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0" r:id="rId4"/>
    <p:sldId id="259" r:id="rId5"/>
    <p:sldId id="256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5DB86-2BF6-4EB6-AC53-D082AD81F66A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ru-R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96566-047C-4A3A-9B3B-C1B3021EE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566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Képtalálat a következőre: „halál”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églalap 4"/>
          <p:cNvSpPr/>
          <p:nvPr/>
        </p:nvSpPr>
        <p:spPr>
          <a:xfrm>
            <a:off x="107504" y="116632"/>
            <a:ext cx="63675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Sokat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en-US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sokat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hu-H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értem már életemben…</a:t>
            </a:r>
            <a:endParaRPr lang="hu-H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Users\user\Desktop\29025610_1068768833278966_7270644406741368832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728" y="4581128"/>
            <a:ext cx="2448272" cy="174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02746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767"/>
    </mc:Choice>
    <mc:Fallback>
      <p:transition spd="slow" advTm="10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07504" y="69751"/>
            <a:ext cx="66247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b="1" dirty="0">
                <a:latin typeface="Berlin Sans FB Demi" panose="020E0802020502020306" pitchFamily="34" charset="0"/>
              </a:rPr>
              <a:t>Hittem, kétkedtem, vágytam és lemondtam, </a:t>
            </a:r>
            <a:endParaRPr lang="hu-HU" sz="4400" b="1" dirty="0" smtClean="0">
              <a:latin typeface="Berlin Sans FB Demi" panose="020E0802020502020306" pitchFamily="34" charset="0"/>
            </a:endParaRPr>
          </a:p>
          <a:p>
            <a:r>
              <a:rPr lang="hu-HU" sz="4400" b="1" dirty="0">
                <a:latin typeface="Berlin Sans FB Demi" panose="020E0802020502020306" pitchFamily="34" charset="0"/>
              </a:rPr>
              <a:t/>
            </a:r>
            <a:br>
              <a:rPr lang="hu-HU" sz="4400" b="1" dirty="0">
                <a:latin typeface="Berlin Sans FB Demi" panose="020E0802020502020306" pitchFamily="34" charset="0"/>
              </a:rPr>
            </a:br>
            <a:r>
              <a:rPr lang="hu-HU" sz="4400" b="1" dirty="0" err="1">
                <a:latin typeface="Berlin Sans FB Demi" panose="020E0802020502020306" pitchFamily="34" charset="0"/>
              </a:rPr>
              <a:t>Mosolygtam</a:t>
            </a:r>
            <a:r>
              <a:rPr lang="hu-HU" sz="4400" b="1" dirty="0">
                <a:latin typeface="Berlin Sans FB Demi" panose="020E0802020502020306" pitchFamily="34" charset="0"/>
              </a:rPr>
              <a:t>, sírtam, </a:t>
            </a:r>
            <a:r>
              <a:rPr lang="hu-HU" sz="4400" b="1" dirty="0" err="1">
                <a:latin typeface="Berlin Sans FB Demi" panose="020E0802020502020306" pitchFamily="34" charset="0"/>
              </a:rPr>
              <a:t>multon</a:t>
            </a:r>
            <a:r>
              <a:rPr lang="hu-HU" sz="4400" b="1" dirty="0">
                <a:latin typeface="Berlin Sans FB Demi" panose="020E0802020502020306" pitchFamily="34" charset="0"/>
              </a:rPr>
              <a:t> és </a:t>
            </a:r>
            <a:r>
              <a:rPr lang="hu-HU" sz="4400" b="1" dirty="0" smtClean="0">
                <a:latin typeface="Berlin Sans FB Demi" panose="020E0802020502020306" pitchFamily="34" charset="0"/>
              </a:rPr>
              <a:t>jövőn</a:t>
            </a:r>
            <a:r>
              <a:rPr lang="en-US" sz="4400" b="1" dirty="0" smtClean="0">
                <a:latin typeface="Berlin Sans FB Demi" panose="020E0802020502020306" pitchFamily="34" charset="0"/>
              </a:rPr>
              <a:t>…</a:t>
            </a:r>
            <a:r>
              <a:rPr lang="hu-HU" sz="2000" b="1" dirty="0"/>
              <a:t/>
            </a:r>
            <a:br>
              <a:rPr lang="hu-HU" sz="2000" b="1" dirty="0"/>
            </a:br>
            <a:endParaRPr lang="ru-RU" sz="2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5997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432"/>
    </mc:Choice>
    <mc:Fallback>
      <p:transition spd="slow" advTm="64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spd="-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0" dur="2000" spd="-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 rot="19876028">
            <a:off x="4353661" y="2288310"/>
            <a:ext cx="32877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800" b="1" dirty="0" err="1"/>
              <a:t>Repülj</a:t>
            </a:r>
            <a:r>
              <a:rPr lang="en-GB" sz="2800" b="1" dirty="0"/>
              <a:t> </a:t>
            </a:r>
            <a:r>
              <a:rPr lang="en-GB" sz="2800" b="1" dirty="0" err="1"/>
              <a:t>madár</a:t>
            </a:r>
            <a:r>
              <a:rPr lang="en-GB" sz="2800" b="1" dirty="0"/>
              <a:t>, </a:t>
            </a:r>
            <a:r>
              <a:rPr lang="en-GB" sz="2800" b="1" dirty="0" err="1"/>
              <a:t>repülj</a:t>
            </a:r>
            <a:r>
              <a:rPr lang="en-GB" sz="2800" b="1" dirty="0"/>
              <a:t>,</a:t>
            </a:r>
            <a:br>
              <a:rPr lang="en-GB" sz="2800" b="1" dirty="0"/>
            </a:br>
            <a:r>
              <a:rPr lang="en-GB" sz="2800" b="1" dirty="0" err="1"/>
              <a:t>Ménaságra</a:t>
            </a:r>
            <a:r>
              <a:rPr lang="en-GB" sz="2800" b="1" dirty="0"/>
              <a:t> </a:t>
            </a:r>
            <a:r>
              <a:rPr lang="en-GB" sz="2800" b="1" dirty="0" err="1" smtClean="0"/>
              <a:t>repülj</a:t>
            </a:r>
            <a:r>
              <a:rPr lang="en-GB" sz="2800" b="1" dirty="0" smtClean="0"/>
              <a:t>…</a:t>
            </a:r>
            <a:endParaRPr lang="ru-RU" sz="28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1259632" y="4149081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Ki </a:t>
            </a:r>
            <a:r>
              <a:rPr lang="hu-HU" b="1" dirty="0"/>
              <a:t>gondol a madárra és a fára, </a:t>
            </a:r>
            <a:endParaRPr lang="en-US" b="1" dirty="0" smtClean="0"/>
          </a:p>
          <a:p>
            <a:r>
              <a:rPr lang="hu-HU" b="1" dirty="0" smtClean="0"/>
              <a:t>Ki </a:t>
            </a:r>
            <a:r>
              <a:rPr lang="hu-HU" b="1" dirty="0"/>
              <a:t>a költőre, hogy mi sorsban él ?</a:t>
            </a:r>
          </a:p>
          <a:p>
            <a:endParaRPr lang="ru-RU" sz="2000" b="1" dirty="0"/>
          </a:p>
        </p:txBody>
      </p:sp>
      <p:sp>
        <p:nvSpPr>
          <p:cNvPr id="2" name="Szövegdoboz 1"/>
          <p:cNvSpPr txBox="1"/>
          <p:nvPr/>
        </p:nvSpPr>
        <p:spPr>
          <a:xfrm>
            <a:off x="72678" y="86212"/>
            <a:ext cx="3765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>
                <a:solidFill>
                  <a:schemeClr val="bg1"/>
                </a:solidFill>
              </a:rPr>
              <a:t>A </a:t>
            </a:r>
            <a:r>
              <a:rPr lang="hu-HU" sz="1400" dirty="0" smtClean="0">
                <a:solidFill>
                  <a:schemeClr val="bg1"/>
                </a:solidFill>
              </a:rPr>
              <a:t>mad</a:t>
            </a:r>
            <a:r>
              <a:rPr lang="hu-HU" sz="1400" dirty="0">
                <a:solidFill>
                  <a:schemeClr val="bg1"/>
                </a:solidFill>
              </a:rPr>
              <a:t>á</a:t>
            </a:r>
            <a:r>
              <a:rPr lang="hu-HU" sz="1400" dirty="0" smtClean="0">
                <a:solidFill>
                  <a:schemeClr val="bg1"/>
                </a:solidFill>
              </a:rPr>
              <a:t>r</a:t>
            </a:r>
            <a:r>
              <a:rPr lang="hu-HU" sz="1400" dirty="0">
                <a:solidFill>
                  <a:schemeClr val="bg1"/>
                </a:solidFill>
              </a:rPr>
              <a:t> (</a:t>
            </a:r>
            <a:r>
              <a:rPr lang="hu-HU" sz="1400" dirty="0" err="1">
                <a:solidFill>
                  <a:schemeClr val="bg1"/>
                </a:solidFill>
              </a:rPr>
              <a:t>Aves</a:t>
            </a:r>
            <a:r>
              <a:rPr lang="hu-HU" sz="1400" dirty="0">
                <a:solidFill>
                  <a:schemeClr val="bg1"/>
                </a:solidFill>
              </a:rPr>
              <a:t>) meszes héjú tojással szaporodó, 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hu-HU" sz="1400" dirty="0">
                <a:solidFill>
                  <a:schemeClr val="bg1"/>
                </a:solidFill>
              </a:rPr>
              <a:t>m</a:t>
            </a:r>
            <a:r>
              <a:rPr lang="hu-HU" sz="1400" dirty="0" smtClean="0">
                <a:solidFill>
                  <a:schemeClr val="bg1"/>
                </a:solidFill>
              </a:rPr>
              <a:t>elegvérű gerinces</a:t>
            </a:r>
            <a:r>
              <a:rPr lang="hu-HU" sz="1400" dirty="0">
                <a:solidFill>
                  <a:schemeClr val="bg1"/>
                </a:solidFill>
              </a:rPr>
              <a:t> </a:t>
            </a:r>
            <a:r>
              <a:rPr lang="hu-HU" sz="1400" dirty="0" smtClean="0">
                <a:solidFill>
                  <a:schemeClr val="bg1"/>
                </a:solidFill>
              </a:rPr>
              <a:t>állat.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23528" y="5313982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Mondd, mit érlel annak a </a:t>
            </a:r>
            <a:r>
              <a:rPr lang="hu-HU" i="1" dirty="0">
                <a:solidFill>
                  <a:schemeClr val="bg1"/>
                </a:solidFill>
              </a:rPr>
              <a:t>sorsa</a:t>
            </a:r>
            <a:r>
              <a:rPr lang="hu-HU" dirty="0">
                <a:solidFill>
                  <a:schemeClr val="bg1"/>
                </a:solidFill>
              </a:rPr>
              <a:t>, akinek nem jut kapanyél; kinek bajszán nem billeg morzsa, ki setét gondok közt henyél;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275856" y="1202904"/>
            <a:ext cx="2937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>
                <a:latin typeface="Algerian" panose="04020705040A02060702" pitchFamily="82" charset="0"/>
              </a:rPr>
              <a:t>MADÁCH</a:t>
            </a:r>
            <a:endParaRPr lang="hu-HU" sz="3600" dirty="0">
              <a:latin typeface="Algerian" panose="04020705040A02060702" pitchFamily="8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2789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262"/>
    </mc:Choice>
    <mc:Fallback>
      <p:transition spd="slow" advTm="192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339752" y="620688"/>
            <a:ext cx="49685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❤️❤️❤️🔛❤️❤️❤️</a:t>
            </a:r>
          </a:p>
          <a:p>
            <a:r>
              <a:rPr lang="ru-RU" sz="3200" b="1" dirty="0"/>
              <a:t>🗡️❤️</a:t>
            </a:r>
          </a:p>
          <a:p>
            <a:r>
              <a:rPr lang="ru-RU" sz="3200" b="1" dirty="0"/>
              <a:t>👨‍👨‍👧‍</a:t>
            </a:r>
            <a:r>
              <a:rPr lang="ru-RU" sz="3200" b="1" dirty="0" smtClean="0"/>
              <a:t>👦</a:t>
            </a:r>
            <a:endParaRPr lang="hu-HU" sz="3200" b="1" dirty="0" smtClean="0"/>
          </a:p>
          <a:p>
            <a:r>
              <a:rPr lang="ru-RU" sz="3200" b="1" dirty="0" smtClean="0"/>
              <a:t>🏆😂</a:t>
            </a:r>
            <a:endParaRPr lang="ru-RU" sz="3200" b="1" dirty="0"/>
          </a:p>
          <a:p>
            <a:r>
              <a:rPr lang="ru-RU" sz="3200" b="1" dirty="0"/>
              <a:t>&amp;🙍, 😢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483768" y="3559656"/>
            <a:ext cx="49685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>
                <a:latin typeface="Blackadder ITC" panose="04020505051007020D02" pitchFamily="82" charset="0"/>
              </a:rPr>
              <a:t>Sokan szerettek és </a:t>
            </a:r>
            <a:r>
              <a:rPr lang="hu-HU" sz="2800" b="1" dirty="0" smtClean="0">
                <a:latin typeface="Blackadder ITC" panose="04020505051007020D02" pitchFamily="82" charset="0"/>
              </a:rPr>
              <a:t>sokat szerettem,</a:t>
            </a:r>
          </a:p>
          <a:p>
            <a:pPr algn="r"/>
            <a:r>
              <a:rPr lang="hu-HU" sz="2800" b="1" dirty="0" smtClean="0">
                <a:latin typeface="Blackadder ITC" panose="04020505051007020D02" pitchFamily="82" charset="0"/>
              </a:rPr>
              <a:t> </a:t>
            </a:r>
            <a:r>
              <a:rPr lang="hu-HU" sz="2800" b="1" dirty="0">
                <a:latin typeface="Blackadder ITC" panose="04020505051007020D02" pitchFamily="82" charset="0"/>
              </a:rPr>
              <a:t>Bántottak is, de </a:t>
            </a:r>
            <a:r>
              <a:rPr lang="hu-HU" sz="2800" b="1" dirty="0" err="1">
                <a:latin typeface="Blackadder ITC" panose="04020505051007020D02" pitchFamily="82" charset="0"/>
              </a:rPr>
              <a:t>szűmben</a:t>
            </a:r>
            <a:r>
              <a:rPr lang="hu-HU" sz="2800" b="1" dirty="0">
                <a:latin typeface="Blackadder ITC" panose="04020505051007020D02" pitchFamily="82" charset="0"/>
              </a:rPr>
              <a:t> nem maradt </a:t>
            </a:r>
            <a:r>
              <a:rPr lang="hu-HU" sz="2800" b="1" dirty="0" err="1">
                <a:latin typeface="Blackadder ITC" panose="04020505051007020D02" pitchFamily="82" charset="0"/>
              </a:rPr>
              <a:t>f</a:t>
            </a:r>
            <a:r>
              <a:rPr lang="hu-HU" sz="2800" b="1" dirty="0" err="1" smtClean="0">
                <a:latin typeface="Blackadder ITC" panose="04020505051007020D02" pitchFamily="82" charset="0"/>
              </a:rPr>
              <a:t>ulánk</a:t>
            </a:r>
            <a:r>
              <a:rPr lang="hu-HU" sz="2800" b="1" dirty="0">
                <a:latin typeface="Blackadder ITC" panose="04020505051007020D02" pitchFamily="82" charset="0"/>
              </a:rPr>
              <a:t>. </a:t>
            </a:r>
            <a:endParaRPr lang="hu-HU" sz="2800" b="1" dirty="0" smtClean="0">
              <a:latin typeface="Blackadder ITC" panose="04020505051007020D02" pitchFamily="82" charset="0"/>
            </a:endParaRPr>
          </a:p>
          <a:p>
            <a:pPr algn="r"/>
            <a:r>
              <a:rPr lang="hu-HU" sz="2800" b="1" dirty="0" smtClean="0">
                <a:latin typeface="Blackadder ITC" panose="04020505051007020D02" pitchFamily="82" charset="0"/>
              </a:rPr>
              <a:t>Baráti </a:t>
            </a:r>
            <a:r>
              <a:rPr lang="hu-HU" sz="2800" b="1" dirty="0">
                <a:latin typeface="Blackadder ITC" panose="04020505051007020D02" pitchFamily="82" charset="0"/>
              </a:rPr>
              <a:t>serleggel nevettem </a:t>
            </a:r>
            <a:endParaRPr lang="hu-HU" sz="2800" b="1" dirty="0" smtClean="0">
              <a:latin typeface="Blackadder ITC" panose="04020505051007020D02" pitchFamily="82" charset="0"/>
            </a:endParaRPr>
          </a:p>
          <a:p>
            <a:pPr algn="r"/>
            <a:r>
              <a:rPr lang="hu-HU" sz="2800" b="1" dirty="0" smtClean="0">
                <a:latin typeface="Blackadder ITC" panose="04020505051007020D02" pitchFamily="82" charset="0"/>
              </a:rPr>
              <a:t>És </a:t>
            </a:r>
            <a:r>
              <a:rPr lang="hu-HU" sz="2800" b="1" dirty="0">
                <a:latin typeface="Blackadder ITC" panose="04020505051007020D02" pitchFamily="82" charset="0"/>
              </a:rPr>
              <a:t>más ha sírt, szememből könny fakadt</a:t>
            </a:r>
            <a:r>
              <a:rPr lang="hu-HU" sz="2000" b="1" dirty="0"/>
              <a:t>.</a:t>
            </a:r>
            <a:endParaRPr lang="ru-RU" sz="2000" b="1" dirty="0"/>
          </a:p>
        </p:txBody>
      </p:sp>
      <p:sp>
        <p:nvSpPr>
          <p:cNvPr id="5" name="Egyenlő 4"/>
          <p:cNvSpPr/>
          <p:nvPr/>
        </p:nvSpPr>
        <p:spPr>
          <a:xfrm>
            <a:off x="1331640" y="3090664"/>
            <a:ext cx="1429690" cy="914400"/>
          </a:xfrm>
          <a:prstGeom prst="mathEqual">
            <a:avLst>
              <a:gd name="adj1" fmla="val 32731"/>
              <a:gd name="adj2" fmla="val 14392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0832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980"/>
    </mc:Choice>
    <mc:Fallback>
      <p:transition spd="slow" advTm="119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4854443" y="683168"/>
            <a:ext cx="29847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Tapasztalat</a:t>
            </a:r>
            <a:endParaRPr lang="en-US" sz="40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613742" y="3770809"/>
            <a:ext cx="9444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</a:t>
            </a:r>
            <a:r>
              <a:rPr lang="hu-H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ú</a:t>
            </a:r>
            <a:endParaRPr lang="hu-H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753726" y="4324807"/>
            <a:ext cx="20072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Csillag</a:t>
            </a:r>
            <a:endParaRPr lang="hu-H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5094347" y="1556792"/>
            <a:ext cx="15887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Isten</a:t>
            </a:r>
            <a:endParaRPr lang="hu-H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3690851" y="2840842"/>
            <a:ext cx="9933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Sors</a:t>
            </a:r>
            <a:endParaRPr lang="hu-H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3169916" y="2293481"/>
            <a:ext cx="148309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Emlék</a:t>
            </a:r>
            <a:endParaRPr lang="hu-H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231315" y="1391054"/>
            <a:ext cx="1032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Hit</a:t>
            </a:r>
            <a:endParaRPr lang="hu-H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2123728" y="1538880"/>
            <a:ext cx="2086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Kétség</a:t>
            </a:r>
            <a:endParaRPr lang="hu-H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679194" y="2132856"/>
            <a:ext cx="15728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Múlt</a:t>
            </a:r>
            <a:endParaRPr lang="hu-H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1679194" y="2832090"/>
            <a:ext cx="20372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Kísértés</a:t>
            </a:r>
            <a:endParaRPr lang="hu-H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5005637" y="3216811"/>
            <a:ext cx="176612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Jövő</a:t>
            </a:r>
            <a:endParaRPr lang="hu-HU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3958590" y="1144833"/>
            <a:ext cx="26395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Együttérzés</a:t>
            </a:r>
            <a:endParaRPr lang="hu-H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Téglalap 15"/>
          <p:cNvSpPr/>
          <p:nvPr/>
        </p:nvSpPr>
        <p:spPr>
          <a:xfrm rot="16200000">
            <a:off x="487670" y="2702344"/>
            <a:ext cx="16992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Költő</a:t>
            </a:r>
            <a:endParaRPr lang="hu-H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5005637" y="2240677"/>
            <a:ext cx="2335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Érzések</a:t>
            </a:r>
            <a:endParaRPr lang="hu-H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6910902" y="3863142"/>
            <a:ext cx="1683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Válás</a:t>
            </a:r>
            <a:endParaRPr lang="hu-H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2761007" y="3301161"/>
            <a:ext cx="182768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Tündér</a:t>
            </a:r>
            <a:endParaRPr lang="hu-H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1231315" y="3425974"/>
            <a:ext cx="207419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Könny</a:t>
            </a:r>
            <a:endParaRPr lang="hu-H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6616151" y="3315023"/>
            <a:ext cx="16450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Halál</a:t>
            </a:r>
            <a:endParaRPr lang="hu-H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Téglalap 21"/>
          <p:cNvSpPr/>
          <p:nvPr/>
        </p:nvSpPr>
        <p:spPr>
          <a:xfrm rot="5400000">
            <a:off x="3594355" y="2827524"/>
            <a:ext cx="2520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Szeretet</a:t>
            </a:r>
            <a:endParaRPr lang="hu-H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5005637" y="2862868"/>
            <a:ext cx="190526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Nevetés</a:t>
            </a:r>
            <a:endParaRPr lang="hu-H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4" name="Téglalap 23"/>
          <p:cNvSpPr/>
          <p:nvPr/>
        </p:nvSpPr>
        <p:spPr>
          <a:xfrm>
            <a:off x="1406086" y="3837635"/>
            <a:ext cx="220765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Barátság</a:t>
            </a:r>
            <a:endParaRPr lang="hu-H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2309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176"/>
    </mc:Choice>
    <mc:Fallback>
      <p:transition spd="slow" advTm="251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5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3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4500"/>
                            </p:stCondLst>
                            <p:childTnLst>
                              <p:par>
                                <p:cTn id="8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5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6000"/>
                            </p:stCondLst>
                            <p:childTnLst>
                              <p:par>
                                <p:cTn id="9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85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9500"/>
                            </p:stCondLst>
                            <p:childTnLst>
                              <p:par>
                                <p:cTn id="12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2.9|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.8|3.4|2.5|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4.1|1.5"/>
</p:tagLst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131</Words>
  <Application>Microsoft Office PowerPoint</Application>
  <PresentationFormat>Diavetítés a képernyőre (4:3 oldalarány)</PresentationFormat>
  <Paragraphs>40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user</dc:creator>
  <cp:lastModifiedBy>csaba</cp:lastModifiedBy>
  <cp:revision>13</cp:revision>
  <dcterms:created xsi:type="dcterms:W3CDTF">2018-03-10T17:02:50Z</dcterms:created>
  <dcterms:modified xsi:type="dcterms:W3CDTF">2018-03-10T23:28:54Z</dcterms:modified>
</cp:coreProperties>
</file>