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60" r:id="rId6"/>
    <p:sldId id="261" r:id="rId7"/>
    <p:sldId id="263" r:id="rId8"/>
    <p:sldId id="265"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251C8-D15F-04C0-C762-D0BE39F79B6A}" v="4" dt="2025-04-06T12:25:13.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55C6B4A9-1611-4792-9094-5F34BCA07E0B}" type="datetimeFigureOut">
              <a:rPr lang="en-US" dirty="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ate Placeholder 4"/>
          <p:cNvSpPr>
            <a:spLocks noGrp="1"/>
          </p:cNvSpPr>
          <p:nvPr>
            <p:ph type="dt" sz="half" idx="10"/>
          </p:nvPr>
        </p:nvSpPr>
        <p:spPr/>
        <p:txBody>
          <a:bodyPr/>
          <a:lstStyle/>
          <a:p>
            <a:fld id="{EB712588-04B1-427B-82EE-E8DB90309F08}" type="datetimeFigureOut">
              <a:rPr lang="en-US" dirty="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2A54C80-263E-416B-A8E0-580EDEADCBDC}" type="datetimeFigureOut">
              <a:rPr lang="en-US" dirty="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7568C9-406B-00B8-03B5-C67696A88BA1}"/>
              </a:ext>
            </a:extLst>
          </p:cNvPr>
          <p:cNvSpPr>
            <a:spLocks noGrp="1"/>
          </p:cNvSpPr>
          <p:nvPr>
            <p:ph type="ctrTitle"/>
          </p:nvPr>
        </p:nvSpPr>
        <p:spPr/>
        <p:txBody>
          <a:bodyPr/>
          <a:lstStyle/>
          <a:p>
            <a:r>
              <a:rPr lang="hu-HU" dirty="0"/>
              <a:t>Csongor és Tünde </a:t>
            </a:r>
            <a:r>
              <a:rPr lang="hu-HU" dirty="0" err="1"/>
              <a:t>Paulay</a:t>
            </a:r>
            <a:r>
              <a:rPr lang="hu-HU" dirty="0"/>
              <a:t> Ede rendezésében</a:t>
            </a:r>
          </a:p>
        </p:txBody>
      </p:sp>
      <p:sp>
        <p:nvSpPr>
          <p:cNvPr id="3" name="Alcím 2">
            <a:extLst>
              <a:ext uri="{FF2B5EF4-FFF2-40B4-BE49-F238E27FC236}">
                <a16:creationId xmlns:a16="http://schemas.microsoft.com/office/drawing/2014/main" id="{ECC1C012-B307-7585-59B8-4BB08AB8E2A6}"/>
              </a:ext>
            </a:extLst>
          </p:cNvPr>
          <p:cNvSpPr>
            <a:spLocks noGrp="1"/>
          </p:cNvSpPr>
          <p:nvPr>
            <p:ph type="subTitle" idx="1"/>
          </p:nvPr>
        </p:nvSpPr>
        <p:spPr/>
        <p:txBody>
          <a:bodyPr/>
          <a:lstStyle/>
          <a:p>
            <a:r>
              <a:rPr lang="hu-HU"/>
              <a:t>Készítette: Csongi és Tündi csapat</a:t>
            </a:r>
          </a:p>
        </p:txBody>
      </p:sp>
    </p:spTree>
    <p:extLst>
      <p:ext uri="{BB962C8B-B14F-4D97-AF65-F5344CB8AC3E}">
        <p14:creationId xmlns:p14="http://schemas.microsoft.com/office/powerpoint/2010/main" val="60683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E0416A-64E9-5BE4-DA7E-F422369DDFCF}"/>
              </a:ext>
            </a:extLst>
          </p:cNvPr>
          <p:cNvSpPr>
            <a:spLocks noGrp="1"/>
          </p:cNvSpPr>
          <p:nvPr>
            <p:ph type="title"/>
          </p:nvPr>
        </p:nvSpPr>
        <p:spPr/>
        <p:txBody>
          <a:bodyPr anchor="ctr"/>
          <a:lstStyle/>
          <a:p>
            <a:pPr algn="ctr"/>
            <a:r>
              <a:rPr lang="hu-HU" dirty="0"/>
              <a:t>Ősbemutató </a:t>
            </a:r>
          </a:p>
        </p:txBody>
      </p:sp>
      <p:sp>
        <p:nvSpPr>
          <p:cNvPr id="3" name="Tartalom helye 2">
            <a:extLst>
              <a:ext uri="{FF2B5EF4-FFF2-40B4-BE49-F238E27FC236}">
                <a16:creationId xmlns:a16="http://schemas.microsoft.com/office/drawing/2014/main" id="{E49A7908-38F1-6E2B-611A-0A560E29265C}"/>
              </a:ext>
            </a:extLst>
          </p:cNvPr>
          <p:cNvSpPr>
            <a:spLocks noGrp="1"/>
          </p:cNvSpPr>
          <p:nvPr>
            <p:ph idx="1"/>
          </p:nvPr>
        </p:nvSpPr>
        <p:spPr/>
        <p:txBody>
          <a:bodyPr/>
          <a:lstStyle/>
          <a:p>
            <a:r>
              <a:rPr lang="hu-HU" b="0" i="0" spc="100" dirty="0">
                <a:solidFill>
                  <a:srgbClr val="000000"/>
                </a:solidFill>
                <a:effectLst/>
                <a:latin typeface="Helvetica" panose="020B0604020202020204" pitchFamily="34" charset="0"/>
              </a:rPr>
              <a:t>1879. december 1-jén volt Vörösmarty Mihály Csongor és Tünde című színművének ősbemutatója.</a:t>
            </a:r>
            <a:endParaRPr lang="hu-HU" spc="100" dirty="0">
              <a:solidFill>
                <a:srgbClr val="000000"/>
              </a:solidFill>
              <a:latin typeface="Helvetica" panose="020B0604020202020204" pitchFamily="34" charset="0"/>
            </a:endParaRPr>
          </a:p>
          <a:p>
            <a:r>
              <a:rPr lang="hu-HU" spc="100" dirty="0">
                <a:solidFill>
                  <a:srgbClr val="000000"/>
                </a:solidFill>
                <a:latin typeface="Helvetica" panose="020B0604020202020204" pitchFamily="34" charset="0"/>
              </a:rPr>
              <a:t>Az előadás kísérőzenéjét Erkel Gyula szerezte </a:t>
            </a:r>
          </a:p>
          <a:p>
            <a:r>
              <a:rPr lang="hu-HU" spc="100" dirty="0">
                <a:solidFill>
                  <a:srgbClr val="000000"/>
                </a:solidFill>
                <a:latin typeface="Helvetica" panose="020B0604020202020204" pitchFamily="34" charset="0"/>
              </a:rPr>
              <a:t>A drámát 49 évvel a keletkezése után, Vörösmarty Mihály születésének 79. évfordulóján mutatták be </a:t>
            </a:r>
          </a:p>
          <a:p>
            <a:endParaRPr lang="hu-HU" dirty="0"/>
          </a:p>
        </p:txBody>
      </p:sp>
      <p:pic>
        <p:nvPicPr>
          <p:cNvPr id="5" name="Kép 4">
            <a:extLst>
              <a:ext uri="{FF2B5EF4-FFF2-40B4-BE49-F238E27FC236}">
                <a16:creationId xmlns:a16="http://schemas.microsoft.com/office/drawing/2014/main" id="{B2026288-D82F-1F9F-1025-92C71E3367C1}"/>
              </a:ext>
            </a:extLst>
          </p:cNvPr>
          <p:cNvPicPr>
            <a:picLocks noChangeAspect="1"/>
          </p:cNvPicPr>
          <p:nvPr/>
        </p:nvPicPr>
        <p:blipFill>
          <a:blip r:embed="rId2"/>
          <a:srcRect l="6079" t="7202" r="6483" b="20071"/>
          <a:stretch/>
        </p:blipFill>
        <p:spPr>
          <a:xfrm>
            <a:off x="2999383" y="4100975"/>
            <a:ext cx="3952569" cy="2552701"/>
          </a:xfrm>
          <a:prstGeom prst="rect">
            <a:avLst/>
          </a:prstGeom>
        </p:spPr>
      </p:pic>
    </p:spTree>
    <p:extLst>
      <p:ext uri="{BB962C8B-B14F-4D97-AF65-F5344CB8AC3E}">
        <p14:creationId xmlns:p14="http://schemas.microsoft.com/office/powerpoint/2010/main" val="3935133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9950C0-B65A-E0AC-E6F6-30C583FFAFAC}"/>
              </a:ext>
            </a:extLst>
          </p:cNvPr>
          <p:cNvSpPr>
            <a:spLocks noGrp="1"/>
          </p:cNvSpPr>
          <p:nvPr>
            <p:ph type="title"/>
          </p:nvPr>
        </p:nvSpPr>
        <p:spPr>
          <a:xfrm>
            <a:off x="677334" y="850238"/>
            <a:ext cx="3854528" cy="1278466"/>
          </a:xfrm>
        </p:spPr>
        <p:txBody>
          <a:bodyPr>
            <a:normAutofit/>
          </a:bodyPr>
          <a:lstStyle/>
          <a:p>
            <a:pPr algn="ctr"/>
            <a:r>
              <a:rPr lang="hu-HU" sz="5400" dirty="0" err="1"/>
              <a:t>Paulay</a:t>
            </a:r>
            <a:r>
              <a:rPr lang="hu-HU" sz="5400" dirty="0"/>
              <a:t> Ede </a:t>
            </a:r>
          </a:p>
        </p:txBody>
      </p:sp>
      <p:sp>
        <p:nvSpPr>
          <p:cNvPr id="3" name="Tartalom helye 2">
            <a:extLst>
              <a:ext uri="{FF2B5EF4-FFF2-40B4-BE49-F238E27FC236}">
                <a16:creationId xmlns:a16="http://schemas.microsoft.com/office/drawing/2014/main" id="{55D9034B-9EB6-13C9-4840-4FE48682D0BF}"/>
              </a:ext>
            </a:extLst>
          </p:cNvPr>
          <p:cNvSpPr>
            <a:spLocks noGrp="1"/>
          </p:cNvSpPr>
          <p:nvPr>
            <p:ph idx="1"/>
          </p:nvPr>
        </p:nvSpPr>
        <p:spPr>
          <a:xfrm>
            <a:off x="4760461" y="809892"/>
            <a:ext cx="4513541" cy="5526437"/>
          </a:xfrm>
        </p:spPr>
        <p:txBody>
          <a:bodyPr>
            <a:normAutofit fontScale="92500" lnSpcReduction="10000"/>
          </a:bodyPr>
          <a:lstStyle/>
          <a:p>
            <a:r>
              <a:rPr lang="hu-HU" dirty="0"/>
              <a:t>1836-ban született Tokajon </a:t>
            </a:r>
          </a:p>
          <a:p>
            <a:r>
              <a:rPr lang="hu-HU" dirty="0"/>
              <a:t>Apja papnak szánta, de 16 évesen feladta tanulmányait és színésznek állt </a:t>
            </a:r>
          </a:p>
          <a:p>
            <a:r>
              <a:rPr lang="hu-HU" dirty="0"/>
              <a:t>1863-ban, a Bánk bán-i szereplése után szerződtették a Nemzeti Színházba és ott is maradt élete végéig.</a:t>
            </a:r>
          </a:p>
          <a:p>
            <a:r>
              <a:rPr lang="hu-HU" dirty="0"/>
              <a:t>Később a színészi pálya helyett a rendezésben ért el sikereket </a:t>
            </a:r>
          </a:p>
          <a:p>
            <a:r>
              <a:rPr lang="hu-HU" dirty="0"/>
              <a:t>A színitanoda főigazgatója lett </a:t>
            </a:r>
          </a:p>
          <a:p>
            <a:r>
              <a:rPr lang="hu-HU" dirty="0"/>
              <a:t>Színpadra vitte az Ember tragédiáját és a Csongor és Tündét is, holott mind a kettőt előadhatatlannak gondolták</a:t>
            </a:r>
          </a:p>
          <a:p>
            <a:r>
              <a:rPr lang="hu-HU" dirty="0"/>
              <a:t>2 felesége és lánya is színésznők voltak </a:t>
            </a:r>
          </a:p>
          <a:p>
            <a:r>
              <a:rPr lang="hu-HU" dirty="0"/>
              <a:t>Kontinensünkön ő vezette be először a színházakba a villanyvilágítást </a:t>
            </a:r>
          </a:p>
          <a:p>
            <a:r>
              <a:rPr lang="hu-HU" dirty="0"/>
              <a:t>A Magyar Nemzeti Színház első aranykorának megteremtője </a:t>
            </a:r>
          </a:p>
          <a:p>
            <a:r>
              <a:rPr lang="hu-HU" dirty="0"/>
              <a:t>1894-ben születésnapján meghalt </a:t>
            </a:r>
          </a:p>
          <a:p>
            <a:endParaRPr lang="hu-HU" dirty="0"/>
          </a:p>
        </p:txBody>
      </p:sp>
      <p:pic>
        <p:nvPicPr>
          <p:cNvPr id="5" name="Kép 4">
            <a:extLst>
              <a:ext uri="{FF2B5EF4-FFF2-40B4-BE49-F238E27FC236}">
                <a16:creationId xmlns:a16="http://schemas.microsoft.com/office/drawing/2014/main" id="{78D48D0E-0DBB-14D3-4D17-7C04F42ACE7B}"/>
              </a:ext>
            </a:extLst>
          </p:cNvPr>
          <p:cNvPicPr>
            <a:picLocks noChangeAspect="1"/>
          </p:cNvPicPr>
          <p:nvPr/>
        </p:nvPicPr>
        <p:blipFill>
          <a:blip r:embed="rId2"/>
          <a:stretch>
            <a:fillRect/>
          </a:stretch>
        </p:blipFill>
        <p:spPr>
          <a:xfrm>
            <a:off x="1395922" y="2777068"/>
            <a:ext cx="2423910" cy="2591461"/>
          </a:xfrm>
          <a:prstGeom prst="rect">
            <a:avLst/>
          </a:prstGeom>
        </p:spPr>
      </p:pic>
      <p:sp>
        <p:nvSpPr>
          <p:cNvPr id="4" name="Szöveg helye 3">
            <a:extLst>
              <a:ext uri="{FF2B5EF4-FFF2-40B4-BE49-F238E27FC236}">
                <a16:creationId xmlns:a16="http://schemas.microsoft.com/office/drawing/2014/main" id="{908AC3C6-5ADA-C7D6-FA13-E2CFB5A4CE26}"/>
              </a:ext>
            </a:extLst>
          </p:cNvPr>
          <p:cNvSpPr>
            <a:spLocks noGrp="1"/>
          </p:cNvSpPr>
          <p:nvPr>
            <p:ph type="body" sz="half" idx="2"/>
          </p:nvPr>
        </p:nvSpPr>
        <p:spPr/>
        <p:txBody>
          <a:bodyPr/>
          <a:lstStyle/>
          <a:p>
            <a:endParaRPr lang="hu-HU" dirty="0"/>
          </a:p>
        </p:txBody>
      </p:sp>
    </p:spTree>
    <p:extLst>
      <p:ext uri="{BB962C8B-B14F-4D97-AF65-F5344CB8AC3E}">
        <p14:creationId xmlns:p14="http://schemas.microsoft.com/office/powerpoint/2010/main" val="1379949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AE202E-2D08-347E-8353-37F6B5334815}"/>
              </a:ext>
            </a:extLst>
          </p:cNvPr>
          <p:cNvSpPr>
            <a:spLocks noGrp="1"/>
          </p:cNvSpPr>
          <p:nvPr>
            <p:ph type="title"/>
          </p:nvPr>
        </p:nvSpPr>
        <p:spPr/>
        <p:txBody>
          <a:bodyPr/>
          <a:lstStyle/>
          <a:p>
            <a:pPr algn="ctr"/>
            <a:r>
              <a:rPr lang="hu-HU" dirty="0"/>
              <a:t>Szereplők </a:t>
            </a:r>
          </a:p>
        </p:txBody>
      </p:sp>
      <p:sp>
        <p:nvSpPr>
          <p:cNvPr id="3" name="Tartalom helye 2">
            <a:extLst>
              <a:ext uri="{FF2B5EF4-FFF2-40B4-BE49-F238E27FC236}">
                <a16:creationId xmlns:a16="http://schemas.microsoft.com/office/drawing/2014/main" id="{ED39CE37-22B7-7462-EED9-0918DFE1AE9F}"/>
              </a:ext>
            </a:extLst>
          </p:cNvPr>
          <p:cNvSpPr>
            <a:spLocks noGrp="1"/>
          </p:cNvSpPr>
          <p:nvPr>
            <p:ph sz="half" idx="1"/>
          </p:nvPr>
        </p:nvSpPr>
        <p:spPr>
          <a:xfrm>
            <a:off x="677334" y="1587501"/>
            <a:ext cx="4184035" cy="5080000"/>
          </a:xfrm>
        </p:spPr>
        <p:txBody>
          <a:bodyPr>
            <a:normAutofit/>
          </a:bodyPr>
          <a:lstStyle/>
          <a:p>
            <a:r>
              <a:rPr lang="hu-HU" b="1" dirty="0"/>
              <a:t>Nagy Imre </a:t>
            </a:r>
            <a:r>
              <a:rPr lang="hu-HU" dirty="0"/>
              <a:t>– </a:t>
            </a:r>
            <a:r>
              <a:rPr lang="hu-HU" i="1" dirty="0"/>
              <a:t>Csongor</a:t>
            </a:r>
          </a:p>
          <a:p>
            <a:r>
              <a:rPr lang="hu-HU" i="1" dirty="0"/>
              <a:t> </a:t>
            </a:r>
            <a:r>
              <a:rPr lang="hu-HU" dirty="0"/>
              <a:t>1849-ben egy kereskedő fiaként látott először napvilágot</a:t>
            </a:r>
          </a:p>
          <a:p>
            <a:r>
              <a:rPr lang="hu-HU" dirty="0"/>
              <a:t> Gimnáziumi és kereskedelmi tanulmányai után kezdett a színészettel foglalkozni</a:t>
            </a:r>
          </a:p>
          <a:p>
            <a:r>
              <a:rPr lang="hu-HU" dirty="0"/>
              <a:t> Először Szabadkán lépett fel</a:t>
            </a:r>
          </a:p>
          <a:p>
            <a:r>
              <a:rPr lang="hu-HU" dirty="0"/>
              <a:t>1970-től haláláig a Nemzeti Színház tagja volt</a:t>
            </a:r>
          </a:p>
          <a:p>
            <a:r>
              <a:rPr lang="hu-HU" dirty="0"/>
              <a:t>1889-től rendező, 1990-től pedig a Színiakadémia tanáraként működött</a:t>
            </a:r>
          </a:p>
          <a:p>
            <a:r>
              <a:rPr lang="hu-HU" dirty="0"/>
              <a:t>Súlyos betegség és idegbaj után, 1892-ben önkezével vetett véget az életének</a:t>
            </a:r>
          </a:p>
        </p:txBody>
      </p:sp>
      <p:sp>
        <p:nvSpPr>
          <p:cNvPr id="5" name="Tartalom helye 4">
            <a:extLst>
              <a:ext uri="{FF2B5EF4-FFF2-40B4-BE49-F238E27FC236}">
                <a16:creationId xmlns:a16="http://schemas.microsoft.com/office/drawing/2014/main" id="{799B036F-924C-A5FE-BF71-642043B77CE6}"/>
              </a:ext>
            </a:extLst>
          </p:cNvPr>
          <p:cNvSpPr>
            <a:spLocks noGrp="1"/>
          </p:cNvSpPr>
          <p:nvPr>
            <p:ph sz="half" idx="2"/>
          </p:nvPr>
        </p:nvSpPr>
        <p:spPr>
          <a:xfrm>
            <a:off x="5089970" y="1587501"/>
            <a:ext cx="4184034" cy="5080000"/>
          </a:xfrm>
        </p:spPr>
        <p:txBody>
          <a:bodyPr>
            <a:normAutofit/>
          </a:bodyPr>
          <a:lstStyle/>
          <a:p>
            <a:r>
              <a:rPr lang="hu-HU" b="1" dirty="0"/>
              <a:t>Márkus Emília </a:t>
            </a:r>
            <a:r>
              <a:rPr lang="hu-HU" dirty="0"/>
              <a:t>– </a:t>
            </a:r>
            <a:r>
              <a:rPr lang="hu-HU" i="1" dirty="0"/>
              <a:t>Tünde </a:t>
            </a:r>
          </a:p>
          <a:p>
            <a:r>
              <a:rPr lang="hu-HU" dirty="0"/>
              <a:t>1860 szeptember 10-én született Szombathelyen </a:t>
            </a:r>
          </a:p>
          <a:p>
            <a:r>
              <a:rPr lang="hu-HU" dirty="0"/>
              <a:t>Először a Budai várszínházban lépett fel 1875-ben, ekkor kapta a ,,szőke csoda” becenevet </a:t>
            </a:r>
          </a:p>
          <a:p>
            <a:r>
              <a:rPr lang="hu-HU" dirty="0"/>
              <a:t>1877-től haláláig a Nemzeti színház tagja volt </a:t>
            </a:r>
          </a:p>
          <a:p>
            <a:r>
              <a:rPr lang="hu-HU" dirty="0"/>
              <a:t>1929-től Színi Akadémia tanára </a:t>
            </a:r>
          </a:p>
          <a:p>
            <a:r>
              <a:rPr lang="hu-HU" dirty="0"/>
              <a:t>1949 szentestéjén halt meg, a  Nemzeti színház dísz temetéssel vett tőle végső búcsút </a:t>
            </a:r>
            <a:endParaRPr lang="hu-HU" b="1" dirty="0"/>
          </a:p>
        </p:txBody>
      </p:sp>
      <p:pic>
        <p:nvPicPr>
          <p:cNvPr id="4" name="Kép 3">
            <a:extLst>
              <a:ext uri="{FF2B5EF4-FFF2-40B4-BE49-F238E27FC236}">
                <a16:creationId xmlns:a16="http://schemas.microsoft.com/office/drawing/2014/main" id="{52FBC27B-FCDF-9449-55EA-83121E968AE9}"/>
              </a:ext>
            </a:extLst>
          </p:cNvPr>
          <p:cNvPicPr>
            <a:picLocks noChangeAspect="1"/>
          </p:cNvPicPr>
          <p:nvPr/>
        </p:nvPicPr>
        <p:blipFill>
          <a:blip r:embed="rId2"/>
          <a:stretch>
            <a:fillRect/>
          </a:stretch>
        </p:blipFill>
        <p:spPr>
          <a:xfrm rot="20504858">
            <a:off x="1527065" y="1949885"/>
            <a:ext cx="2484572" cy="3816083"/>
          </a:xfrm>
          <a:prstGeom prst="rect">
            <a:avLst/>
          </a:prstGeom>
        </p:spPr>
      </p:pic>
      <p:pic>
        <p:nvPicPr>
          <p:cNvPr id="6" name="Kép 5">
            <a:extLst>
              <a:ext uri="{FF2B5EF4-FFF2-40B4-BE49-F238E27FC236}">
                <a16:creationId xmlns:a16="http://schemas.microsoft.com/office/drawing/2014/main" id="{A67D3775-4FFC-4244-BF14-18401971341E}"/>
              </a:ext>
            </a:extLst>
          </p:cNvPr>
          <p:cNvPicPr>
            <a:picLocks noChangeAspect="1"/>
          </p:cNvPicPr>
          <p:nvPr/>
        </p:nvPicPr>
        <p:blipFill>
          <a:blip r:embed="rId3"/>
          <a:stretch>
            <a:fillRect/>
          </a:stretch>
        </p:blipFill>
        <p:spPr>
          <a:xfrm rot="815208">
            <a:off x="6239522" y="1845978"/>
            <a:ext cx="2639064" cy="3680800"/>
          </a:xfrm>
          <a:prstGeom prst="rect">
            <a:avLst/>
          </a:prstGeom>
        </p:spPr>
      </p:pic>
    </p:spTree>
    <p:extLst>
      <p:ext uri="{BB962C8B-B14F-4D97-AF65-F5344CB8AC3E}">
        <p14:creationId xmlns:p14="http://schemas.microsoft.com/office/powerpoint/2010/main" val="2029738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 calcmode="lin" valueType="num">
                                      <p:cBhvr>
                                        <p:cTn id="52" dur="500" fill="hold"/>
                                        <p:tgtEl>
                                          <p:spTgt spid="4"/>
                                        </p:tgtEl>
                                        <p:attrNameLst>
                                          <p:attrName>style.rotation</p:attrName>
                                        </p:attrNameLst>
                                      </p:cBhvr>
                                      <p:tavLst>
                                        <p:tav tm="0">
                                          <p:val>
                                            <p:fltVal val="360"/>
                                          </p:val>
                                        </p:tav>
                                        <p:tav tm="100000">
                                          <p:val>
                                            <p:fltVal val="0"/>
                                          </p:val>
                                        </p:tav>
                                      </p:tavLst>
                                    </p:anim>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fade">
                                      <p:cBhvr>
                                        <p:cTn id="58" dur="1000"/>
                                        <p:tgtEl>
                                          <p:spTgt spid="5">
                                            <p:txEl>
                                              <p:pRg st="0" end="0"/>
                                            </p:txEl>
                                          </p:spTgt>
                                        </p:tgtEl>
                                      </p:cBhvr>
                                    </p:animEffect>
                                    <p:anim calcmode="lin" valueType="num">
                                      <p:cBhvr>
                                        <p:cTn id="5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anim calcmode="lin" valueType="num">
                                      <p:cBhvr additive="base">
                                        <p:cTn id="6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 calcmode="lin" valueType="num">
                                      <p:cBhvr additive="base">
                                        <p:cTn id="7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3" end="3"/>
                                            </p:txEl>
                                          </p:spTgt>
                                        </p:tgtEl>
                                        <p:attrNameLst>
                                          <p:attrName>style.visibility</p:attrName>
                                        </p:attrNameLst>
                                      </p:cBhvr>
                                      <p:to>
                                        <p:strVal val="visible"/>
                                      </p:to>
                                    </p:set>
                                    <p:anim calcmode="lin" valueType="num">
                                      <p:cBhvr additive="base">
                                        <p:cTn id="7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
                                            <p:txEl>
                                              <p:pRg st="4" end="4"/>
                                            </p:txEl>
                                          </p:spTgt>
                                        </p:tgtEl>
                                        <p:attrNameLst>
                                          <p:attrName>style.visibility</p:attrName>
                                        </p:attrNameLst>
                                      </p:cBhvr>
                                      <p:to>
                                        <p:strVal val="visible"/>
                                      </p:to>
                                    </p:set>
                                    <p:anim calcmode="lin" valueType="num">
                                      <p:cBhvr additive="base">
                                        <p:cTn id="8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
                                            <p:txEl>
                                              <p:pRg st="5" end="5"/>
                                            </p:txEl>
                                          </p:spTgt>
                                        </p:tgtEl>
                                        <p:attrNameLst>
                                          <p:attrName>style.visibility</p:attrName>
                                        </p:attrNameLst>
                                      </p:cBhvr>
                                      <p:to>
                                        <p:strVal val="visible"/>
                                      </p:to>
                                    </p:set>
                                    <p:anim calcmode="lin" valueType="num">
                                      <p:cBhvr additive="base">
                                        <p:cTn id="8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2000"/>
                                        <p:tgtEl>
                                          <p:spTgt spid="6"/>
                                        </p:tgtEl>
                                      </p:cBhvr>
                                    </p:animEffect>
                                    <p:anim calcmode="lin" valueType="num">
                                      <p:cBhvr>
                                        <p:cTn id="96" dur="2000" fill="hold"/>
                                        <p:tgtEl>
                                          <p:spTgt spid="6"/>
                                        </p:tgtEl>
                                        <p:attrNameLst>
                                          <p:attrName>ppt_w</p:attrName>
                                        </p:attrNameLst>
                                      </p:cBhvr>
                                      <p:tavLst>
                                        <p:tav tm="0" fmla="#ppt_w*sin(2.5*pi*$)">
                                          <p:val>
                                            <p:fltVal val="0"/>
                                          </p:val>
                                        </p:tav>
                                        <p:tav tm="100000">
                                          <p:val>
                                            <p:fltVal val="1"/>
                                          </p:val>
                                        </p:tav>
                                      </p:tavLst>
                                    </p:anim>
                                    <p:anim calcmode="lin" valueType="num">
                                      <p:cBhvr>
                                        <p:cTn id="9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5998D5A-C94F-C9D8-4640-A92154FB7925}"/>
              </a:ext>
            </a:extLst>
          </p:cNvPr>
          <p:cNvSpPr>
            <a:spLocks noGrp="1"/>
          </p:cNvSpPr>
          <p:nvPr>
            <p:ph sz="half" idx="1"/>
          </p:nvPr>
        </p:nvSpPr>
        <p:spPr>
          <a:xfrm>
            <a:off x="677334" y="1474839"/>
            <a:ext cx="4184035" cy="4999702"/>
          </a:xfrm>
        </p:spPr>
        <p:txBody>
          <a:bodyPr>
            <a:noAutofit/>
          </a:bodyPr>
          <a:lstStyle/>
          <a:p>
            <a:r>
              <a:rPr lang="hu-HU" b="1" dirty="0"/>
              <a:t>Mirigy</a:t>
            </a:r>
            <a:r>
              <a:rPr lang="hu-HU" dirty="0"/>
              <a:t> - </a:t>
            </a:r>
            <a:r>
              <a:rPr lang="hu-HU" i="1" dirty="0"/>
              <a:t>Jászai Mari</a:t>
            </a:r>
          </a:p>
          <a:p>
            <a:r>
              <a:rPr lang="hu-HU" dirty="0"/>
              <a:t>1850-ben született, nehéz gyermekkora volt </a:t>
            </a:r>
          </a:p>
          <a:p>
            <a:r>
              <a:rPr lang="hu-HU" dirty="0"/>
              <a:t>Tanulmányai mellett cselédként dolgozott </a:t>
            </a:r>
          </a:p>
          <a:p>
            <a:r>
              <a:rPr lang="hu-HU" dirty="0"/>
              <a:t>16 évesen lett először kapcsolata a színházzal, amikor statisztálni kezdett egy színháztársulatnál </a:t>
            </a:r>
          </a:p>
          <a:p>
            <a:r>
              <a:rPr lang="hu-HU" dirty="0"/>
              <a:t>Férjétől Kassai Vidortól két év házasság után elvált, többször nem házasodott meg </a:t>
            </a:r>
          </a:p>
          <a:p>
            <a:r>
              <a:rPr lang="hu-HU" dirty="0"/>
              <a:t>1876-ban lett tagja a Nemzeti Színháznak</a:t>
            </a:r>
          </a:p>
          <a:p>
            <a:r>
              <a:rPr lang="hu-HU" dirty="0"/>
              <a:t>1926-ban 76 évesen cukorbetegségben meghalt</a:t>
            </a:r>
          </a:p>
        </p:txBody>
      </p:sp>
      <p:sp>
        <p:nvSpPr>
          <p:cNvPr id="4" name="Tartalom helye 3">
            <a:extLst>
              <a:ext uri="{FF2B5EF4-FFF2-40B4-BE49-F238E27FC236}">
                <a16:creationId xmlns:a16="http://schemas.microsoft.com/office/drawing/2014/main" id="{E581C9D5-CB06-6AA8-E28B-AD00318BAE08}"/>
              </a:ext>
            </a:extLst>
          </p:cNvPr>
          <p:cNvSpPr>
            <a:spLocks noGrp="1"/>
          </p:cNvSpPr>
          <p:nvPr>
            <p:ph sz="half" idx="2"/>
          </p:nvPr>
        </p:nvSpPr>
        <p:spPr>
          <a:xfrm>
            <a:off x="5089970" y="1509207"/>
            <a:ext cx="4184034" cy="4965334"/>
          </a:xfrm>
        </p:spPr>
        <p:txBody>
          <a:bodyPr>
            <a:normAutofit/>
          </a:bodyPr>
          <a:lstStyle/>
          <a:p>
            <a:r>
              <a:rPr lang="hu-HU" sz="1800" b="1" dirty="0"/>
              <a:t>Ledér</a:t>
            </a:r>
            <a:r>
              <a:rPr lang="hu-HU" sz="1800" dirty="0"/>
              <a:t> - </a:t>
            </a:r>
            <a:r>
              <a:rPr lang="hu-HU" sz="1800" i="1" dirty="0" err="1"/>
              <a:t>Helvey</a:t>
            </a:r>
            <a:r>
              <a:rPr lang="hu-HU" sz="1800" i="1" dirty="0"/>
              <a:t> Laura</a:t>
            </a:r>
            <a:endParaRPr lang="hu-HU" i="1" dirty="0"/>
          </a:p>
          <a:p>
            <a:r>
              <a:rPr lang="hu-HU" sz="1800" dirty="0"/>
              <a:t>1852-ben Aradon született </a:t>
            </a:r>
            <a:endParaRPr lang="hu-HU" dirty="0"/>
          </a:p>
          <a:p>
            <a:r>
              <a:rPr lang="hu-HU" sz="1800" dirty="0"/>
              <a:t>Fiatal kora óta nagy hajlamot érzett a színészetre</a:t>
            </a:r>
          </a:p>
          <a:p>
            <a:r>
              <a:rPr lang="hu-HU" sz="1800" dirty="0" err="1"/>
              <a:t>Paulay</a:t>
            </a:r>
            <a:r>
              <a:rPr lang="hu-HU" sz="1800" dirty="0"/>
              <a:t> Ede tanítványa volt </a:t>
            </a:r>
            <a:endParaRPr lang="hu-HU" dirty="0"/>
          </a:p>
          <a:p>
            <a:r>
              <a:rPr lang="hu-HU" sz="1800" dirty="0"/>
              <a:t>1870-ben szerződött a Nemzeti Színházhoz </a:t>
            </a:r>
          </a:p>
          <a:p>
            <a:r>
              <a:rPr lang="hu-HU" sz="1800" dirty="0"/>
              <a:t>Ötévi boldog házasság után özvegyen maradt</a:t>
            </a:r>
            <a:endParaRPr lang="hu-HU" dirty="0"/>
          </a:p>
          <a:p>
            <a:r>
              <a:rPr lang="hu-HU" sz="1800" dirty="0"/>
              <a:t>40 évig volt aktív színésznő </a:t>
            </a:r>
            <a:endParaRPr lang="hu-HU" dirty="0"/>
          </a:p>
          <a:p>
            <a:r>
              <a:rPr lang="hu-HU" sz="1800" dirty="0"/>
              <a:t>1931-ben Budapesten elhunyt</a:t>
            </a:r>
            <a:endParaRPr lang="hu-HU" dirty="0"/>
          </a:p>
        </p:txBody>
      </p:sp>
      <p:pic>
        <p:nvPicPr>
          <p:cNvPr id="5" name="Kép 4">
            <a:extLst>
              <a:ext uri="{FF2B5EF4-FFF2-40B4-BE49-F238E27FC236}">
                <a16:creationId xmlns:a16="http://schemas.microsoft.com/office/drawing/2014/main" id="{2E1F97FD-537C-9E09-F9A1-9004924AD09F}"/>
              </a:ext>
            </a:extLst>
          </p:cNvPr>
          <p:cNvPicPr>
            <a:picLocks noChangeAspect="1"/>
          </p:cNvPicPr>
          <p:nvPr/>
        </p:nvPicPr>
        <p:blipFill>
          <a:blip r:embed="rId2"/>
          <a:stretch>
            <a:fillRect/>
          </a:stretch>
        </p:blipFill>
        <p:spPr>
          <a:xfrm rot="20578003">
            <a:off x="1266011" y="1783408"/>
            <a:ext cx="2438400" cy="3781425"/>
          </a:xfrm>
          <a:prstGeom prst="rect">
            <a:avLst/>
          </a:prstGeom>
        </p:spPr>
      </p:pic>
      <p:pic>
        <p:nvPicPr>
          <p:cNvPr id="6" name="Kép 5">
            <a:extLst>
              <a:ext uri="{FF2B5EF4-FFF2-40B4-BE49-F238E27FC236}">
                <a16:creationId xmlns:a16="http://schemas.microsoft.com/office/drawing/2014/main" id="{D7B36DB8-8F52-FDAD-52D2-91710B0C673C}"/>
              </a:ext>
            </a:extLst>
          </p:cNvPr>
          <p:cNvPicPr>
            <a:picLocks noChangeAspect="1"/>
          </p:cNvPicPr>
          <p:nvPr/>
        </p:nvPicPr>
        <p:blipFill>
          <a:blip r:embed="rId3"/>
          <a:stretch>
            <a:fillRect/>
          </a:stretch>
        </p:blipFill>
        <p:spPr>
          <a:xfrm rot="895608">
            <a:off x="5827594" y="1761107"/>
            <a:ext cx="2708787" cy="3710474"/>
          </a:xfrm>
          <a:prstGeom prst="rect">
            <a:avLst/>
          </a:prstGeom>
        </p:spPr>
      </p:pic>
    </p:spTree>
    <p:extLst>
      <p:ext uri="{BB962C8B-B14F-4D97-AF65-F5344CB8AC3E}">
        <p14:creationId xmlns:p14="http://schemas.microsoft.com/office/powerpoint/2010/main" val="2566870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2000"/>
                                        <p:tgtEl>
                                          <p:spTgt spid="5"/>
                                        </p:tgtEl>
                                      </p:cBhvr>
                                    </p:animEffect>
                                    <p:anim calcmode="lin" valueType="num">
                                      <p:cBhvr>
                                        <p:cTn id="51" dur="2000" fill="hold"/>
                                        <p:tgtEl>
                                          <p:spTgt spid="5"/>
                                        </p:tgtEl>
                                        <p:attrNameLst>
                                          <p:attrName>ppt_w</p:attrName>
                                        </p:attrNameLst>
                                      </p:cBhvr>
                                      <p:tavLst>
                                        <p:tav tm="0" fmla="#ppt_w*sin(2.5*pi*$)">
                                          <p:val>
                                            <p:fltVal val="0"/>
                                          </p:val>
                                        </p:tav>
                                        <p:tav tm="100000">
                                          <p:val>
                                            <p:fltVal val="1"/>
                                          </p:val>
                                        </p:tav>
                                      </p:tavLst>
                                    </p:anim>
                                    <p:anim calcmode="lin" valueType="num">
                                      <p:cBhvr>
                                        <p:cTn id="5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1000"/>
                                        <p:tgtEl>
                                          <p:spTgt spid="4">
                                            <p:txEl>
                                              <p:pRg st="0" end="0"/>
                                            </p:txEl>
                                          </p:spTgt>
                                        </p:tgtEl>
                                      </p:cBhvr>
                                    </p:animEffect>
                                    <p:anim calcmode="lin" valueType="num">
                                      <p:cBhvr>
                                        <p:cTn id="5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1" end="1"/>
                                            </p:txEl>
                                          </p:spTgt>
                                        </p:tgtEl>
                                        <p:attrNameLst>
                                          <p:attrName>style.visibility</p:attrName>
                                        </p:attrNameLst>
                                      </p:cBhvr>
                                      <p:to>
                                        <p:strVal val="visible"/>
                                      </p:to>
                                    </p:set>
                                    <p:anim calcmode="lin" valueType="num">
                                      <p:cBhvr additive="base">
                                        <p:cTn id="6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 calcmode="lin" valueType="num">
                                      <p:cBhvr additive="base">
                                        <p:cTn id="7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
                                            <p:txEl>
                                              <p:pRg st="3" end="3"/>
                                            </p:txEl>
                                          </p:spTgt>
                                        </p:tgtEl>
                                        <p:attrNameLst>
                                          <p:attrName>style.visibility</p:attrName>
                                        </p:attrNameLst>
                                      </p:cBhvr>
                                      <p:to>
                                        <p:strVal val="visible"/>
                                      </p:to>
                                    </p:set>
                                    <p:anim calcmode="lin" valueType="num">
                                      <p:cBhvr additive="base">
                                        <p:cTn id="7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
                                            <p:txEl>
                                              <p:pRg st="4" end="4"/>
                                            </p:txEl>
                                          </p:spTgt>
                                        </p:tgtEl>
                                        <p:attrNameLst>
                                          <p:attrName>style.visibility</p:attrName>
                                        </p:attrNameLst>
                                      </p:cBhvr>
                                      <p:to>
                                        <p:strVal val="visible"/>
                                      </p:to>
                                    </p:set>
                                    <p:anim calcmode="lin" valueType="num">
                                      <p:cBhvr additive="base">
                                        <p:cTn id="8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
                                            <p:txEl>
                                              <p:pRg st="5" end="5"/>
                                            </p:txEl>
                                          </p:spTgt>
                                        </p:tgtEl>
                                        <p:attrNameLst>
                                          <p:attrName>style.visibility</p:attrName>
                                        </p:attrNameLst>
                                      </p:cBhvr>
                                      <p:to>
                                        <p:strVal val="visible"/>
                                      </p:to>
                                    </p:set>
                                    <p:anim calcmode="lin" valueType="num">
                                      <p:cBhvr additive="base">
                                        <p:cTn id="8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
                                            <p:txEl>
                                              <p:pRg st="6" end="6"/>
                                            </p:txEl>
                                          </p:spTgt>
                                        </p:tgtEl>
                                        <p:attrNameLst>
                                          <p:attrName>style.visibility</p:attrName>
                                        </p:attrNameLst>
                                      </p:cBhvr>
                                      <p:to>
                                        <p:strVal val="visible"/>
                                      </p:to>
                                    </p:set>
                                    <p:anim calcmode="lin" valueType="num">
                                      <p:cBhvr additive="base">
                                        <p:cTn id="9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
                                            <p:txEl>
                                              <p:pRg st="7" end="7"/>
                                            </p:txEl>
                                          </p:spTgt>
                                        </p:tgtEl>
                                        <p:attrNameLst>
                                          <p:attrName>style.visibility</p:attrName>
                                        </p:attrNameLst>
                                      </p:cBhvr>
                                      <p:to>
                                        <p:strVal val="visible"/>
                                      </p:to>
                                    </p:set>
                                    <p:anim calcmode="lin" valueType="num">
                                      <p:cBhvr additive="base">
                                        <p:cTn id="10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5" presetClass="entr" presetSubtype="0" fill="hold" nodeType="click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fade">
                                      <p:cBhvr>
                                        <p:cTn id="106" dur="2000"/>
                                        <p:tgtEl>
                                          <p:spTgt spid="6"/>
                                        </p:tgtEl>
                                      </p:cBhvr>
                                    </p:animEffect>
                                    <p:anim calcmode="lin" valueType="num">
                                      <p:cBhvr>
                                        <p:cTn id="107" dur="2000" fill="hold"/>
                                        <p:tgtEl>
                                          <p:spTgt spid="6"/>
                                        </p:tgtEl>
                                        <p:attrNameLst>
                                          <p:attrName>ppt_w</p:attrName>
                                        </p:attrNameLst>
                                      </p:cBhvr>
                                      <p:tavLst>
                                        <p:tav tm="0" fmla="#ppt_w*sin(2.5*pi*$)">
                                          <p:val>
                                            <p:fltVal val="0"/>
                                          </p:val>
                                        </p:tav>
                                        <p:tav tm="100000">
                                          <p:val>
                                            <p:fltVal val="1"/>
                                          </p:val>
                                        </p:tav>
                                      </p:tavLst>
                                    </p:anim>
                                    <p:anim calcmode="lin" valueType="num">
                                      <p:cBhvr>
                                        <p:cTn id="10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A1B3B083-1A98-16CA-8A27-FA7BB0BB6BEB}"/>
              </a:ext>
            </a:extLst>
          </p:cNvPr>
          <p:cNvSpPr>
            <a:spLocks noGrp="1"/>
          </p:cNvSpPr>
          <p:nvPr>
            <p:ph sz="half" idx="2"/>
          </p:nvPr>
        </p:nvSpPr>
        <p:spPr>
          <a:xfrm>
            <a:off x="5089970" y="1341441"/>
            <a:ext cx="4184034" cy="4699921"/>
          </a:xfrm>
        </p:spPr>
        <p:txBody>
          <a:bodyPr>
            <a:normAutofit fontScale="97500"/>
          </a:bodyPr>
          <a:lstStyle/>
          <a:p>
            <a:r>
              <a:rPr lang="hu-HU" sz="1800" b="1" dirty="0"/>
              <a:t>Fejedelem</a:t>
            </a:r>
            <a:r>
              <a:rPr lang="hu-HU" sz="1800" dirty="0"/>
              <a:t> - E. </a:t>
            </a:r>
            <a:r>
              <a:rPr lang="hu-HU" sz="1800" i="1" dirty="0"/>
              <a:t>Kovács Gyula </a:t>
            </a:r>
            <a:endParaRPr lang="hu-HU" dirty="0"/>
          </a:p>
          <a:p>
            <a:r>
              <a:rPr lang="hu-HU" sz="1800" dirty="0"/>
              <a:t>1839-ben jött világra </a:t>
            </a:r>
          </a:p>
          <a:p>
            <a:r>
              <a:rPr lang="hu-HU" sz="1800" dirty="0"/>
              <a:t>Szatmáron látta az első színielőadást, melynek hatására határozta el, hogy színész lesz </a:t>
            </a:r>
          </a:p>
          <a:p>
            <a:r>
              <a:rPr lang="hu-HU" dirty="0"/>
              <a:t>1856-ban lépett fel először </a:t>
            </a:r>
          </a:p>
          <a:p>
            <a:r>
              <a:rPr lang="hu-HU" dirty="0"/>
              <a:t>Szinte bejárta az országot, számos társulathoz tartozott</a:t>
            </a:r>
          </a:p>
          <a:p>
            <a:r>
              <a:rPr lang="hu-HU" dirty="0"/>
              <a:t>Többször szerződött a Nemzeti Színházhoz is</a:t>
            </a:r>
          </a:p>
          <a:p>
            <a:r>
              <a:rPr lang="hu-HU" dirty="0"/>
              <a:t>Petőfi Sándor halálának 50. évfordulójára rendezett ünnepségen, szavalás közben érte a halál 1899-ben </a:t>
            </a:r>
          </a:p>
          <a:p>
            <a:endParaRPr lang="hu-HU" dirty="0"/>
          </a:p>
          <a:p>
            <a:endParaRPr lang="hu-HU" dirty="0"/>
          </a:p>
        </p:txBody>
      </p:sp>
      <p:sp>
        <p:nvSpPr>
          <p:cNvPr id="6" name="Cím 1">
            <a:extLst>
              <a:ext uri="{FF2B5EF4-FFF2-40B4-BE49-F238E27FC236}">
                <a16:creationId xmlns:a16="http://schemas.microsoft.com/office/drawing/2014/main" id="{222E4A35-92F0-08B9-9BD5-7325B04E381C}"/>
              </a:ext>
            </a:extLst>
          </p:cNvPr>
          <p:cNvSpPr>
            <a:spLocks noGrp="1"/>
          </p:cNvSpPr>
          <p:nvPr>
            <p:ph sz="half" idx="1"/>
          </p:nvPr>
        </p:nvSpPr>
        <p:spPr>
          <a:xfrm flipH="1">
            <a:off x="677863" y="1342104"/>
            <a:ext cx="4183062" cy="4699922"/>
          </a:xfrm>
        </p:spPr>
        <p:txBody>
          <a:bodyPr>
            <a:normAutofit fontScale="97500"/>
          </a:bodyPr>
          <a:lstStyle/>
          <a:p>
            <a:r>
              <a:rPr lang="hu-HU" sz="1800" b="1" dirty="0"/>
              <a:t>Kalmár</a:t>
            </a:r>
            <a:r>
              <a:rPr lang="hu-HU" sz="1800" dirty="0"/>
              <a:t> - </a:t>
            </a:r>
            <a:r>
              <a:rPr lang="hu-HU" sz="1800" i="1" dirty="0" err="1"/>
              <a:t>Újházy</a:t>
            </a:r>
            <a:r>
              <a:rPr lang="hu-HU" sz="1800" i="1" dirty="0"/>
              <a:t> Ede</a:t>
            </a:r>
          </a:p>
          <a:p>
            <a:r>
              <a:rPr lang="hu-HU" sz="1800" dirty="0"/>
              <a:t>1841-ben egy előkelő család fiaként született </a:t>
            </a:r>
            <a:endParaRPr lang="hu-HU" dirty="0"/>
          </a:p>
          <a:p>
            <a:r>
              <a:rPr lang="hu-HU" sz="1800" dirty="0"/>
              <a:t>1869-ben mint a Nemzeti Színház szerződtetett tagja lépett fel </a:t>
            </a:r>
          </a:p>
          <a:p>
            <a:r>
              <a:rPr lang="hu-HU" sz="1800" dirty="0"/>
              <a:t>A gasztronómiában is </a:t>
            </a:r>
            <a:r>
              <a:rPr lang="hu-HU" sz="1800" dirty="0" err="1"/>
              <a:t>jelentőset</a:t>
            </a:r>
            <a:r>
              <a:rPr lang="hu-HU" sz="1800" dirty="0"/>
              <a:t> alkotott, ő találta ki a ma is ismeretes hús levest </a:t>
            </a:r>
            <a:endParaRPr lang="hu-HU" dirty="0"/>
          </a:p>
          <a:p>
            <a:r>
              <a:rPr lang="hu-HU" sz="1800" dirty="0"/>
              <a:t>25 éven át a Színiakadémia tanára volt </a:t>
            </a:r>
          </a:p>
          <a:p>
            <a:r>
              <a:rPr lang="hu-HU" sz="1800" dirty="0"/>
              <a:t>1915-ben elhunyt </a:t>
            </a:r>
            <a:endParaRPr lang="hu-HU" dirty="0"/>
          </a:p>
        </p:txBody>
      </p:sp>
      <p:pic>
        <p:nvPicPr>
          <p:cNvPr id="7" name="Kép 6">
            <a:extLst>
              <a:ext uri="{FF2B5EF4-FFF2-40B4-BE49-F238E27FC236}">
                <a16:creationId xmlns:a16="http://schemas.microsoft.com/office/drawing/2014/main" id="{E4552037-6F24-BDC8-C3C0-2FE9CB18C571}"/>
              </a:ext>
            </a:extLst>
          </p:cNvPr>
          <p:cNvPicPr>
            <a:picLocks noChangeAspect="1"/>
          </p:cNvPicPr>
          <p:nvPr/>
        </p:nvPicPr>
        <p:blipFill>
          <a:blip r:embed="rId2"/>
          <a:stretch>
            <a:fillRect/>
          </a:stretch>
        </p:blipFill>
        <p:spPr>
          <a:xfrm rot="20394596">
            <a:off x="1323466" y="1661085"/>
            <a:ext cx="2390709" cy="3547084"/>
          </a:xfrm>
          <a:prstGeom prst="rect">
            <a:avLst/>
          </a:prstGeom>
        </p:spPr>
      </p:pic>
      <p:pic>
        <p:nvPicPr>
          <p:cNvPr id="8" name="Kép 7">
            <a:extLst>
              <a:ext uri="{FF2B5EF4-FFF2-40B4-BE49-F238E27FC236}">
                <a16:creationId xmlns:a16="http://schemas.microsoft.com/office/drawing/2014/main" id="{EDBCE15A-6480-776D-EF39-D7602E5F58A7}"/>
              </a:ext>
            </a:extLst>
          </p:cNvPr>
          <p:cNvPicPr>
            <a:picLocks noChangeAspect="1"/>
          </p:cNvPicPr>
          <p:nvPr/>
        </p:nvPicPr>
        <p:blipFill>
          <a:blip r:embed="rId3"/>
          <a:stretch>
            <a:fillRect/>
          </a:stretch>
        </p:blipFill>
        <p:spPr>
          <a:xfrm rot="1081646">
            <a:off x="6212017" y="1694232"/>
            <a:ext cx="2382392" cy="3534745"/>
          </a:xfrm>
          <a:prstGeom prst="rect">
            <a:avLst/>
          </a:prstGeom>
        </p:spPr>
      </p:pic>
    </p:spTree>
    <p:extLst>
      <p:ext uri="{BB962C8B-B14F-4D97-AF65-F5344CB8AC3E}">
        <p14:creationId xmlns:p14="http://schemas.microsoft.com/office/powerpoint/2010/main" val="1651470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additive="base">
                                        <p:cTn id="3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 calcmode="lin" valueType="num">
                                      <p:cBhvr additive="base">
                                        <p:cTn id="5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 calcmode="lin" valueType="num">
                                      <p:cBhvr additive="base">
                                        <p:cTn id="5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 calcmode="lin" valueType="num">
                                      <p:cBhvr additive="base">
                                        <p:cTn id="6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 calcmode="lin" valueType="num">
                                      <p:cBhvr additive="base">
                                        <p:cTn id="7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 calcmode="lin" valueType="num">
                                      <p:cBhvr additive="base">
                                        <p:cTn id="7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
                                            <p:txEl>
                                              <p:pRg st="5" end="5"/>
                                            </p:txEl>
                                          </p:spTgt>
                                        </p:tgtEl>
                                        <p:attrNameLst>
                                          <p:attrName>style.visibility</p:attrName>
                                        </p:attrNameLst>
                                      </p:cBhvr>
                                      <p:to>
                                        <p:strVal val="visible"/>
                                      </p:to>
                                    </p:set>
                                    <p:anim calcmode="lin" valueType="num">
                                      <p:cBhvr additive="base">
                                        <p:cTn id="8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
                                            <p:txEl>
                                              <p:pRg st="6" end="6"/>
                                            </p:txEl>
                                          </p:spTgt>
                                        </p:tgtEl>
                                        <p:attrNameLst>
                                          <p:attrName>style.visibility</p:attrName>
                                        </p:attrNameLst>
                                      </p:cBhvr>
                                      <p:to>
                                        <p:strVal val="visible"/>
                                      </p:to>
                                    </p:set>
                                    <p:anim calcmode="lin" valueType="num">
                                      <p:cBhvr additive="base">
                                        <p:cTn id="8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9" presetClass="entr" presetSubtype="0" decel="100000"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p:cTn id="94" dur="500" fill="hold"/>
                                        <p:tgtEl>
                                          <p:spTgt spid="8"/>
                                        </p:tgtEl>
                                        <p:attrNameLst>
                                          <p:attrName>ppt_w</p:attrName>
                                        </p:attrNameLst>
                                      </p:cBhvr>
                                      <p:tavLst>
                                        <p:tav tm="0">
                                          <p:val>
                                            <p:fltVal val="0"/>
                                          </p:val>
                                        </p:tav>
                                        <p:tav tm="100000">
                                          <p:val>
                                            <p:strVal val="#ppt_w"/>
                                          </p:val>
                                        </p:tav>
                                      </p:tavLst>
                                    </p:anim>
                                    <p:anim calcmode="lin" valueType="num">
                                      <p:cBhvr>
                                        <p:cTn id="95" dur="500" fill="hold"/>
                                        <p:tgtEl>
                                          <p:spTgt spid="8"/>
                                        </p:tgtEl>
                                        <p:attrNameLst>
                                          <p:attrName>ppt_h</p:attrName>
                                        </p:attrNameLst>
                                      </p:cBhvr>
                                      <p:tavLst>
                                        <p:tav tm="0">
                                          <p:val>
                                            <p:fltVal val="0"/>
                                          </p:val>
                                        </p:tav>
                                        <p:tav tm="100000">
                                          <p:val>
                                            <p:strVal val="#ppt_h"/>
                                          </p:val>
                                        </p:tav>
                                      </p:tavLst>
                                    </p:anim>
                                    <p:anim calcmode="lin" valueType="num">
                                      <p:cBhvr>
                                        <p:cTn id="96" dur="500" fill="hold"/>
                                        <p:tgtEl>
                                          <p:spTgt spid="8"/>
                                        </p:tgtEl>
                                        <p:attrNameLst>
                                          <p:attrName>style.rotation</p:attrName>
                                        </p:attrNameLst>
                                      </p:cBhvr>
                                      <p:tavLst>
                                        <p:tav tm="0">
                                          <p:val>
                                            <p:fltVal val="360"/>
                                          </p:val>
                                        </p:tav>
                                        <p:tav tm="100000">
                                          <p:val>
                                            <p:fltVal val="0"/>
                                          </p:val>
                                        </p:tav>
                                      </p:tavLst>
                                    </p:anim>
                                    <p:animEffect transition="in" filter="fade">
                                      <p:cBhvr>
                                        <p:cTn id="9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C87CF6D-6832-E4D7-AE70-6F2CA901FC8E}"/>
              </a:ext>
            </a:extLst>
          </p:cNvPr>
          <p:cNvSpPr>
            <a:spLocks noGrp="1"/>
          </p:cNvSpPr>
          <p:nvPr>
            <p:ph idx="1"/>
          </p:nvPr>
        </p:nvSpPr>
        <p:spPr/>
        <p:txBody>
          <a:bodyPr anchor="ctr"/>
          <a:lstStyle/>
          <a:p>
            <a:r>
              <a:rPr lang="hu-HU" sz="1800" b="1" dirty="0"/>
              <a:t>Tudós</a:t>
            </a:r>
            <a:r>
              <a:rPr lang="hu-HU" sz="1800" dirty="0"/>
              <a:t> - </a:t>
            </a:r>
            <a:r>
              <a:rPr lang="hu-HU" sz="1800" i="1" dirty="0"/>
              <a:t>Bercsényi Béla</a:t>
            </a:r>
          </a:p>
          <a:p>
            <a:r>
              <a:rPr lang="hu-HU" sz="1800" dirty="0"/>
              <a:t>1844-ben született Miskolcon</a:t>
            </a:r>
            <a:endParaRPr lang="hu-HU" dirty="0"/>
          </a:p>
          <a:p>
            <a:r>
              <a:rPr lang="hu-HU" dirty="0"/>
              <a:t>Először vidéken volt színész </a:t>
            </a:r>
          </a:p>
          <a:p>
            <a:r>
              <a:rPr lang="hu-HU" sz="1800" dirty="0"/>
              <a:t>1873-ban szerződtették a Magyar Nemzeti Színházhoz </a:t>
            </a:r>
          </a:p>
          <a:p>
            <a:r>
              <a:rPr lang="hu-HU" dirty="0"/>
              <a:t>Több novellát, verset írt </a:t>
            </a:r>
          </a:p>
          <a:p>
            <a:r>
              <a:rPr lang="hu-HU" dirty="0"/>
              <a:t>Később a színitanoda tanára lett </a:t>
            </a:r>
          </a:p>
          <a:p>
            <a:r>
              <a:rPr lang="hu-HU" sz="1800" dirty="0"/>
              <a:t>A Petőfi – társaság tagj</a:t>
            </a:r>
            <a:r>
              <a:rPr lang="hu-HU" dirty="0"/>
              <a:t>a is volt</a:t>
            </a:r>
          </a:p>
          <a:p>
            <a:r>
              <a:rPr lang="hu-HU" dirty="0"/>
              <a:t>1901-ben jobb létre szenderült </a:t>
            </a:r>
            <a:endParaRPr lang="hu-HU" sz="1800" dirty="0"/>
          </a:p>
          <a:p>
            <a:endParaRPr lang="hu-HU" i="1" dirty="0"/>
          </a:p>
        </p:txBody>
      </p:sp>
      <p:pic>
        <p:nvPicPr>
          <p:cNvPr id="5" name="Kép 4">
            <a:extLst>
              <a:ext uri="{FF2B5EF4-FFF2-40B4-BE49-F238E27FC236}">
                <a16:creationId xmlns:a16="http://schemas.microsoft.com/office/drawing/2014/main" id="{F509264A-E47C-4C1F-FFE7-E414F5A80CD4}"/>
              </a:ext>
            </a:extLst>
          </p:cNvPr>
          <p:cNvPicPr>
            <a:picLocks noChangeAspect="1"/>
          </p:cNvPicPr>
          <p:nvPr/>
        </p:nvPicPr>
        <p:blipFill>
          <a:blip r:embed="rId2"/>
          <a:stretch>
            <a:fillRect/>
          </a:stretch>
        </p:blipFill>
        <p:spPr>
          <a:xfrm>
            <a:off x="1312607" y="1708303"/>
            <a:ext cx="2335747" cy="3542122"/>
          </a:xfrm>
          <a:prstGeom prst="rect">
            <a:avLst/>
          </a:prstGeom>
        </p:spPr>
      </p:pic>
      <p:sp>
        <p:nvSpPr>
          <p:cNvPr id="4" name="Szöveg helye 3">
            <a:extLst>
              <a:ext uri="{FF2B5EF4-FFF2-40B4-BE49-F238E27FC236}">
                <a16:creationId xmlns:a16="http://schemas.microsoft.com/office/drawing/2014/main" id="{CB5EBCB5-1BE8-9021-CF1A-20530D70F7D7}"/>
              </a:ext>
            </a:extLst>
          </p:cNvPr>
          <p:cNvSpPr>
            <a:spLocks noGrp="1"/>
          </p:cNvSpPr>
          <p:nvPr>
            <p:ph type="body" sz="half" idx="2"/>
          </p:nvPr>
        </p:nvSpPr>
        <p:spPr>
          <a:xfrm>
            <a:off x="677334" y="1607575"/>
            <a:ext cx="3854528" cy="3753944"/>
          </a:xfrm>
        </p:spPr>
        <p:txBody>
          <a:bodyPr/>
          <a:lstStyle/>
          <a:p>
            <a:endParaRPr lang="hu-HU" dirty="0"/>
          </a:p>
        </p:txBody>
      </p:sp>
    </p:spTree>
    <p:extLst>
      <p:ext uri="{BB962C8B-B14F-4D97-AF65-F5344CB8AC3E}">
        <p14:creationId xmlns:p14="http://schemas.microsoft.com/office/powerpoint/2010/main" val="151657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224C04-22CF-52BD-9B2E-8A70B435E115}"/>
              </a:ext>
            </a:extLst>
          </p:cNvPr>
          <p:cNvSpPr>
            <a:spLocks noGrp="1"/>
          </p:cNvSpPr>
          <p:nvPr>
            <p:ph type="title"/>
          </p:nvPr>
        </p:nvSpPr>
        <p:spPr/>
        <p:txBody>
          <a:bodyPr anchor="ctr">
            <a:normAutofit/>
          </a:bodyPr>
          <a:lstStyle/>
          <a:p>
            <a:pPr algn="ctr"/>
            <a:r>
              <a:rPr lang="hu-HU" sz="4000" dirty="0"/>
              <a:t>Színháztörténet </a:t>
            </a:r>
          </a:p>
        </p:txBody>
      </p:sp>
      <p:sp>
        <p:nvSpPr>
          <p:cNvPr id="3" name="Tartalom helye 2">
            <a:extLst>
              <a:ext uri="{FF2B5EF4-FFF2-40B4-BE49-F238E27FC236}">
                <a16:creationId xmlns:a16="http://schemas.microsoft.com/office/drawing/2014/main" id="{4AD83266-BF7B-87E8-4294-94A224BBA174}"/>
              </a:ext>
            </a:extLst>
          </p:cNvPr>
          <p:cNvSpPr>
            <a:spLocks noGrp="1"/>
          </p:cNvSpPr>
          <p:nvPr>
            <p:ph idx="1"/>
          </p:nvPr>
        </p:nvSpPr>
        <p:spPr>
          <a:xfrm>
            <a:off x="4760461" y="514924"/>
            <a:ext cx="4513541" cy="5856379"/>
          </a:xfrm>
        </p:spPr>
        <p:txBody>
          <a:bodyPr>
            <a:normAutofit lnSpcReduction="10000"/>
          </a:bodyPr>
          <a:lstStyle/>
          <a:p>
            <a:r>
              <a:rPr lang="hu-HU" sz="1800" kern="100" dirty="0">
                <a:effectLst/>
                <a:ea typeface="Calibri" panose="020F0502020204030204" pitchFamily="34" charset="0"/>
                <a:cs typeface="Times New Roman" panose="02020603050405020304" pitchFamily="18" charset="0"/>
              </a:rPr>
              <a:t>1873-tól 1900-ig tartó időszak a színházak gyors fejlődéséről, a két állami színházhoz felzárkózó magánszínházak szervezetének kialakulásáról, illetve a vidéki színészet hatókörének bővüléséről szólt. </a:t>
            </a:r>
          </a:p>
          <a:p>
            <a:r>
              <a:rPr lang="hu-HU" dirty="0"/>
              <a:t>Számos új színjátéktípus jelent meg, mint például, az újromantikus dráma, népszínművek ,,második hulláma”, ,,autentikus” szövegű klasszikus drámák, francia operett, polgári tragédia, magyar daljátékok, bécsi és berlini nagyoperett, angol szatirikus daljáték, szimbolista dráma, wagneri zenedráma és még rengeteg drámai műfaj</a:t>
            </a:r>
          </a:p>
          <a:p>
            <a:r>
              <a:rPr lang="hu-HU" dirty="0"/>
              <a:t>Változatosabbak lettek a műsorok. </a:t>
            </a:r>
          </a:p>
          <a:p>
            <a:r>
              <a:rPr lang="hu-HU" dirty="0"/>
              <a:t>Mindössze 3-4 évtized kellett ehhez a nagymértékű újtáshoz. </a:t>
            </a:r>
          </a:p>
        </p:txBody>
      </p:sp>
      <p:pic>
        <p:nvPicPr>
          <p:cNvPr id="5" name="Kép 4">
            <a:extLst>
              <a:ext uri="{FF2B5EF4-FFF2-40B4-BE49-F238E27FC236}">
                <a16:creationId xmlns:a16="http://schemas.microsoft.com/office/drawing/2014/main" id="{92BD498F-278A-D77B-2B3B-9A18AC4F5927}"/>
              </a:ext>
            </a:extLst>
          </p:cNvPr>
          <p:cNvPicPr>
            <a:picLocks noChangeAspect="1"/>
          </p:cNvPicPr>
          <p:nvPr/>
        </p:nvPicPr>
        <p:blipFill>
          <a:blip r:embed="rId2"/>
          <a:stretch>
            <a:fillRect/>
          </a:stretch>
        </p:blipFill>
        <p:spPr>
          <a:xfrm>
            <a:off x="677334" y="2805822"/>
            <a:ext cx="3895153" cy="2553574"/>
          </a:xfrm>
          <a:prstGeom prst="rect">
            <a:avLst/>
          </a:prstGeom>
        </p:spPr>
      </p:pic>
      <p:sp>
        <p:nvSpPr>
          <p:cNvPr id="4" name="Szöveg helye 3">
            <a:extLst>
              <a:ext uri="{FF2B5EF4-FFF2-40B4-BE49-F238E27FC236}">
                <a16:creationId xmlns:a16="http://schemas.microsoft.com/office/drawing/2014/main" id="{4D73922C-533A-DBC1-F7BF-D62DFAA8CB57}"/>
              </a:ext>
            </a:extLst>
          </p:cNvPr>
          <p:cNvSpPr>
            <a:spLocks noGrp="1"/>
          </p:cNvSpPr>
          <p:nvPr>
            <p:ph type="body" sz="half" idx="2"/>
          </p:nvPr>
        </p:nvSpPr>
        <p:spPr/>
        <p:txBody>
          <a:bodyPr/>
          <a:lstStyle/>
          <a:p>
            <a:endParaRPr lang="hu-HU" dirty="0"/>
          </a:p>
        </p:txBody>
      </p:sp>
    </p:spTree>
    <p:extLst>
      <p:ext uri="{BB962C8B-B14F-4D97-AF65-F5344CB8AC3E}">
        <p14:creationId xmlns:p14="http://schemas.microsoft.com/office/powerpoint/2010/main" val="3138187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E114A9E0-19C4-C2E2-4FC7-B970EA490ABC}"/>
              </a:ext>
            </a:extLst>
          </p:cNvPr>
          <p:cNvSpPr>
            <a:spLocks noGrp="1"/>
          </p:cNvSpPr>
          <p:nvPr>
            <p:ph idx="1"/>
          </p:nvPr>
        </p:nvSpPr>
        <p:spPr>
          <a:xfrm>
            <a:off x="677334" y="575187"/>
            <a:ext cx="8596668" cy="5466175"/>
          </a:xfrm>
        </p:spPr>
        <p:txBody>
          <a:bodyPr anchor="ctr"/>
          <a:lstStyle/>
          <a:p>
            <a:pPr marL="0" indent="0">
              <a:spcBef>
                <a:spcPts val="0"/>
              </a:spcBef>
              <a:buNone/>
            </a:pPr>
            <a:r>
              <a:rPr lang="hu-HU" sz="2400" dirty="0"/>
              <a:t>„lehetetlen, hogy ma, midőn nyelvünk a társadalom minden részében elfoglalta jogos uralkodását, ne volna meg az érzék ama tömérdek szépség iránt, mely e műből áradoz.”</a:t>
            </a:r>
          </a:p>
          <a:p>
            <a:pPr marL="0" indent="0">
              <a:spcBef>
                <a:spcPts val="600"/>
              </a:spcBef>
              <a:buNone/>
            </a:pPr>
            <a:r>
              <a:rPr lang="hu-HU" sz="2400" dirty="0"/>
              <a:t>/</a:t>
            </a:r>
            <a:r>
              <a:rPr lang="hu-HU" sz="2400" dirty="0" err="1"/>
              <a:t>Paulay</a:t>
            </a:r>
            <a:r>
              <a:rPr lang="hu-HU" sz="2400" dirty="0"/>
              <a:t> Ede/</a:t>
            </a:r>
          </a:p>
          <a:p>
            <a:endParaRPr lang="hu-HU" dirty="0"/>
          </a:p>
        </p:txBody>
      </p:sp>
    </p:spTree>
    <p:extLst>
      <p:ext uri="{BB962C8B-B14F-4D97-AF65-F5344CB8AC3E}">
        <p14:creationId xmlns:p14="http://schemas.microsoft.com/office/powerpoint/2010/main" val="3455785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imenzió">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32</TotalTime>
  <Words>603</Words>
  <Application>Microsoft Office PowerPoint</Application>
  <PresentationFormat>Szélesvásznú</PresentationFormat>
  <Paragraphs>74</Paragraphs>
  <Slides>9</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9</vt:i4>
      </vt:variant>
    </vt:vector>
  </HeadingPairs>
  <TitlesOfParts>
    <vt:vector size="15" baseType="lpstr">
      <vt:lpstr>Arial</vt:lpstr>
      <vt:lpstr>Calibri</vt:lpstr>
      <vt:lpstr>Helvetica</vt:lpstr>
      <vt:lpstr>Trebuchet MS</vt:lpstr>
      <vt:lpstr>Wingdings 3</vt:lpstr>
      <vt:lpstr>Dimenzió</vt:lpstr>
      <vt:lpstr>Csongor és Tünde Paulay Ede rendezésében</vt:lpstr>
      <vt:lpstr>Ősbemutató </vt:lpstr>
      <vt:lpstr>Paulay Ede </vt:lpstr>
      <vt:lpstr>Szereplők </vt:lpstr>
      <vt:lpstr>PowerPoint-bemutató</vt:lpstr>
      <vt:lpstr>PowerPoint-bemutató</vt:lpstr>
      <vt:lpstr>PowerPoint-bemutató</vt:lpstr>
      <vt:lpstr>Színháztörténet </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Csongor és Tünde Paulay Ede rendezésében</dc:title>
  <dc:creator>Dóra Kovács</dc:creator>
  <cp:lastModifiedBy>Dóra Kovács</cp:lastModifiedBy>
  <cp:revision>2</cp:revision>
  <dcterms:created xsi:type="dcterms:W3CDTF">2025-04-04T03:58:57Z</dcterms:created>
  <dcterms:modified xsi:type="dcterms:W3CDTF">2025-04-06T18:51:35Z</dcterms:modified>
</cp:coreProperties>
</file>