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D3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FFE6E9-7025-E512-F7C4-77811C140AA8}" v="101" dt="2026-03-29T18:59:48.925"/>
    <p1510:client id="{2000B774-EDB4-AA69-B38D-13C087B69EDA}" v="28" dt="2026-03-29T19:25:39.552"/>
    <p1510:client id="{2F059795-D0FD-A8B8-1EC5-0A07CFBB9653}" v="79" dt="2026-03-29T20:32:41.591"/>
    <p1510:client id="{C9430DEA-140F-A267-34EF-B8380301FB03}" v="43" dt="2026-03-29T20:38:53.918"/>
    <p1510:client id="{D5DF5EEF-2BA4-4F66-A67D-DAFEED3CFDDA}" v="483" dt="2026-03-29T17:37:08.892"/>
    <p1510:client id="{FEF7064F-F96E-46FF-B7D1-C86483BC252E}" v="36" dt="2026-03-29T18:44:12.7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174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309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225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050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635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69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916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783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812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308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306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806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Ungv%C3%A1ry_L%C3%A1szl%C3%B3" TargetMode="External"/><Relationship Id="rId13" Type="http://schemas.openxmlformats.org/officeDocument/2006/relationships/hyperlink" Target="https://mandadb.hu/tetel/217105/Madach_Imre_Az_ember_tragediaja" TargetMode="External"/><Relationship Id="rId3" Type="http://schemas.openxmlformats.org/officeDocument/2006/relationships/hyperlink" Target="https://theatron.hu/theatron_cikkek/szovjetizalt-tragedia/" TargetMode="External"/><Relationship Id="rId7" Type="http://schemas.openxmlformats.org/officeDocument/2006/relationships/hyperlink" Target="https://hu.wikipedia.org/wiki/Sz%C3%B6r%C3%A9nyi_%C3%89va" TargetMode="External"/><Relationship Id="rId12" Type="http://schemas.openxmlformats.org/officeDocument/2006/relationships/hyperlink" Target="https://kepmas.hu/hu/ember-tragediaja-osbemutato-nemzeti-szinhaz-paulay-ede-jaszai-mari-madach-imre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hu.wikipedia.org/wiki/Major_Tam%C3%A1s" TargetMode="External"/><Relationship Id="rId11" Type="http://schemas.openxmlformats.org/officeDocument/2006/relationships/hyperlink" Target="https://www.arcanum.com/hu/online-kiadvanyok/MagyarIrodalom-magyar-irodalomtortenet-1/magyar-irodalomtortenet-pinter-jeno-5116/6-a-magyar-irodalom-a-xix-szazad-masodik-harmadaban-1C05/madach-imre-1FCF/madach-imre-elete-1FD0/" TargetMode="External"/><Relationship Id="rId5" Type="http://schemas.openxmlformats.org/officeDocument/2006/relationships/hyperlink" Target="https://szinhaz.net/2014/11/11/emleket-nyugtalansaggal-gyaszolom/" TargetMode="External"/><Relationship Id="rId10" Type="http://schemas.openxmlformats.org/officeDocument/2006/relationships/hyperlink" Target="https://hu.wikipedia.org/wiki/Gell%C3%A9rt_Endre" TargetMode="External"/><Relationship Id="rId4" Type="http://schemas.openxmlformats.org/officeDocument/2006/relationships/hyperlink" Target="https://nemzetikonyvtar.blog.hu/2023/05/19/dr_nemeth_antal_es_az_ember_tragediaja" TargetMode="External"/><Relationship Id="rId9" Type="http://schemas.openxmlformats.org/officeDocument/2006/relationships/hyperlink" Target="https://hu.wikipedia.org/wiki/B%C3%A1sti_Lajo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jeanmarcleresche.ch/tag/web-et-eglise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05117" y="584481"/>
            <a:ext cx="4896971" cy="930836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Madách Imre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05118" y="1517744"/>
            <a:ext cx="9144000" cy="1655762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hu-HU" sz="6000" dirty="0">
                <a:latin typeface="Aptos Display"/>
              </a:rPr>
              <a:t>Az ember tragédiája </a:t>
            </a:r>
            <a:r>
              <a:rPr lang="hu-HU" sz="6000">
                <a:latin typeface="Aptos Display"/>
              </a:rPr>
              <a:t>a színházakban</a:t>
            </a:r>
          </a:p>
          <a:p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2D74E00-CA8B-5F17-E861-5C6BAE4C87C3}"/>
              </a:ext>
            </a:extLst>
          </p:cNvPr>
          <p:cNvSpPr txBox="1"/>
          <p:nvPr/>
        </p:nvSpPr>
        <p:spPr>
          <a:xfrm>
            <a:off x="8126429" y="3243320"/>
            <a:ext cx="406026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>
                <a:solidFill>
                  <a:srgbClr val="002060"/>
                </a:solidFill>
              </a:rPr>
              <a:t>Készítette: Nemeszkimók csapata</a:t>
            </a:r>
          </a:p>
        </p:txBody>
      </p:sp>
    </p:spTree>
    <p:extLst>
      <p:ext uri="{BB962C8B-B14F-4D97-AF65-F5344CB8AC3E}">
        <p14:creationId xmlns:p14="http://schemas.microsoft.com/office/powerpoint/2010/main" val="426674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9653884-08CE-4579-8A80-F00D55BF0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ép 5" descr="A képen vázlat, ruházat, festmény, rajz látható&#10;&#10;Lehet, hogy az AI által létrehozott tartalom helytelen.">
            <a:extLst>
              <a:ext uri="{FF2B5EF4-FFF2-40B4-BE49-F238E27FC236}">
                <a16:creationId xmlns:a16="http://schemas.microsoft.com/office/drawing/2014/main" id="{A5E908DD-D6C1-91B8-E050-A99A9C88E9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81" r="-3" b="-3"/>
          <a:stretch>
            <a:fillRect/>
          </a:stretch>
        </p:blipFill>
        <p:spPr>
          <a:xfrm>
            <a:off x="201302" y="373810"/>
            <a:ext cx="3792631" cy="6108077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20D4FAC-7B9A-4A4F-8E53-071522870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3078" y="201352"/>
            <a:ext cx="7568588" cy="2093976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5E6E3C2-107B-CE1F-501E-D4425B80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271" y="443668"/>
            <a:ext cx="2871216" cy="1609344"/>
          </a:xfrm>
          <a:solidFill>
            <a:schemeClr val="bg1"/>
          </a:solidFill>
          <a:ln>
            <a:solidFill>
              <a:srgbClr val="4472C4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 dirty="0" err="1">
                <a:solidFill>
                  <a:srgbClr val="4D3502"/>
                </a:solidFill>
                <a:latin typeface="+mj-lt"/>
                <a:ea typeface="+mj-ea"/>
                <a:cs typeface="+mj-cs"/>
              </a:rPr>
              <a:t>Legelőször</a:t>
            </a:r>
            <a:r>
              <a:rPr lang="en-US" sz="2400" kern="1200" dirty="0">
                <a:solidFill>
                  <a:srgbClr val="4D3502"/>
                </a:solidFill>
                <a:latin typeface="+mj-lt"/>
                <a:ea typeface="+mj-ea"/>
                <a:cs typeface="+mj-cs"/>
              </a:rPr>
              <a:t> 1883-ban </a:t>
            </a:r>
            <a:r>
              <a:rPr lang="en-US" sz="2400" kern="1200" dirty="0" err="1">
                <a:solidFill>
                  <a:srgbClr val="4D3502"/>
                </a:solidFill>
                <a:latin typeface="+mj-lt"/>
                <a:ea typeface="+mj-ea"/>
                <a:cs typeface="+mj-cs"/>
              </a:rPr>
              <a:t>mutatták</a:t>
            </a:r>
            <a:r>
              <a:rPr lang="en-US" sz="2400" kern="1200" dirty="0">
                <a:solidFill>
                  <a:srgbClr val="4D3502"/>
                </a:solidFill>
                <a:latin typeface="+mj-lt"/>
                <a:ea typeface="+mj-ea"/>
                <a:cs typeface="+mj-cs"/>
              </a:rPr>
              <a:t> be</a:t>
            </a:r>
            <a:r>
              <a:rPr lang="en-US" sz="2400" dirty="0">
                <a:solidFill>
                  <a:srgbClr val="4D3502"/>
                </a:solidFill>
              </a:rPr>
              <a:t> a </a:t>
            </a:r>
            <a:r>
              <a:rPr lang="en-US" sz="2400" dirty="0" err="1">
                <a:solidFill>
                  <a:srgbClr val="4D3502"/>
                </a:solidFill>
              </a:rPr>
              <a:t>budapesti</a:t>
            </a:r>
            <a:r>
              <a:rPr lang="en-US" sz="2400" kern="1200" dirty="0">
                <a:solidFill>
                  <a:srgbClr val="4D3502"/>
                </a:solidFill>
                <a:latin typeface="+mj-lt"/>
                <a:ea typeface="+mj-ea"/>
                <a:cs typeface="+mj-cs"/>
              </a:rPr>
              <a:t> Népszínházban.</a:t>
            </a:r>
            <a:endParaRPr lang="hu-HU" dirty="0">
              <a:solidFill>
                <a:srgbClr val="4D350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D2A13B-608C-4BE1-AC1F-62B2DAF76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5702" y="897487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7038ED-F717-467A-8D75-D8441BB92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54550" y="123919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071A8EE-33F8-B430-3E8F-CFB46BDAC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91391" y="443668"/>
            <a:ext cx="3712464" cy="1609344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3502"/>
                </a:solidFill>
              </a:rPr>
              <a:t>Éva </a:t>
            </a:r>
            <a:r>
              <a:rPr lang="en-US" dirty="0" err="1">
                <a:solidFill>
                  <a:srgbClr val="4D3502"/>
                </a:solidFill>
              </a:rPr>
              <a:t>szerepét</a:t>
            </a:r>
            <a:r>
              <a:rPr lang="en-US" dirty="0">
                <a:solidFill>
                  <a:srgbClr val="4D3502"/>
                </a:solidFill>
              </a:rPr>
              <a:t>: Jászai Mari </a:t>
            </a:r>
            <a:r>
              <a:rPr lang="en-US" dirty="0" err="1">
                <a:solidFill>
                  <a:srgbClr val="4D3502"/>
                </a:solidFill>
              </a:rPr>
              <a:t>színművésznő</a:t>
            </a:r>
            <a:r>
              <a:rPr lang="en-US" dirty="0">
                <a:solidFill>
                  <a:srgbClr val="4D3502"/>
                </a:solidFill>
              </a:rPr>
              <a:t> </a:t>
            </a:r>
            <a:r>
              <a:rPr lang="en-US" dirty="0" err="1">
                <a:solidFill>
                  <a:srgbClr val="4D3502"/>
                </a:solidFill>
              </a:rPr>
              <a:t>játszotta</a:t>
            </a:r>
            <a:endParaRPr lang="en-US" dirty="0">
              <a:solidFill>
                <a:srgbClr val="4D3502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3502"/>
                </a:solidFill>
              </a:rPr>
              <a:t>A </a:t>
            </a:r>
            <a:r>
              <a:rPr lang="en-US" dirty="0" err="1">
                <a:solidFill>
                  <a:srgbClr val="4D3502"/>
                </a:solidFill>
              </a:rPr>
              <a:t>darabban</a:t>
            </a:r>
            <a:r>
              <a:rPr lang="en-US" dirty="0">
                <a:solidFill>
                  <a:srgbClr val="4D3502"/>
                </a:solidFill>
              </a:rPr>
              <a:t> </a:t>
            </a:r>
            <a:r>
              <a:rPr lang="en-US" dirty="0" err="1">
                <a:solidFill>
                  <a:srgbClr val="4D3502"/>
                </a:solidFill>
              </a:rPr>
              <a:t>előszőr</a:t>
            </a:r>
            <a:r>
              <a:rPr lang="en-US" dirty="0">
                <a:solidFill>
                  <a:srgbClr val="4D3502"/>
                </a:solidFill>
              </a:rPr>
              <a:t> </a:t>
            </a:r>
            <a:r>
              <a:rPr lang="en-US" dirty="0" err="1">
                <a:solidFill>
                  <a:srgbClr val="4D3502"/>
                </a:solidFill>
              </a:rPr>
              <a:t>Paulay</a:t>
            </a:r>
            <a:r>
              <a:rPr lang="en-US" dirty="0">
                <a:solidFill>
                  <a:srgbClr val="4D3502"/>
                </a:solidFill>
              </a:rPr>
              <a:t> Ede </a:t>
            </a:r>
            <a:r>
              <a:rPr lang="en-US" dirty="0" err="1">
                <a:solidFill>
                  <a:srgbClr val="4D3502"/>
                </a:solidFill>
              </a:rPr>
              <a:t>használt</a:t>
            </a:r>
            <a:r>
              <a:rPr lang="en-US" dirty="0">
                <a:solidFill>
                  <a:srgbClr val="4D3502"/>
                </a:solidFill>
              </a:rPr>
              <a:t> </a:t>
            </a:r>
            <a:r>
              <a:rPr lang="en-US" dirty="0" err="1">
                <a:solidFill>
                  <a:srgbClr val="4D3502"/>
                </a:solidFill>
              </a:rPr>
              <a:t>villanyfényt</a:t>
            </a:r>
            <a:r>
              <a:rPr lang="en-US" dirty="0">
                <a:solidFill>
                  <a:srgbClr val="4D3502"/>
                </a:solidFill>
              </a:rPr>
              <a:t> </a:t>
            </a:r>
            <a:r>
              <a:rPr lang="en-US" dirty="0" err="1">
                <a:solidFill>
                  <a:srgbClr val="4D3502"/>
                </a:solidFill>
              </a:rPr>
              <a:t>és</a:t>
            </a:r>
            <a:r>
              <a:rPr lang="en-US" dirty="0">
                <a:solidFill>
                  <a:srgbClr val="4D3502"/>
                </a:solidFill>
              </a:rPr>
              <a:t> ő volt </a:t>
            </a:r>
            <a:r>
              <a:rPr lang="en-US" dirty="0" err="1">
                <a:solidFill>
                  <a:srgbClr val="4D3502"/>
                </a:solidFill>
              </a:rPr>
              <a:t>az</a:t>
            </a:r>
            <a:r>
              <a:rPr lang="en-US" dirty="0">
                <a:solidFill>
                  <a:srgbClr val="4D3502"/>
                </a:solidFill>
              </a:rPr>
              <a:t> </a:t>
            </a:r>
            <a:r>
              <a:rPr lang="en-US" dirty="0" err="1">
                <a:solidFill>
                  <a:srgbClr val="4D3502"/>
                </a:solidFill>
              </a:rPr>
              <a:t>első</a:t>
            </a:r>
            <a:r>
              <a:rPr lang="en-US" dirty="0">
                <a:solidFill>
                  <a:srgbClr val="4D3502"/>
                </a:solidFill>
              </a:rPr>
              <a:t> </a:t>
            </a:r>
            <a:r>
              <a:rPr lang="en-US" dirty="0" err="1">
                <a:solidFill>
                  <a:srgbClr val="4D3502"/>
                </a:solidFill>
              </a:rPr>
              <a:t>rendező</a:t>
            </a:r>
            <a:r>
              <a:rPr lang="en-US" dirty="0">
                <a:solidFill>
                  <a:srgbClr val="4D3502"/>
                </a:solidFill>
              </a:rPr>
              <a:t>, </a:t>
            </a:r>
            <a:r>
              <a:rPr lang="en-US" dirty="0" err="1">
                <a:solidFill>
                  <a:srgbClr val="4D3502"/>
                </a:solidFill>
              </a:rPr>
              <a:t>aki</a:t>
            </a:r>
            <a:r>
              <a:rPr lang="en-US" dirty="0">
                <a:solidFill>
                  <a:srgbClr val="4D3502"/>
                </a:solidFill>
              </a:rPr>
              <a:t> </a:t>
            </a:r>
            <a:r>
              <a:rPr lang="en-US" dirty="0" err="1">
                <a:solidFill>
                  <a:srgbClr val="4D3502"/>
                </a:solidFill>
              </a:rPr>
              <a:t>feldolgozta</a:t>
            </a:r>
            <a:r>
              <a:rPr lang="en-US" dirty="0">
                <a:solidFill>
                  <a:srgbClr val="4D3502"/>
                </a:solidFill>
              </a:rPr>
              <a:t> a </a:t>
            </a:r>
            <a:r>
              <a:rPr lang="en-US" dirty="0" err="1">
                <a:solidFill>
                  <a:srgbClr val="4D3502"/>
                </a:solidFill>
              </a:rPr>
              <a:t>művet</a:t>
            </a:r>
            <a:r>
              <a:rPr lang="en-US" dirty="0">
                <a:solidFill>
                  <a:srgbClr val="4D3502"/>
                </a:solidFill>
              </a:rPr>
              <a:t> </a:t>
            </a:r>
            <a:r>
              <a:rPr lang="en-US" dirty="0" err="1">
                <a:solidFill>
                  <a:srgbClr val="4D3502"/>
                </a:solidFill>
              </a:rPr>
              <a:t>színdarabban</a:t>
            </a:r>
            <a:endParaRPr lang="en-US" dirty="0">
              <a:solidFill>
                <a:srgbClr val="4D3502"/>
              </a:solidFill>
            </a:endParaRPr>
          </a:p>
        </p:txBody>
      </p:sp>
      <p:pic>
        <p:nvPicPr>
          <p:cNvPr id="7" name="Kép 6" descr="A képen lábbelik, ruházat, Emberi arc, személy látható&#10;&#10;Lehet, hogy az AI által létrehozott tartalom helytelen.">
            <a:extLst>
              <a:ext uri="{FF2B5EF4-FFF2-40B4-BE49-F238E27FC236}">
                <a16:creationId xmlns:a16="http://schemas.microsoft.com/office/drawing/2014/main" id="{2F90132A-A880-279F-119E-ADAB5B1452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12" r="-2" b="34954"/>
          <a:stretch>
            <a:fillRect/>
          </a:stretch>
        </p:blipFill>
        <p:spPr>
          <a:xfrm>
            <a:off x="4299475" y="2932867"/>
            <a:ext cx="3577720" cy="3549021"/>
          </a:xfrm>
          <a:prstGeom prst="rect">
            <a:avLst/>
          </a:prstGeom>
        </p:spPr>
      </p:pic>
      <p:pic>
        <p:nvPicPr>
          <p:cNvPr id="5" name="Kép helye 4" descr="A képen ruházat, épület, személy, ember látható&#10;&#10;Lehet, hogy az AI által létrehozott tartalom helytelen.">
            <a:extLst>
              <a:ext uri="{FF2B5EF4-FFF2-40B4-BE49-F238E27FC236}">
                <a16:creationId xmlns:a16="http://schemas.microsoft.com/office/drawing/2014/main" id="{8272F497-329A-821D-2068-19385A10C9E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23855" r="13974" b="-1"/>
          <a:stretch>
            <a:fillRect/>
          </a:stretch>
        </p:blipFill>
        <p:spPr>
          <a:xfrm>
            <a:off x="8219045" y="2933934"/>
            <a:ext cx="3757295" cy="354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6708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rtalom helye 4" descr="A képen Emberi arc, személy, ruházat, könyv látható&#10;&#10;Lehet, hogy az AI által létrehozott tartalom helytelen.">
            <a:extLst>
              <a:ext uri="{FF2B5EF4-FFF2-40B4-BE49-F238E27FC236}">
                <a16:creationId xmlns:a16="http://schemas.microsoft.com/office/drawing/2014/main" id="{CA62072D-11FD-922D-703A-897B18567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2899"/>
          <a:stretch>
            <a:fillRect/>
          </a:stretch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6" name="Kép 5" descr="A képen kültéri, fekete-fehér, épület, ég látható&#10;&#10;Lehet, hogy az AI által létrehozott tartalom helytelen.">
            <a:extLst>
              <a:ext uri="{FF2B5EF4-FFF2-40B4-BE49-F238E27FC236}">
                <a16:creationId xmlns:a16="http://schemas.microsoft.com/office/drawing/2014/main" id="{7FA20B74-CE6F-12A4-FDD8-7D765C0502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921" r="18561" b="2"/>
          <a:stretch>
            <a:fillRect/>
          </a:stretch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EB8B27C-4266-0D52-CC0F-C5D64FA03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kern="1200" dirty="0">
                <a:latin typeface="+mj-lt"/>
                <a:ea typeface="+mj-ea"/>
                <a:cs typeface="+mj-cs"/>
              </a:rPr>
              <a:t>A </a:t>
            </a:r>
            <a:r>
              <a:rPr lang="en-US" sz="2400" kern="1200" dirty="0" err="1">
                <a:latin typeface="+mj-lt"/>
                <a:ea typeface="+mj-ea"/>
                <a:cs typeface="+mj-cs"/>
              </a:rPr>
              <a:t>második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/>
              <a:t>feldolgozást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 </a:t>
            </a:r>
            <a:br>
              <a:rPr lang="en-US" sz="2400" dirty="0"/>
            </a:br>
            <a:r>
              <a:rPr lang="en-US" sz="2400" kern="1200" dirty="0">
                <a:latin typeface="+mj-lt"/>
                <a:ea typeface="+mj-ea"/>
                <a:cs typeface="+mj-cs"/>
              </a:rPr>
              <a:t>Dr. Németh Antal </a:t>
            </a:r>
            <a:r>
              <a:rPr lang="en-US" sz="2400" kern="1200" dirty="0" err="1">
                <a:latin typeface="+mj-lt"/>
                <a:ea typeface="+mj-ea"/>
                <a:cs typeface="+mj-cs"/>
              </a:rPr>
              <a:t>rendezte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 1903-ban.</a:t>
            </a:r>
            <a:endParaRPr lang="hu-HU" sz="2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7DFC3A6-DC9A-7C78-7560-81BCFE6C9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3075" y="2488209"/>
            <a:ext cx="2804504" cy="3918792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Char char="•"/>
            </a:pPr>
            <a:r>
              <a:rPr lang="en-US" sz="2000" dirty="0"/>
              <a:t>Németh Antal </a:t>
            </a:r>
            <a:r>
              <a:rPr lang="en-US" sz="2000" dirty="0" err="1"/>
              <a:t>igazi</a:t>
            </a:r>
            <a:r>
              <a:rPr lang="en-US" sz="2000" dirty="0"/>
              <a:t> „director </a:t>
            </a:r>
            <a:r>
              <a:rPr lang="en-US" sz="2000" dirty="0" err="1"/>
              <a:t>doctus</a:t>
            </a:r>
            <a:r>
              <a:rPr lang="en-US" sz="2000" dirty="0"/>
              <a:t>” volt a </a:t>
            </a:r>
            <a:r>
              <a:rPr lang="en-US" sz="2000" dirty="0" err="1"/>
              <a:t>magyar</a:t>
            </a:r>
            <a:r>
              <a:rPr lang="en-US" sz="2000" dirty="0"/>
              <a:t> </a:t>
            </a:r>
            <a:r>
              <a:rPr lang="en-US" sz="2000" dirty="0" err="1"/>
              <a:t>színházi</a:t>
            </a:r>
            <a:r>
              <a:rPr lang="en-US" sz="2000" dirty="0"/>
              <a:t> </a:t>
            </a:r>
            <a:r>
              <a:rPr lang="en-US" sz="2000" dirty="0" err="1"/>
              <a:t>életben</a:t>
            </a:r>
            <a:r>
              <a:rPr lang="en-US" sz="2000" dirty="0"/>
              <a:t>.</a:t>
            </a:r>
            <a:endParaRPr lang="hu-HU" sz="20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Számos</a:t>
            </a:r>
            <a:r>
              <a:rPr lang="en-US" sz="2000" dirty="0"/>
              <a:t> </a:t>
            </a:r>
            <a:r>
              <a:rPr lang="en-US" sz="2000" dirty="0" err="1"/>
              <a:t>tanulmányt</a:t>
            </a:r>
            <a:r>
              <a:rPr lang="en-US" sz="2000" dirty="0"/>
              <a:t> </a:t>
            </a:r>
            <a:r>
              <a:rPr lang="en-US" sz="2000" dirty="0" err="1"/>
              <a:t>írt</a:t>
            </a:r>
            <a:r>
              <a:rPr lang="en-US" sz="2000" dirty="0"/>
              <a:t>, </a:t>
            </a:r>
            <a:r>
              <a:rPr lang="en-US" sz="2000" dirty="0" err="1"/>
              <a:t>előadást</a:t>
            </a:r>
            <a:r>
              <a:rPr lang="en-US" sz="2000" dirty="0"/>
              <a:t> </a:t>
            </a:r>
            <a:r>
              <a:rPr lang="en-US" sz="2000" dirty="0" err="1"/>
              <a:t>tartott</a:t>
            </a:r>
            <a:r>
              <a:rPr lang="en-US" sz="2000" dirty="0"/>
              <a:t> a </a:t>
            </a:r>
            <a:r>
              <a:rPr lang="en-US" sz="2000" dirty="0" err="1"/>
              <a:t>Tragédiáról</a:t>
            </a:r>
            <a:r>
              <a:rPr lang="en-US" sz="2000" dirty="0"/>
              <a:t>, s 1933-ban </a:t>
            </a:r>
            <a:r>
              <a:rPr lang="en-US" sz="2000" dirty="0" err="1"/>
              <a:t>megjelentette</a:t>
            </a:r>
            <a:r>
              <a:rPr lang="en-US" sz="2000" dirty="0"/>
              <a:t> "</a:t>
            </a:r>
            <a:r>
              <a:rPr lang="en-US" sz="2000" i="1" dirty="0"/>
              <a:t>Az ember </a:t>
            </a:r>
            <a:r>
              <a:rPr lang="en-US" sz="2000" i="1" dirty="0" err="1"/>
              <a:t>tragédiája</a:t>
            </a:r>
            <a:r>
              <a:rPr lang="en-US" sz="2000" i="1" dirty="0"/>
              <a:t> a </a:t>
            </a:r>
            <a:r>
              <a:rPr lang="en-US" sz="2000" i="1" dirty="0" err="1"/>
              <a:t>színpadon</a:t>
            </a:r>
            <a:r>
              <a:rPr lang="en-US" sz="2000" dirty="0"/>
              <a:t>" </a:t>
            </a:r>
            <a:r>
              <a:rPr lang="en-US" sz="2000" dirty="0" err="1"/>
              <a:t>című</a:t>
            </a:r>
            <a:r>
              <a:rPr lang="en-US" sz="2000" dirty="0"/>
              <a:t> </a:t>
            </a:r>
            <a:r>
              <a:rPr lang="en-US" sz="2000" dirty="0" err="1"/>
              <a:t>színháztörténeti</a:t>
            </a:r>
            <a:r>
              <a:rPr lang="en-US" sz="2000" dirty="0"/>
              <a:t> </a:t>
            </a:r>
            <a:r>
              <a:rPr lang="en-US" sz="2000" dirty="0" err="1"/>
              <a:t>kötetét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171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36CA75-CFBF-4844-B719-8FE9EBADA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4A84B9-E564-4DD0-97F8-DBF1C460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2382E0-0A09-46AE-B955-B911CAFE7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E75D4A-0965-4973-BE75-DECCAC9A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A599609-F5C2-4A0B-A992-913F814A6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7" name="Kép 6" descr="A képen ruházat, Emberi arc, személy, portré látható&#10;&#10;Lehet, hogy az AI által létrehozott tartalom helytelen.">
            <a:extLst>
              <a:ext uri="{FF2B5EF4-FFF2-40B4-BE49-F238E27FC236}">
                <a16:creationId xmlns:a16="http://schemas.microsoft.com/office/drawing/2014/main" id="{42551DA4-7C1D-9C6C-8BA4-1DC1D7E24D2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 l="2243" r="8984"/>
          <a:stretch>
            <a:fillRect/>
          </a:stretch>
        </p:blipFill>
        <p:spPr>
          <a:xfrm>
            <a:off x="20" y="10"/>
            <a:ext cx="4063768" cy="6857990"/>
          </a:xfrm>
          <a:prstGeom prst="rect">
            <a:avLst/>
          </a:prstGeom>
        </p:spPr>
      </p:pic>
      <p:pic>
        <p:nvPicPr>
          <p:cNvPr id="5" name="Tartalom helye 4" descr="A képen Emberi arc, portré, ruházat, úriember látható&#10;&#10;Lehet, hogy az AI által létrehozott tartalom helytelen.">
            <a:extLst>
              <a:ext uri="{FF2B5EF4-FFF2-40B4-BE49-F238E27FC236}">
                <a16:creationId xmlns:a16="http://schemas.microsoft.com/office/drawing/2014/main" id="{A4D361A7-DFED-1A20-FC7C-05AF0BBF9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alphaModFix amt="60000"/>
          </a:blip>
          <a:srcRect l="3755" r="7138"/>
          <a:stretch>
            <a:fillRect/>
          </a:stretch>
        </p:blipFill>
        <p:spPr>
          <a:xfrm>
            <a:off x="4064424" y="10"/>
            <a:ext cx="4063788" cy="6857990"/>
          </a:xfrm>
          <a:prstGeom prst="rect">
            <a:avLst/>
          </a:prstGeom>
        </p:spPr>
      </p:pic>
      <p:pic>
        <p:nvPicPr>
          <p:cNvPr id="6" name="Kép 5" descr="A képen Emberi arc, személy, portré, hölgy látható&#10;&#10;Lehet, hogy az AI által létrehozott tartalom helytelen.">
            <a:extLst>
              <a:ext uri="{FF2B5EF4-FFF2-40B4-BE49-F238E27FC236}">
                <a16:creationId xmlns:a16="http://schemas.microsoft.com/office/drawing/2014/main" id="{171C0F62-60B0-7251-DE70-323B802A2F6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0"/>
          </a:blip>
          <a:srcRect l="3227" r="16152"/>
          <a:stretch>
            <a:fillRect/>
          </a:stretch>
        </p:blipFill>
        <p:spPr>
          <a:xfrm>
            <a:off x="8128212" y="10"/>
            <a:ext cx="4063788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8E1C180-E0F2-D423-5C1A-FA5E375F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5" y="552807"/>
            <a:ext cx="9801854" cy="27903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Németh Antal </a:t>
            </a:r>
            <a:r>
              <a:rPr lang="en-US" sz="48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által</a:t>
            </a: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rendezett</a:t>
            </a: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színdarab</a:t>
            </a: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err="1">
                <a:solidFill>
                  <a:srgbClr val="FFFFFF"/>
                </a:solidFill>
              </a:rPr>
              <a:t>színészei</a:t>
            </a: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64DF752-A063-6B87-74D3-B578EC8CA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1966" y="3510476"/>
            <a:ext cx="9801854" cy="26142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 algn="ctr"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rgbClr val="FFFFFF"/>
                </a:solidFill>
              </a:rPr>
              <a:t>Ádám:</a:t>
            </a:r>
            <a:r>
              <a:rPr lang="en-US" sz="1800" dirty="0">
                <a:solidFill>
                  <a:srgbClr val="FFFFFF"/>
                </a:solidFill>
              </a:rPr>
              <a:t> Lehotay (Lehoczky) Árpád: </a:t>
            </a:r>
            <a:r>
              <a:rPr lang="en-US" sz="1800" dirty="0" err="1">
                <a:solidFill>
                  <a:srgbClr val="FFFFFF"/>
                </a:solidFill>
              </a:rPr>
              <a:t>színész</a:t>
            </a:r>
            <a:r>
              <a:rPr lang="en-US" sz="1800" dirty="0">
                <a:solidFill>
                  <a:srgbClr val="FFFFFF"/>
                </a:solidFill>
              </a:rPr>
              <a:t>, </a:t>
            </a:r>
            <a:r>
              <a:rPr lang="en-US" sz="1800" dirty="0" err="1">
                <a:solidFill>
                  <a:srgbClr val="FFFFFF"/>
                </a:solidFill>
              </a:rPr>
              <a:t>rendező</a:t>
            </a:r>
            <a:r>
              <a:rPr lang="en-US" sz="1800" dirty="0">
                <a:solidFill>
                  <a:srgbClr val="FFFFFF"/>
                </a:solidFill>
              </a:rPr>
              <a:t>, </a:t>
            </a:r>
            <a:r>
              <a:rPr lang="en-US" sz="1800" dirty="0" err="1">
                <a:solidFill>
                  <a:srgbClr val="FFFFFF"/>
                </a:solidFill>
              </a:rPr>
              <a:t>színházigazgató</a:t>
            </a:r>
            <a:r>
              <a:rPr lang="en-US" sz="1800" dirty="0">
                <a:solidFill>
                  <a:srgbClr val="FFFFFF"/>
                </a:solidFill>
              </a:rPr>
              <a:t>, </a:t>
            </a:r>
            <a:r>
              <a:rPr lang="en-US" sz="1800" dirty="0" err="1">
                <a:solidFill>
                  <a:srgbClr val="FFFFFF"/>
                </a:solidFill>
              </a:rPr>
              <a:t>színészpedagógus</a:t>
            </a:r>
            <a:r>
              <a:rPr lang="en-US" sz="1800" dirty="0">
                <a:solidFill>
                  <a:srgbClr val="FFFFFF"/>
                </a:solidFill>
              </a:rPr>
              <a:t>, </a:t>
            </a:r>
            <a:r>
              <a:rPr lang="en-US" sz="1800" dirty="0" err="1">
                <a:solidFill>
                  <a:srgbClr val="FFFFFF"/>
                </a:solidFill>
              </a:rPr>
              <a:t>egyetemi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tanár</a:t>
            </a:r>
            <a:r>
              <a:rPr lang="en-US" sz="1800" dirty="0">
                <a:solidFill>
                  <a:srgbClr val="FFFFFF"/>
                </a:solidFill>
              </a:rPr>
              <a:t>.</a:t>
            </a:r>
          </a:p>
          <a:p>
            <a:pPr marL="285750" indent="-228600" algn="ctr"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rgbClr val="FFFFFF"/>
                </a:solidFill>
              </a:rPr>
              <a:t>Éva:</a:t>
            </a:r>
            <a:r>
              <a:rPr lang="en-US" sz="1800" dirty="0">
                <a:solidFill>
                  <a:srgbClr val="FFFFFF"/>
                </a:solidFill>
              </a:rPr>
              <a:t> Tőkés Anna: Kossuth-</a:t>
            </a:r>
            <a:r>
              <a:rPr lang="en-US" sz="1800" dirty="0" err="1">
                <a:solidFill>
                  <a:srgbClr val="FFFFFF"/>
                </a:solidFill>
              </a:rPr>
              <a:t>díjas</a:t>
            </a:r>
            <a:r>
              <a:rPr lang="en-US" sz="1800" dirty="0">
                <a:solidFill>
                  <a:srgbClr val="FFFFFF"/>
                </a:solidFill>
              </a:rPr>
              <a:t>, </a:t>
            </a:r>
            <a:r>
              <a:rPr lang="en-US" sz="1800" dirty="0" err="1">
                <a:solidFill>
                  <a:srgbClr val="FFFFFF"/>
                </a:solidFill>
              </a:rPr>
              <a:t>érdemes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és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kiváló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művész</a:t>
            </a:r>
            <a:r>
              <a:rPr lang="en-US" sz="1800" dirty="0">
                <a:solidFill>
                  <a:srgbClr val="FFFFFF"/>
                </a:solidFill>
              </a:rPr>
              <a:t>; </a:t>
            </a:r>
            <a:r>
              <a:rPr lang="en-US" sz="1800" dirty="0" err="1">
                <a:solidFill>
                  <a:srgbClr val="FFFFFF"/>
                </a:solidFill>
              </a:rPr>
              <a:t>ösztönös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színészi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tehetség</a:t>
            </a:r>
            <a:r>
              <a:rPr lang="en-US" sz="1800" dirty="0">
                <a:solidFill>
                  <a:srgbClr val="FFFFFF"/>
                </a:solidFill>
              </a:rPr>
              <a:t>, </a:t>
            </a:r>
          </a:p>
          <a:p>
            <a:pPr marL="57150" algn="ctr"/>
            <a:r>
              <a:rPr lang="en-US" sz="1800" dirty="0">
                <a:solidFill>
                  <a:srgbClr val="FFFFFF"/>
                </a:solidFill>
              </a:rPr>
              <a:t>                  Jászai Mari </a:t>
            </a:r>
            <a:r>
              <a:rPr lang="en-US" sz="1800" dirty="0" err="1">
                <a:solidFill>
                  <a:srgbClr val="FFFFFF"/>
                </a:solidFill>
              </a:rPr>
              <a:t>művészetének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közvetlen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folytatója</a:t>
            </a:r>
            <a:r>
              <a:rPr lang="en-US" sz="1800" dirty="0">
                <a:solidFill>
                  <a:srgbClr val="FFFFFF"/>
                </a:solidFill>
              </a:rPr>
              <a:t>. </a:t>
            </a:r>
            <a:endParaRPr lang="en-US"/>
          </a:p>
          <a:p>
            <a:pPr marL="285750" indent="-228600" algn="ctr"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rgbClr val="FFFFFF"/>
                </a:solidFill>
              </a:rPr>
              <a:t>Lucifer</a:t>
            </a:r>
            <a:r>
              <a:rPr lang="en-US" sz="1800" dirty="0">
                <a:solidFill>
                  <a:srgbClr val="FFFFFF"/>
                </a:solidFill>
              </a:rPr>
              <a:t>: </a:t>
            </a:r>
            <a:r>
              <a:rPr lang="en-US" sz="1800" dirty="0" err="1">
                <a:solidFill>
                  <a:srgbClr val="FFFFFF"/>
                </a:solidFill>
              </a:rPr>
              <a:t>Csortos</a:t>
            </a:r>
            <a:r>
              <a:rPr lang="en-US" sz="1800" dirty="0">
                <a:solidFill>
                  <a:srgbClr val="FFFFFF"/>
                </a:solidFill>
              </a:rPr>
              <a:t> Gyula: </a:t>
            </a:r>
            <a:r>
              <a:rPr lang="en-US" sz="1800" dirty="0" err="1">
                <a:solidFill>
                  <a:srgbClr val="FFFFFF"/>
                </a:solidFill>
              </a:rPr>
              <a:t>színész</a:t>
            </a:r>
            <a:r>
              <a:rPr lang="en-US" sz="1800" dirty="0">
                <a:solidFill>
                  <a:srgbClr val="FFFFFF"/>
                </a:solidFill>
              </a:rPr>
              <a:t>- A </a:t>
            </a:r>
            <a:r>
              <a:rPr lang="en-US" sz="1800" dirty="0" err="1">
                <a:solidFill>
                  <a:srgbClr val="FFFFFF"/>
                </a:solidFill>
              </a:rPr>
              <a:t>Nemzeti</a:t>
            </a:r>
            <a:r>
              <a:rPr lang="en-US" sz="1800" dirty="0">
                <a:solidFill>
                  <a:srgbClr val="FFFFFF"/>
                </a:solidFill>
              </a:rPr>
              <a:t> </a:t>
            </a:r>
            <a:r>
              <a:rPr lang="en-US" sz="1800" dirty="0" err="1">
                <a:solidFill>
                  <a:srgbClr val="FFFFFF"/>
                </a:solidFill>
              </a:rPr>
              <a:t>Színház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tagja</a:t>
            </a:r>
            <a:r>
              <a:rPr lang="en-US" sz="1800" dirty="0">
                <a:solidFill>
                  <a:srgbClr val="FFFFFF"/>
                </a:solidFill>
              </a:rPr>
              <a:t> 1927-1933-ig, </a:t>
            </a:r>
            <a:r>
              <a:rPr lang="en-US" sz="1800" dirty="0" err="1">
                <a:solidFill>
                  <a:srgbClr val="FFFFFF"/>
                </a:solidFill>
              </a:rPr>
              <a:t>majd</a:t>
            </a:r>
            <a:r>
              <a:rPr lang="en-US" sz="1800" dirty="0">
                <a:solidFill>
                  <a:srgbClr val="FFFFFF"/>
                </a:solidFill>
              </a:rPr>
              <a:t> 1935-től </a:t>
            </a:r>
            <a:r>
              <a:rPr lang="en-US" sz="1800" dirty="0" err="1">
                <a:solidFill>
                  <a:srgbClr val="FFFFFF"/>
                </a:solidFill>
              </a:rPr>
              <a:t>haláláig</a:t>
            </a:r>
            <a:r>
              <a:rPr lang="en-US" sz="1800" dirty="0">
                <a:solidFill>
                  <a:srgbClr val="FFFFFF"/>
                </a:solidFill>
              </a:rPr>
              <a:t>.</a:t>
            </a:r>
          </a:p>
          <a:p>
            <a:pPr marL="285750" indent="-228600" algn="ctr">
              <a:buFont typeface="Arial" panose="020B0604020202020204" pitchFamily="34" charset="0"/>
              <a:buChar char="•"/>
            </a:pPr>
            <a:endParaRPr lang="en-US" sz="1800">
              <a:solidFill>
                <a:srgbClr val="FFFFFF"/>
              </a:solidFill>
            </a:endParaRPr>
          </a:p>
          <a:p>
            <a:pPr marL="285750" indent="-228600" algn="ctr">
              <a:buFont typeface="Arial" panose="020B0604020202020204" pitchFamily="34" charset="0"/>
              <a:buChar char="•"/>
            </a:pPr>
            <a:endParaRPr lang="en-US" sz="1800">
              <a:solidFill>
                <a:srgbClr val="FFFFFF"/>
              </a:solidFill>
            </a:endParaRPr>
          </a:p>
          <a:p>
            <a:pPr marL="285750" indent="-228600" algn="ctr">
              <a:buFont typeface="Arial" panose="020B0604020202020204" pitchFamily="34" charset="0"/>
              <a:buChar char="•"/>
            </a:pPr>
            <a:endParaRPr lang="en-US" sz="1800">
              <a:solidFill>
                <a:srgbClr val="FFFFFF"/>
              </a:solidFill>
            </a:endParaRPr>
          </a:p>
          <a:p>
            <a:pPr marL="285750" indent="-228600" algn="ctr">
              <a:buFont typeface="Arial" panose="020B0604020202020204" pitchFamily="34" charset="0"/>
              <a:buChar char="•"/>
            </a:pPr>
            <a:endParaRPr lang="en-US" sz="1800">
              <a:solidFill>
                <a:srgbClr val="FFFFFF"/>
              </a:solidFill>
            </a:endParaRPr>
          </a:p>
          <a:p>
            <a:pPr indent="-228600" algn="ctr">
              <a:buFont typeface="Arial" panose="020B0604020202020204" pitchFamily="34" charset="0"/>
              <a:buChar char="•"/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752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6E28FD8-01EC-A585-F06D-3BA9E26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37" y="371719"/>
            <a:ext cx="6835771" cy="19068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kern="1200" dirty="0">
                <a:latin typeface="+mj-lt"/>
                <a:ea typeface="+mj-ea"/>
                <a:cs typeface="+mj-cs"/>
              </a:rPr>
              <a:t>Gellért Endre 1955-ben </a:t>
            </a:r>
            <a:r>
              <a:rPr lang="en-US" sz="4400" kern="1200" dirty="0" err="1">
                <a:latin typeface="+mj-lt"/>
                <a:ea typeface="+mj-ea"/>
                <a:cs typeface="+mj-cs"/>
              </a:rPr>
              <a:t>rendezte</a:t>
            </a:r>
            <a:r>
              <a:rPr lang="en-US" sz="4400" kern="1200" dirty="0">
                <a:latin typeface="+mj-lt"/>
                <a:ea typeface="+mj-ea"/>
                <a:cs typeface="+mj-cs"/>
              </a:rPr>
              <a:t> meg </a:t>
            </a:r>
            <a:r>
              <a:rPr lang="en-US" sz="4400" i="1" kern="1200" dirty="0">
                <a:latin typeface="+mj-lt"/>
                <a:ea typeface="+mj-ea"/>
                <a:cs typeface="+mj-cs"/>
              </a:rPr>
              <a:t>Az ember </a:t>
            </a:r>
            <a:r>
              <a:rPr lang="en-US" sz="4400" i="1" kern="1200" dirty="0" err="1">
                <a:latin typeface="+mj-lt"/>
                <a:ea typeface="+mj-ea"/>
                <a:cs typeface="+mj-cs"/>
              </a:rPr>
              <a:t>tragédiájá</a:t>
            </a:r>
            <a:r>
              <a:rPr lang="en-US" sz="4400" kern="1200" dirty="0" err="1">
                <a:latin typeface="+mj-lt"/>
                <a:ea typeface="+mj-ea"/>
                <a:cs typeface="+mj-cs"/>
              </a:rPr>
              <a:t>t</a:t>
            </a:r>
            <a:r>
              <a:rPr lang="en-US" sz="4400" dirty="0"/>
              <a:t>.</a:t>
            </a:r>
            <a:endParaRPr lang="hu-HU" i="1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60CDC9B-3BF0-BE3D-1022-5891D8755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4463" y="2265697"/>
            <a:ext cx="4301706" cy="39112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A </a:t>
            </a:r>
            <a:r>
              <a:rPr lang="en-US" sz="2000" dirty="0" err="1"/>
              <a:t>mű</a:t>
            </a:r>
            <a:r>
              <a:rPr lang="en-US" sz="2000" dirty="0"/>
              <a:t> </a:t>
            </a:r>
            <a:r>
              <a:rPr lang="en-US" sz="2000" dirty="0" err="1"/>
              <a:t>hármas</a:t>
            </a:r>
            <a:r>
              <a:rPr lang="en-US" sz="2000" dirty="0"/>
              <a:t> </a:t>
            </a:r>
            <a:r>
              <a:rPr lang="en-US" sz="2000" dirty="0" err="1"/>
              <a:t>rendezéssel</a:t>
            </a:r>
            <a:r>
              <a:rPr lang="en-US" sz="2000" dirty="0"/>
              <a:t> </a:t>
            </a:r>
            <a:r>
              <a:rPr lang="en-US" sz="2000" dirty="0" err="1"/>
              <a:t>történt</a:t>
            </a:r>
            <a:r>
              <a:rPr lang="en-US" sz="2000" dirty="0"/>
              <a:t>:  Gellért Endre </a:t>
            </a:r>
            <a:r>
              <a:rPr lang="en-US" sz="2000" dirty="0" err="1"/>
              <a:t>rendezőtársai</a:t>
            </a:r>
            <a:r>
              <a:rPr lang="en-US" sz="2000" dirty="0"/>
              <a:t> Major Tamás </a:t>
            </a:r>
            <a:r>
              <a:rPr lang="en-US" sz="2000" dirty="0" err="1"/>
              <a:t>és</a:t>
            </a:r>
            <a:r>
              <a:rPr lang="en-US" sz="2000" dirty="0"/>
              <a:t> Marton Endre </a:t>
            </a:r>
            <a:r>
              <a:rPr lang="en-US" sz="2000" dirty="0" err="1"/>
              <a:t>voltak</a:t>
            </a:r>
            <a:r>
              <a:rPr lang="en-US" sz="2000" dirty="0"/>
              <a:t>.</a:t>
            </a:r>
            <a:endParaRPr lang="hu-HU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i="1" dirty="0"/>
              <a:t>Az ember </a:t>
            </a:r>
            <a:r>
              <a:rPr lang="en-US" sz="2000" i="1" dirty="0" err="1"/>
              <a:t>tragédiájá</a:t>
            </a:r>
            <a:r>
              <a:rPr lang="en-US" sz="2000" dirty="0" err="1"/>
              <a:t>t</a:t>
            </a:r>
            <a:r>
              <a:rPr lang="en-US" sz="2000" dirty="0"/>
              <a:t> a Rákosi-</a:t>
            </a:r>
            <a:r>
              <a:rPr lang="en-US" sz="2000" dirty="0" err="1"/>
              <a:t>korszakban</a:t>
            </a:r>
            <a:r>
              <a:rPr lang="en-US" sz="2000" dirty="0"/>
              <a:t> (1950-ben) </a:t>
            </a:r>
            <a:r>
              <a:rPr lang="en-US" sz="2000" dirty="0" err="1"/>
              <a:t>betiltották</a:t>
            </a:r>
            <a:r>
              <a:rPr lang="en-US" sz="2000" dirty="0"/>
              <a:t>, de Gellért </a:t>
            </a:r>
            <a:r>
              <a:rPr lang="en-US" sz="2000" dirty="0" err="1"/>
              <a:t>Endréék</a:t>
            </a:r>
            <a:r>
              <a:rPr lang="en-US" sz="2000" dirty="0"/>
              <a:t> </a:t>
            </a:r>
            <a:r>
              <a:rPr lang="en-US" sz="2000" dirty="0" err="1"/>
              <a:t>bátran</a:t>
            </a:r>
            <a:r>
              <a:rPr lang="en-US" sz="2000" dirty="0"/>
              <a:t> </a:t>
            </a:r>
            <a:r>
              <a:rPr lang="en-US" sz="2000" dirty="0" err="1"/>
              <a:t>bemutatták</a:t>
            </a:r>
            <a:r>
              <a:rPr lang="en-US" sz="2000" dirty="0"/>
              <a:t> 1955-ben.</a:t>
            </a: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7" name="Kép 6" descr="A képen Emberi arc, portré, személy, ruházat látható&#10;&#10;Lehet, hogy az AI által létrehozott tartalom helytelen.">
            <a:extLst>
              <a:ext uri="{FF2B5EF4-FFF2-40B4-BE49-F238E27FC236}">
                <a16:creationId xmlns:a16="http://schemas.microsoft.com/office/drawing/2014/main" id="{DEFBD378-65E4-D94E-397F-0639878B52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181" r="-1" b="16807"/>
          <a:stretch>
            <a:fillRect/>
          </a:stretch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5" name="Tartalom helye 4" descr="A képen Emberi arc, személy, portré, ruházat látható&#10;&#10;Lehet, hogy az AI által létrehozott tartalom helytelen.">
            <a:extLst>
              <a:ext uri="{FF2B5EF4-FFF2-40B4-BE49-F238E27FC236}">
                <a16:creationId xmlns:a16="http://schemas.microsoft.com/office/drawing/2014/main" id="{CF169BA0-C02A-A424-AB6C-0141F9CF7B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r="1" b="10792"/>
          <a:stretch>
            <a:fillRect/>
          </a:stretch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8" name="Kép 7" descr="A képen Emberi arc, személy, fekete-fehér, szemüvegek látható&#10;&#10;Lehet, hogy az AI által létrehozott tartalom helytelen.">
            <a:extLst>
              <a:ext uri="{FF2B5EF4-FFF2-40B4-BE49-F238E27FC236}">
                <a16:creationId xmlns:a16="http://schemas.microsoft.com/office/drawing/2014/main" id="{7A83F465-4ACD-AB1B-A696-A52FF227DB3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300" r="1301" b="1"/>
          <a:stretch>
            <a:fillRect/>
          </a:stretch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0B7E9A4E-11C3-F7A3-B40A-986C08E0415B}"/>
              </a:ext>
            </a:extLst>
          </p:cNvPr>
          <p:cNvSpPr txBox="1"/>
          <p:nvPr/>
        </p:nvSpPr>
        <p:spPr>
          <a:xfrm>
            <a:off x="5630898" y="5382476"/>
            <a:ext cx="307767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u-HU">
                <a:highlight>
                  <a:srgbClr val="FFFFFF"/>
                </a:highlight>
              </a:rPr>
              <a:t>Gellért Endre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65775A0E-68BC-BEF2-13E6-36F8D24D7DB0}"/>
              </a:ext>
            </a:extLst>
          </p:cNvPr>
          <p:cNvSpPr txBox="1"/>
          <p:nvPr/>
        </p:nvSpPr>
        <p:spPr>
          <a:xfrm>
            <a:off x="9021101" y="3037061"/>
            <a:ext cx="28182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u-HU">
                <a:highlight>
                  <a:srgbClr val="FFFFFF"/>
                </a:highlight>
              </a:rPr>
              <a:t>Marton Endre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888FE779-7DAF-A9EC-F7AF-AF0C25A8F7F4}"/>
              </a:ext>
            </a:extLst>
          </p:cNvPr>
          <p:cNvSpPr txBox="1"/>
          <p:nvPr/>
        </p:nvSpPr>
        <p:spPr>
          <a:xfrm>
            <a:off x="9445775" y="6460189"/>
            <a:ext cx="23936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u-HU">
                <a:highlight>
                  <a:srgbClr val="FFFFFF"/>
                </a:highlight>
              </a:rPr>
              <a:t>Major Tamás</a:t>
            </a:r>
          </a:p>
        </p:txBody>
      </p:sp>
    </p:spTree>
    <p:extLst>
      <p:ext uri="{BB962C8B-B14F-4D97-AF65-F5344CB8AC3E}">
        <p14:creationId xmlns:p14="http://schemas.microsoft.com/office/powerpoint/2010/main" val="2104379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Kép 6" descr="A képen Emberi arc, portré, szöveg, személy látható&#10;&#10;Lehet, hogy az AI által létrehozott tartalom helytelen.">
            <a:extLst>
              <a:ext uri="{FF2B5EF4-FFF2-40B4-BE49-F238E27FC236}">
                <a16:creationId xmlns:a16="http://schemas.microsoft.com/office/drawing/2014/main" id="{999026BF-E7D3-C47A-8AF0-82941FD94B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293" r="-2" b="625"/>
          <a:stretch>
            <a:fillRect/>
          </a:stretch>
        </p:blipFill>
        <p:spPr>
          <a:xfrm>
            <a:off x="1" y="1"/>
            <a:ext cx="2970465" cy="3383279"/>
          </a:xfrm>
          <a:prstGeom prst="rect">
            <a:avLst/>
          </a:prstGeom>
        </p:spPr>
      </p:pic>
      <p:pic>
        <p:nvPicPr>
          <p:cNvPr id="5" name="Tartalom helye 4" descr="A képen személy, Emberi arc, ruházat, ember látható&#10;&#10;Lehet, hogy az AI által létrehozott tartalom helytelen.">
            <a:extLst>
              <a:ext uri="{FF2B5EF4-FFF2-40B4-BE49-F238E27FC236}">
                <a16:creationId xmlns:a16="http://schemas.microsoft.com/office/drawing/2014/main" id="{1A854823-F960-C0B8-5EE8-35C3653F1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0505" r="23303" b="-2"/>
          <a:stretch>
            <a:fillRect/>
          </a:stretch>
        </p:blipFill>
        <p:spPr>
          <a:xfrm>
            <a:off x="3072956" y="10"/>
            <a:ext cx="2970465" cy="3383268"/>
          </a:xfrm>
          <a:prstGeom prst="rect">
            <a:avLst/>
          </a:prstGeom>
        </p:spPr>
      </p:pic>
      <p:pic>
        <p:nvPicPr>
          <p:cNvPr id="10" name="Kép 9" descr="A képen Emberi arc, portré, személy, ruházat látható&#10;&#10;Lehet, hogy az AI által létrehozott tartalom helytelen.">
            <a:extLst>
              <a:ext uri="{FF2B5EF4-FFF2-40B4-BE49-F238E27FC236}">
                <a16:creationId xmlns:a16="http://schemas.microsoft.com/office/drawing/2014/main" id="{BABA9382-5BE1-3D85-858D-13144C160E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" b="4373"/>
          <a:stretch>
            <a:fillRect/>
          </a:stretch>
        </p:blipFill>
        <p:spPr>
          <a:xfrm>
            <a:off x="6145909" y="10"/>
            <a:ext cx="2971800" cy="3383268"/>
          </a:xfrm>
          <a:prstGeom prst="rect">
            <a:avLst/>
          </a:prstGeom>
        </p:spPr>
      </p:pic>
      <p:pic>
        <p:nvPicPr>
          <p:cNvPr id="8" name="Kép 7" descr="A képen Emberi arc, személy, ruházat, portré látható&#10;&#10;Lehet, hogy az AI által létrehozott tartalom helytelen.">
            <a:extLst>
              <a:ext uri="{FF2B5EF4-FFF2-40B4-BE49-F238E27FC236}">
                <a16:creationId xmlns:a16="http://schemas.microsoft.com/office/drawing/2014/main" id="{3FACC920-DF2B-1DDC-791B-05C68A51D0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9258"/>
          <a:stretch>
            <a:fillRect/>
          </a:stretch>
        </p:blipFill>
        <p:spPr>
          <a:xfrm>
            <a:off x="9220200" y="10"/>
            <a:ext cx="2971800" cy="3383268"/>
          </a:xfrm>
          <a:prstGeom prst="rect">
            <a:avLst/>
          </a:prstGeom>
        </p:spPr>
      </p:pic>
      <p:pic>
        <p:nvPicPr>
          <p:cNvPr id="6" name="Kép 5" descr="A képen Emberi arc, szöveg, ruházat, személy látható&#10;&#10;Lehet, hogy az AI által létrehozott tartalom helytelen.">
            <a:extLst>
              <a:ext uri="{FF2B5EF4-FFF2-40B4-BE49-F238E27FC236}">
                <a16:creationId xmlns:a16="http://schemas.microsoft.com/office/drawing/2014/main" id="{2ECEBD77-F2BB-9A9F-34E7-2C36D2D46FF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230" r="23581" b="2"/>
          <a:stretch>
            <a:fillRect/>
          </a:stretch>
        </p:blipFill>
        <p:spPr>
          <a:xfrm>
            <a:off x="-1017" y="3474720"/>
            <a:ext cx="2970465" cy="33832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88CD5A6-B766-719E-C5B7-8D252C41E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1820" y="3713008"/>
            <a:ext cx="5666033" cy="6893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Gellért Endre </a:t>
            </a:r>
            <a:r>
              <a:rPr lang="en-US" sz="2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színdarabjában</a:t>
            </a:r>
            <a: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kettős</a:t>
            </a:r>
            <a: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szereposztás</a:t>
            </a:r>
            <a: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volt</a:t>
            </a:r>
            <a:r>
              <a:rPr lang="en-US" sz="2000" b="1" dirty="0">
                <a:solidFill>
                  <a:srgbClr val="FFFFFF"/>
                </a:solidFill>
              </a:rPr>
              <a:t>: </a:t>
            </a:r>
            <a:endParaRPr lang="en-US" sz="2000" b="1" kern="12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9" name="Kép 8" descr="A képen Emberi arc, személy, szöveg, ruházat látható&#10;&#10;Lehet, hogy az AI által létrehozott tartalom helytelen.">
            <a:extLst>
              <a:ext uri="{FF2B5EF4-FFF2-40B4-BE49-F238E27FC236}">
                <a16:creationId xmlns:a16="http://schemas.microsoft.com/office/drawing/2014/main" id="{81588DCE-ED6F-1EB0-A92C-D6A18CADC45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3904" r="9907" b="2"/>
          <a:stretch>
            <a:fillRect/>
          </a:stretch>
        </p:blipFill>
        <p:spPr>
          <a:xfrm>
            <a:off x="3059902" y="3474719"/>
            <a:ext cx="2970466" cy="3383280"/>
          </a:xfrm>
          <a:prstGeom prst="rect">
            <a:avLst/>
          </a:prstGeom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185F927A-64B5-E756-F1C3-9525A4090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9648" y="4510585"/>
            <a:ext cx="5366610" cy="17587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rgbClr val="FFFFFF"/>
                </a:solidFill>
              </a:rPr>
              <a:t>Ádám: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Básti</a:t>
            </a:r>
            <a:r>
              <a:rPr lang="en-US" sz="1800" dirty="0">
                <a:solidFill>
                  <a:srgbClr val="FFFFFF"/>
                </a:solidFill>
              </a:rPr>
              <a:t> Lajos </a:t>
            </a:r>
            <a:r>
              <a:rPr lang="en-US" sz="1800" dirty="0" err="1">
                <a:solidFill>
                  <a:srgbClr val="FFFFFF"/>
                </a:solidFill>
              </a:rPr>
              <a:t>és</a:t>
            </a:r>
            <a:r>
              <a:rPr lang="en-US" sz="1800" dirty="0">
                <a:solidFill>
                  <a:srgbClr val="FFFFFF"/>
                </a:solidFill>
              </a:rPr>
              <a:t> Bessenyei Ferenc.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rgbClr val="FFFFFF"/>
                </a:solidFill>
              </a:rPr>
              <a:t>Éva: </a:t>
            </a:r>
            <a:r>
              <a:rPr lang="en-US" sz="1800" dirty="0">
                <a:solidFill>
                  <a:srgbClr val="FFFFFF"/>
                </a:solidFill>
              </a:rPr>
              <a:t>Lukács Margit </a:t>
            </a:r>
            <a:r>
              <a:rPr lang="en-US" sz="1800" dirty="0" err="1">
                <a:solidFill>
                  <a:srgbClr val="FFFFFF"/>
                </a:solidFill>
              </a:rPr>
              <a:t>és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Szörényi</a:t>
            </a:r>
            <a:r>
              <a:rPr lang="en-US" sz="1800" dirty="0">
                <a:solidFill>
                  <a:srgbClr val="FFFFFF"/>
                </a:solidFill>
              </a:rPr>
              <a:t> Éva.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rgbClr val="FFFFFF"/>
                </a:solidFill>
              </a:rPr>
              <a:t>Lucifer:</a:t>
            </a:r>
            <a:r>
              <a:rPr lang="en-US" sz="1800" dirty="0">
                <a:solidFill>
                  <a:srgbClr val="FFFFFF"/>
                </a:solidFill>
              </a:rPr>
              <a:t> Major Tamás </a:t>
            </a:r>
            <a:r>
              <a:rPr lang="en-US" sz="1800" dirty="0" err="1">
                <a:solidFill>
                  <a:srgbClr val="FFFFFF"/>
                </a:solidFill>
              </a:rPr>
              <a:t>és</a:t>
            </a:r>
            <a:r>
              <a:rPr lang="en-US" sz="1800" dirty="0">
                <a:solidFill>
                  <a:srgbClr val="FFFFFF"/>
                </a:solidFill>
              </a:rPr>
              <a:t> Ungvári László.</a:t>
            </a:r>
          </a:p>
        </p:txBody>
      </p:sp>
    </p:spTree>
    <p:extLst>
      <p:ext uri="{BB962C8B-B14F-4D97-AF65-F5344CB8AC3E}">
        <p14:creationId xmlns:p14="http://schemas.microsoft.com/office/powerpoint/2010/main" val="4159261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F9864A7D-E929-46F7-BC08-FA329838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" y="-1730"/>
            <a:ext cx="9902499" cy="108294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7200" b="1" u="sng" dirty="0" err="1">
                <a:solidFill>
                  <a:srgbClr val="C00000"/>
                </a:solidFill>
              </a:rPr>
              <a:t>Felhasznált</a:t>
            </a:r>
            <a:r>
              <a:rPr lang="en-US" sz="7200" b="1" u="sng" dirty="0">
                <a:solidFill>
                  <a:srgbClr val="C00000"/>
                </a:solidFill>
              </a:rPr>
              <a:t> </a:t>
            </a:r>
            <a:r>
              <a:rPr lang="en-US" sz="7200" b="1" u="sng" dirty="0" err="1">
                <a:solidFill>
                  <a:srgbClr val="C00000"/>
                </a:solidFill>
              </a:rPr>
              <a:t>irodalom</a:t>
            </a:r>
            <a:r>
              <a:rPr lang="en-US" sz="7200" b="1" u="sng" dirty="0">
                <a:solidFill>
                  <a:srgbClr val="C00000"/>
                </a:solidFill>
              </a:rPr>
              <a:t>:</a:t>
            </a:r>
            <a:endParaRPr lang="en-US" sz="7200" b="1" u="sng" kern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0F9AE25A-E3F9-54E5-1D92-9740E89CB9BB}"/>
              </a:ext>
            </a:extLst>
          </p:cNvPr>
          <p:cNvSpPr txBox="1"/>
          <p:nvPr/>
        </p:nvSpPr>
        <p:spPr>
          <a:xfrm>
            <a:off x="530261" y="1546905"/>
            <a:ext cx="10665597" cy="4801314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>
                <a:solidFill>
                  <a:srgbClr val="FF000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https://theatron.hu/theatron_cikkek/szovjetizalt-tragedia/</a:t>
            </a:r>
          </a:p>
          <a:p>
            <a:r>
              <a:rPr lang="hu-HU">
                <a:solidFill>
                  <a:srgbClr val="FF0000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https://nemzetikonyvtar.blog.hu/2023/05/19/dr_nemeth_antal_es_az_ember_tragediaja</a:t>
            </a:r>
          </a:p>
          <a:p>
            <a:r>
              <a:rPr lang="hu-HU">
                <a:solidFill>
                  <a:srgbClr val="FF0000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https://szinhaz.net/2014/11/11/emleket-nyugtalansaggal-gyaszolom/</a:t>
            </a:r>
          </a:p>
          <a:p>
            <a:r>
              <a:rPr lang="hu-HU">
                <a:solidFill>
                  <a:srgbClr val="FF0000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Major Tamás – Wikipédia</a:t>
            </a:r>
          </a:p>
          <a:p>
            <a:r>
              <a:rPr lang="hu-HU">
                <a:solidFill>
                  <a:srgbClr val="FF0000"/>
                </a:solidFill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Szörényi Éva – Wikipédia</a:t>
            </a:r>
          </a:p>
          <a:p>
            <a:r>
              <a:rPr lang="hu-HU">
                <a:solidFill>
                  <a:srgbClr val="FF0000"/>
                </a:solidFill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Ungváry László – Wikipédia</a:t>
            </a:r>
          </a:p>
          <a:p>
            <a:r>
              <a:rPr lang="hu-HU">
                <a:solidFill>
                  <a:srgbClr val="FF0000"/>
                </a:solidFill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Básti Lajos – Wikipédia</a:t>
            </a:r>
          </a:p>
          <a:p>
            <a:r>
              <a:rPr lang="hu-HU">
                <a:solidFill>
                  <a:srgbClr val="FF0000"/>
                </a:solidFill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Gellért Endre – Wikipédia</a:t>
            </a:r>
          </a:p>
          <a:p>
            <a:r>
              <a:rPr lang="hu-HU">
                <a:solidFill>
                  <a:srgbClr val="FF0000"/>
                </a:solidFill>
                <a:ea typeface="+mn-lt"/>
                <a:cs typeface="+mn-l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https://www.arcanum.com/hu/online-kiadvanyok/MagyarIrodalom-magyar-irodalomtortenet-1/magyar-irodalomtortenet-pinter-jeno-5116/6-a-magyar-irodalom-a-xix-szazad-masodik-harmadaban-1C05/madach-imre-1FCF/madach-imre-elete-1FD0/</a:t>
            </a:r>
          </a:p>
          <a:p>
            <a:r>
              <a:rPr lang="hu-HU">
                <a:solidFill>
                  <a:srgbClr val="FF0000"/>
                </a:solidFill>
                <a:ea typeface="+mn-lt"/>
                <a:cs typeface="+mn-l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https://kepmas.hu/hu/ember-tragediaja-osbemutato-nemzeti-szinhaz-paulay-ede-jaszai-mari-madach-imre</a:t>
            </a:r>
          </a:p>
          <a:p>
            <a:r>
              <a:rPr lang="hu-HU">
                <a:solidFill>
                  <a:srgbClr val="FF0000"/>
                </a:solidFill>
                <a:ea typeface="+mn-lt"/>
                <a:cs typeface="+mn-l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https://mandadb.hu/tetel/217105/Madach_Imre_Az_ember_tragediaja</a:t>
            </a:r>
            <a:endParaRPr lang="hu-HU">
              <a:solidFill>
                <a:srgbClr val="FF0000"/>
              </a:solidFill>
              <a:hlinkClick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hu-HU">
                <a:solidFill>
                  <a:srgbClr val="FF0000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https://nemzetikonyvtar.blog.hu/2023/05/19/dr_nemeth_antal_es_az_ember_tragediaja</a:t>
            </a:r>
            <a:endParaRPr lang="hu-HU">
              <a:solidFill>
                <a:srgbClr val="FF000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hu-HU">
              <a:ea typeface="+mn-lt"/>
              <a:cs typeface="+mn-lt"/>
            </a:endParaRPr>
          </a:p>
          <a:p>
            <a:endParaRPr lang="hu-HU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0224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Tartalom helye 3" descr="A képen függöny, bútorok, Színházi függöny, Magenta látható&#10;&#10;Lehet, hogy az AI által létrehozott tartalom helytelen.">
            <a:extLst>
              <a:ext uri="{FF2B5EF4-FFF2-40B4-BE49-F238E27FC236}">
                <a16:creationId xmlns:a16="http://schemas.microsoft.com/office/drawing/2014/main" id="{C6E9F0E3-F054-DAFA-5785-CFE826C4C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6385" r="1" b="10958"/>
          <a:stretch>
            <a:fillRect/>
          </a:stretch>
        </p:blipFill>
        <p:spPr>
          <a:xfrm>
            <a:off x="626590" y="317578"/>
            <a:ext cx="10851111" cy="350843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482489"/>
            <a:ext cx="304800" cy="429768"/>
            <a:chOff x="215328" y="-46937"/>
            <a:chExt cx="304800" cy="2773841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C3C21614-79ED-E044-5B3A-74DC536B7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018137"/>
            <a:ext cx="10911589" cy="2129586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err="1">
                <a:solidFill>
                  <a:schemeClr val="bg1"/>
                </a:solidFill>
              </a:rPr>
              <a:t>Köszönjük</a:t>
            </a:r>
            <a:r>
              <a:rPr lang="en-US" sz="4800">
                <a:solidFill>
                  <a:schemeClr val="bg1"/>
                </a:solidFill>
              </a:rPr>
              <a:t> a </a:t>
            </a:r>
            <a:r>
              <a:rPr lang="en-US" sz="4800" err="1">
                <a:solidFill>
                  <a:schemeClr val="bg1"/>
                </a:solidFill>
              </a:rPr>
              <a:t>figyelmüket</a:t>
            </a:r>
            <a:r>
              <a:rPr lang="en-US" sz="480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04099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Szélesvásznú</PresentationFormat>
  <Slides>8</Slides>
  <Notes>0</Notes>
  <HiddenSlides>0</HiddenSlide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Madách Imre </vt:lpstr>
      <vt:lpstr>Legelőször 1883-ban mutatták be a budapesti Népszínházban.</vt:lpstr>
      <vt:lpstr>A második feldolgozást  Dr. Németh Antal rendezte 1903-ban.</vt:lpstr>
      <vt:lpstr>A Németh Antal által rendezett színdarab színészei:</vt:lpstr>
      <vt:lpstr>Gellért Endre 1955-ben rendezte meg Az ember tragédiáját.</vt:lpstr>
      <vt:lpstr>Gellért Endre színdarabjában kettős szereposztás volt: </vt:lpstr>
      <vt:lpstr>Felhasznált irodalom:</vt:lpstr>
      <vt:lpstr>Köszönjük a figyelmüket!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104</cp:revision>
  <dcterms:created xsi:type="dcterms:W3CDTF">2026-03-26T10:03:54Z</dcterms:created>
  <dcterms:modified xsi:type="dcterms:W3CDTF">2026-03-29T20:39:33Z</dcterms:modified>
</cp:coreProperties>
</file>