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70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6" r:id="rId13"/>
    <p:sldId id="284" r:id="rId14"/>
    <p:sldId id="285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4660"/>
  </p:normalViewPr>
  <p:slideViewPr>
    <p:cSldViewPr snapToGrid="0">
      <p:cViewPr varScale="1">
        <p:scale>
          <a:sx n="89" d="100"/>
          <a:sy n="89" d="100"/>
        </p:scale>
        <p:origin x="88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CA0F2-41FE-4C40-9DBE-DA4AD5DFFF85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45DE6-CAF5-49BD-BAFC-80C38B9AF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638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E5F4FB-88FA-3F68-5745-6BB85BE32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20FFB16-0D36-9E2A-C9FE-607AB8DB8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C6B673A-2ADE-1B95-2350-DF72F1B18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FE32-062E-4FBB-AC0C-4289AE5C1AFF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E290C2D-B840-2BD6-4824-41825114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33943A4-6C8B-67C2-2A8F-7C531AA0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48B3-AB87-4FB5-B012-05AE3A8E83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335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59A66B-4A2B-2DD3-31CF-35EBB6BEE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EB14053-7928-6DC9-DEC2-14FE28A74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18A558E-AA29-0BC6-0A57-8103B9CE2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FE32-062E-4FBB-AC0C-4289AE5C1AFF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EBEED77-1A40-F858-33DB-78288B0C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A51B332-4ACA-F2B0-B7F6-75904A78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48B3-AB87-4FB5-B012-05AE3A8E83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299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CBBEC9D-17F0-1712-32A2-9F85B7CEF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C04B0C5-B81C-7955-9644-08E0D4557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B407227-D15D-E720-0E91-1397F0909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FE32-062E-4FBB-AC0C-4289AE5C1AFF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AA03746-A9E1-D6DE-7BE7-DBA3DA42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2C99ADE-DF62-C4A9-101F-03A2E3A6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48B3-AB87-4FB5-B012-05AE3A8E83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247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42E1A2-87B2-646A-B0F6-128FE564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896FD1-2356-BA35-5737-01470F87B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C55848-2760-072F-293C-3FDB1F73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FE32-062E-4FBB-AC0C-4289AE5C1AFF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F8CE646-1360-0C5B-D903-FA6B5B2F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482CD7-BD2A-8D95-FA91-0D77DE4ED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48B3-AB87-4FB5-B012-05AE3A8E83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624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092F0B-5BBE-5009-A1E4-42B90E7B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DC9964F-BCD1-7CE2-3387-527ADE026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B907A49-7B27-0998-8358-DE2AC111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FE32-062E-4FBB-AC0C-4289AE5C1AFF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C498A2-208D-2852-FB67-1860359DA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7664E84-6A56-06C7-1D49-465761E8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48B3-AB87-4FB5-B012-05AE3A8E83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113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0693F9-8B5D-3E7A-D48F-1878C49B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4150DD-4318-92DD-8B45-31E9DAAD0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6387005-3586-D128-0289-DED82CE5B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FDCE9A7-C42A-33ED-7236-104FFDB3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FE32-062E-4FBB-AC0C-4289AE5C1AFF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1F2AFFA-3702-6D1D-D2B0-1BEBE6463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8D50066-F193-6522-677F-A83151DA3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48B3-AB87-4FB5-B012-05AE3A8E83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903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1C0363-6B68-2A8C-EB3C-B4491650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C1B135C-51C6-5C04-8223-6A82FD8C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35BBD16-E5E6-C66F-FDE6-7D3A3D04F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B33C027-4094-3E8A-BDCD-6B7E796F8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E4B5D82-8A19-AD39-6CDD-A670CE142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C8107F2-1D24-9567-FAAC-6F394209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FE32-062E-4FBB-AC0C-4289AE5C1AFF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E518DCC-DE51-58F6-A557-610D4DF6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439827F-3FB1-16F5-A722-4175C88A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48B3-AB87-4FB5-B012-05AE3A8E83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498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12B170-0993-4722-D677-55DD1531E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8F6D24B-55F1-7D03-639F-6704FD418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FE32-062E-4FBB-AC0C-4289AE5C1AFF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34F2C9B-0E0C-3DC9-783B-C9710E6BD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91E7690-7463-A708-DEAF-41875893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48B3-AB87-4FB5-B012-05AE3A8E83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28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9EB9B70-E47D-E09C-9F26-0509BA54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FE32-062E-4FBB-AC0C-4289AE5C1AFF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EA59770-1BE3-1ED5-BD86-E4EAF540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BD4DD9B-3903-50EB-E025-B72A3207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48B3-AB87-4FB5-B012-05AE3A8E83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031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1C4705-3837-0195-61B3-B985DBFC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02C038-1ADA-57FB-E6AB-030419AC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738FE65-5E65-B14A-A6A3-20CCA1DC3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6718C09-3F42-4083-E1A8-8639E09C9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FE32-062E-4FBB-AC0C-4289AE5C1AFF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8144247-2031-8CBC-E6B3-47DC6B39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80BF7D5-01EC-A12E-5C0E-75A1CB2F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48B3-AB87-4FB5-B012-05AE3A8E83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29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277D85-B7ED-EBAA-6D0C-1B2CA88A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62C972D-4605-9B3C-28FD-BDD123447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463EE9A-5196-F827-9E92-ED05D366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1CD3236-F13A-229D-1D2D-12AC26624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FE32-062E-4FBB-AC0C-4289AE5C1AFF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7E97E51-2368-99B4-B09E-D7908981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0A2B4BF-67DA-1670-3ED7-C3EF5027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48B3-AB87-4FB5-B012-05AE3A8E83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306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AA92F79-1A42-B92A-C97E-CD9C6AE3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2077469-1B6D-B433-1B89-52F0ED83F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43668BC-622B-320F-D20E-10D8E3815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8FE32-062E-4FBB-AC0C-4289AE5C1AFF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B2D2618-1D25-C9F7-35AB-E82FEDC84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C917FC-3BCC-D816-5B06-1175EB536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248B3-AB87-4FB5-B012-05AE3A8E83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425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jpe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microsoft.com/office/2007/relationships/hdphoto" Target="../media/hdphoto2.wdp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7A8F0DFD-D618-D4C9-6446-FF6E1747B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61285">
            <a:off x="7646749" y="4158477"/>
            <a:ext cx="2628739" cy="26561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A05FDAA-D04E-2377-51FE-BC0922F9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0240" y="4048760"/>
            <a:ext cx="6461760" cy="2387600"/>
          </a:xfrm>
        </p:spPr>
        <p:txBody>
          <a:bodyPr>
            <a:normAutofit/>
          </a:bodyPr>
          <a:lstStyle/>
          <a:p>
            <a:r>
              <a:rPr lang="hu-HU" b="1" cap="small" dirty="0">
                <a:solidFill>
                  <a:schemeClr val="bg1"/>
                </a:solidFill>
                <a:latin typeface="Footlight MT Light" panose="0204060206030A020304" pitchFamily="18" charset="0"/>
              </a:rPr>
              <a:t>Az ember tragédiája</a:t>
            </a:r>
            <a:br>
              <a:rPr lang="hu-HU" b="1" cap="small" dirty="0">
                <a:solidFill>
                  <a:schemeClr val="bg1"/>
                </a:solidFill>
                <a:latin typeface="Footlight MT Light" panose="0204060206030A020304" pitchFamily="18" charset="0"/>
              </a:rPr>
            </a:br>
            <a:r>
              <a:rPr lang="hu-HU" b="1" cap="small" dirty="0">
                <a:solidFill>
                  <a:schemeClr val="bg1"/>
                </a:solidFill>
                <a:latin typeface="Footlight MT Light" panose="0204060206030A020304" pitchFamily="18" charset="0"/>
              </a:rPr>
              <a:t>-rendezések-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E2538A4-2101-C08D-9383-3F686EBE2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0240" y="6436360"/>
            <a:ext cx="6461760" cy="42164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  <a:latin typeface="Footlight MT Light" panose="0204060206030A020304" pitchFamily="18" charset="0"/>
              </a:rPr>
              <a:t>KÉSZÍTETTE: SZAPPHÓ MÚZSÁI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1B12886A-007F-715E-E9D4-0CD34C5F80E0}"/>
              </a:ext>
            </a:extLst>
          </p:cNvPr>
          <p:cNvSpPr txBox="1">
            <a:spLocks/>
          </p:cNvSpPr>
          <p:nvPr/>
        </p:nvSpPr>
        <p:spPr>
          <a:xfrm>
            <a:off x="-9431216" y="1465726"/>
            <a:ext cx="886850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Született Tokaj, 1836. március 12</a:t>
            </a:r>
          </a:p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A gimnáziumot Sátoraljaújhelyen, Budán és Kassán végezte. </a:t>
            </a:r>
          </a:p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Szülei akarata szerint az egyházi pályára, a premontrei rendbe kellett volna lépnie, 1851-ben Kassán mégis színész lett</a:t>
            </a:r>
          </a:p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Álnevet vett fel, és tíz évnél tovább volt a vidéki színpad kedvelt művésze</a:t>
            </a:r>
          </a:p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1859-ben, Debrecenben feleségül vette a nála hét évvel idősebb </a:t>
            </a:r>
            <a:r>
              <a:rPr lang="hu-HU" sz="1900" dirty="0" err="1">
                <a:solidFill>
                  <a:srgbClr val="002060"/>
                </a:solidFill>
                <a:latin typeface="Century" panose="02040604050505020304" pitchFamily="18" charset="0"/>
              </a:rPr>
              <a:t>Gvozdanovits</a:t>
            </a: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 Juliát</a:t>
            </a:r>
          </a:p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1868-ban </a:t>
            </a:r>
            <a:r>
              <a:rPr lang="hu-HU" sz="1900" dirty="0" err="1">
                <a:solidFill>
                  <a:srgbClr val="002060"/>
                </a:solidFill>
                <a:latin typeface="Century" panose="02040604050505020304" pitchFamily="18" charset="0"/>
              </a:rPr>
              <a:t>Radnótfáy</a:t>
            </a: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 Sámuel, a Nemzeti Színház igazgatója nevezte ki rendezővé. 1868. március 11-én került színre első munkája, a Hamlet.</a:t>
            </a:r>
          </a:p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Később a Nemzeti Színház főigazgatója lett. Ezen állását haláláig töltötte be.</a:t>
            </a:r>
          </a:p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Legnagyobb érdeme marad a régibb magyar drámai irodalom fölelevenítése, elavult nyelvű, de még hatást ígérő darabok korszerűsítése által. Számos színdarabot magyarra fordított és sok szakcikke jelent meg.</a:t>
            </a:r>
          </a:p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1894. március 12-én hunyt el, a Kerepesi temetőben temették el</a:t>
            </a:r>
          </a:p>
          <a:p>
            <a:pPr marL="32400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190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CE998F80-1678-971E-3180-4497BD85FF8B}"/>
              </a:ext>
            </a:extLst>
          </p:cNvPr>
          <p:cNvSpPr txBox="1">
            <a:spLocks/>
          </p:cNvSpPr>
          <p:nvPr/>
        </p:nvSpPr>
        <p:spPr>
          <a:xfrm>
            <a:off x="121920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dirty="0">
                <a:solidFill>
                  <a:srgbClr val="002060"/>
                </a:solidFill>
                <a:latin typeface="Elephant" panose="02020904090505020303" pitchFamily="18" charset="0"/>
              </a:rPr>
              <a:t>Paulay Ede – Élete</a:t>
            </a:r>
            <a:endParaRPr lang="hu-HU" dirty="0"/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493E9A9F-880E-7FF9-7D32-8E68DE16F1D0}"/>
              </a:ext>
            </a:extLst>
          </p:cNvPr>
          <p:cNvSpPr txBox="1">
            <a:spLocks/>
          </p:cNvSpPr>
          <p:nvPr/>
        </p:nvSpPr>
        <p:spPr>
          <a:xfrm>
            <a:off x="13433474" y="5763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dirty="0">
                <a:solidFill>
                  <a:srgbClr val="002060"/>
                </a:solidFill>
                <a:latin typeface="Elephant" panose="02020904090505020303" pitchFamily="18" charset="0"/>
              </a:rPr>
              <a:t>A színház helyzete</a:t>
            </a:r>
            <a:endParaRPr lang="hu-HU" sz="6000" dirty="0"/>
          </a:p>
        </p:txBody>
      </p: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EA905A4B-85BE-7FB8-E2F3-90410F6750BF}"/>
              </a:ext>
            </a:extLst>
          </p:cNvPr>
          <p:cNvSpPr txBox="1">
            <a:spLocks/>
          </p:cNvSpPr>
          <p:nvPr/>
        </p:nvSpPr>
        <p:spPr>
          <a:xfrm>
            <a:off x="-11869615" y="7441978"/>
            <a:ext cx="10515600" cy="3692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A Nemzeti színház ebben az időben kihívásokkal nézett szembe. </a:t>
            </a:r>
          </a:p>
          <a:p>
            <a:pPr>
              <a:lnSpc>
                <a:spcPct val="70000"/>
              </a:lnSpc>
            </a:pP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Megnyílt a Népszínház, önállósodott az operatársulat.</a:t>
            </a:r>
          </a:p>
          <a:p>
            <a:pPr>
              <a:lnSpc>
                <a:spcPct val="70000"/>
              </a:lnSpc>
            </a:pP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Az egyre inkább világvárossá váló Budapesten sorra nyíltak a szórakozóhelyek, amelyek a kor elvárásainak megfelelő szórakozást biztosítottak.</a:t>
            </a:r>
          </a:p>
          <a:p>
            <a:pPr>
              <a:lnSpc>
                <a:spcPct val="70000"/>
              </a:lnSpc>
            </a:pP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A színházat felújították, biztonságossá tették, a </a:t>
            </a:r>
            <a:r>
              <a:rPr lang="hu-HU" dirty="0" err="1">
                <a:solidFill>
                  <a:srgbClr val="002060"/>
                </a:solidFill>
                <a:latin typeface="Century" panose="02040604050505020304" pitchFamily="18" charset="0"/>
              </a:rPr>
              <a:t>korábi</a:t>
            </a: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 kényelmetlen székeket modernebbre cserélték, bevezették a villanyvilágítást.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2F15E043-C660-D71A-689F-A7A26D1DE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1843" y="-3092112"/>
            <a:ext cx="2840157" cy="303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39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0AEEF4-1D01-9F07-5F74-6D5945D69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70B0075B-FF6D-EEB7-C782-CDB9273A9B78}"/>
              </a:ext>
            </a:extLst>
          </p:cNvPr>
          <p:cNvSpPr txBox="1">
            <a:spLocks/>
          </p:cNvSpPr>
          <p:nvPr/>
        </p:nvSpPr>
        <p:spPr>
          <a:xfrm>
            <a:off x="12256848" y="793322"/>
            <a:ext cx="106757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dirty="0">
                <a:solidFill>
                  <a:srgbClr val="002060"/>
                </a:solidFill>
                <a:latin typeface="Elephant" panose="02020904090505020303" pitchFamily="18" charset="0"/>
              </a:rPr>
              <a:t>Németh Antal – Rendezései</a:t>
            </a:r>
          </a:p>
        </p:txBody>
      </p:sp>
      <p:sp>
        <p:nvSpPr>
          <p:cNvPr id="39" name="Tartalom helye 2">
            <a:extLst>
              <a:ext uri="{FF2B5EF4-FFF2-40B4-BE49-F238E27FC236}">
                <a16:creationId xmlns:a16="http://schemas.microsoft.com/office/drawing/2014/main" id="{00A34AA9-1970-74D8-CE2A-C51366D2F0DA}"/>
              </a:ext>
            </a:extLst>
          </p:cNvPr>
          <p:cNvSpPr txBox="1">
            <a:spLocks/>
          </p:cNvSpPr>
          <p:nvPr/>
        </p:nvSpPr>
        <p:spPr>
          <a:xfrm>
            <a:off x="651254" y="115786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1940-ben sor került a Tragédia frankfurti bemutatójára.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1942-ben zárta le Tragédia-sorozatát Németh Antal a Nemzeti Színházban, ismét a kamaraszínpadon.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1935-ben első ízben hangzottak föl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Madách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drámai jambusban írt verssorai a Magyar Rádióban – melynek ez időben Németh Antal dramaturgja-rendezője volt. 1937–38-ban – kissé éltérő szereposztásban – rögzítették hanglemezekre a művet, szintén Németh Antal rendezésében. 1944-ben készült el a rendező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Madách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-filmje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Madách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. Egy ember tragédiája címmel.</a:t>
            </a: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BD65E237-B729-793E-5DD4-A41174FF1D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950" t="4400" r="26020" b="14415"/>
          <a:stretch>
            <a:fillRect/>
          </a:stretch>
        </p:blipFill>
        <p:spPr>
          <a:xfrm>
            <a:off x="9284925" y="230342"/>
            <a:ext cx="2907075" cy="4667249"/>
          </a:xfrm>
          <a:prstGeom prst="ellipse">
            <a:avLst/>
          </a:prstGeom>
        </p:spPr>
      </p:pic>
      <p:sp>
        <p:nvSpPr>
          <p:cNvPr id="41" name="Cím 1">
            <a:extLst>
              <a:ext uri="{FF2B5EF4-FFF2-40B4-BE49-F238E27FC236}">
                <a16:creationId xmlns:a16="http://schemas.microsoft.com/office/drawing/2014/main" id="{AC393F22-74A8-C1C2-CA2A-0D9D7C1FF3BB}"/>
              </a:ext>
            </a:extLst>
          </p:cNvPr>
          <p:cNvSpPr txBox="1">
            <a:spLocks/>
          </p:cNvSpPr>
          <p:nvPr/>
        </p:nvSpPr>
        <p:spPr>
          <a:xfrm>
            <a:off x="790571" y="793322"/>
            <a:ext cx="106757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dirty="0">
                <a:solidFill>
                  <a:srgbClr val="002060"/>
                </a:solidFill>
                <a:latin typeface="Elephant" panose="02020904090505020303" pitchFamily="18" charset="0"/>
              </a:rPr>
              <a:t>Gellért Endre - Élete</a:t>
            </a:r>
          </a:p>
        </p:txBody>
      </p:sp>
      <p:sp>
        <p:nvSpPr>
          <p:cNvPr id="42" name="Tartalom helye 2">
            <a:extLst>
              <a:ext uri="{FF2B5EF4-FFF2-40B4-BE49-F238E27FC236}">
                <a16:creationId xmlns:a16="http://schemas.microsoft.com/office/drawing/2014/main" id="{194153F6-7774-6AB0-EA1E-CFE4FD88BECE}"/>
              </a:ext>
            </a:extLst>
          </p:cNvPr>
          <p:cNvSpPr txBox="1">
            <a:spLocks/>
          </p:cNvSpPr>
          <p:nvPr/>
        </p:nvSpPr>
        <p:spPr>
          <a:xfrm>
            <a:off x="790571" y="1665020"/>
            <a:ext cx="8613820" cy="53339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Kétszeres Kossuth-díjas magyar színész, rendező, főiskolai tanár, érdemes és kiváló művész.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1932-ben jelentkezett a Színművészeti Akadémiára, amit 1935-ben végzett el.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Kezdetben a Magyar Színház tagja volt majd később a Vígszínházban játszott.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Legelső rendezése: 1939-ben Csokonai Vitéz Mihály: A méla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Tempefői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vígjáték.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Rövid ideig katona is volt.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A Nemzeti Színház színésze, később segédrendezője, majd rendezője, 1950-től főrendezője lett (már 30 évesen vezető rendező volt).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1946-tól tanít a Színház- és Filmművészeti Főiskolán.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1950-ben elveszi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Regéczy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Margit bemondónőt (két gyerekük született).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Összesen 29 darabot rendezett.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1960. március 1-én öngyilkos lett.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7AFEDEA-5D6E-A67C-0F18-1495C29F1F90}"/>
              </a:ext>
            </a:extLst>
          </p:cNvPr>
          <p:cNvSpPr txBox="1">
            <a:spLocks/>
          </p:cNvSpPr>
          <p:nvPr/>
        </p:nvSpPr>
        <p:spPr>
          <a:xfrm>
            <a:off x="790571" y="6086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dirty="0">
                <a:solidFill>
                  <a:srgbClr val="002060"/>
                </a:solidFill>
                <a:latin typeface="Elephant" panose="02020904090505020303" pitchFamily="18" charset="0"/>
              </a:rPr>
              <a:t>A színház helyzete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0026A83-BEB8-E29F-AD42-2689292773CB}"/>
              </a:ext>
            </a:extLst>
          </p:cNvPr>
          <p:cNvSpPr txBox="1">
            <a:spLocks/>
          </p:cNvSpPr>
          <p:nvPr/>
        </p:nvSpPr>
        <p:spPr>
          <a:xfrm>
            <a:off x="510999" y="1888254"/>
            <a:ext cx="7352841" cy="48875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A színházat a kormányzat részéről rendre érték bírálatok.</a:t>
            </a:r>
          </a:p>
          <a:p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Kende István a Népművelési Minisztérium főosztályvezetője úgy fogalmaz:</a:t>
            </a:r>
          </a:p>
          <a:p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„A Nemzeti Színházra – művészi eredményei mellett – legjellemzőbb különleges légköre. Ez a légkör alapjaiban, véleményem szerint pártellenes, erősen polgári, sok szempontból anarchikus légkör.”</a:t>
            </a:r>
          </a:p>
          <a:p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„[…] a Nemzeti Színház állam az államban. Vezetést lényegében nem kap, az állami szerveket egyszerűen semmibe veszi, azok funkcionáriusait rágalmazza és minden eszközzel lejáratja, szigeteli…”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479FF002-CBC7-DD09-1FBA-5FC264865A41}"/>
              </a:ext>
            </a:extLst>
          </p:cNvPr>
          <p:cNvSpPr txBox="1">
            <a:spLocks/>
          </p:cNvSpPr>
          <p:nvPr/>
        </p:nvSpPr>
        <p:spPr>
          <a:xfrm>
            <a:off x="725723" y="-90608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dirty="0">
                <a:solidFill>
                  <a:srgbClr val="002060"/>
                </a:solidFill>
                <a:latin typeface="Elephant" panose="02020904090505020303" pitchFamily="18" charset="0"/>
              </a:rPr>
              <a:t>Gellért Endre– Rendezései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D70191E2-3D11-B63E-F545-B319D2626B1F}"/>
              </a:ext>
            </a:extLst>
          </p:cNvPr>
          <p:cNvSpPr txBox="1">
            <a:spLocks/>
          </p:cNvSpPr>
          <p:nvPr/>
        </p:nvSpPr>
        <p:spPr>
          <a:xfrm>
            <a:off x="12256848" y="1972698"/>
            <a:ext cx="10515600" cy="48875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Az ember tragédiája bemutatója: 1955. január 7. 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1948-tól a mű nem látható a Nemzeti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színpadán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. 1953: Sztálin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halála+Rákosi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távozása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enyhülés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, lehetővé válik a mű bemutatása. 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Vita bontakozik ki, hogy a mű bemutatható-e,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Valdapfel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József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tamulmányában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a Párizsi szín középpontba emelése erre lehetőséget teremt.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Ez az értelmezés jelenik meg az előadásban is, Marton Endre erről úgy nyilatkozik: 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„Régebben csaknem mindig kihagyták, vagy legalább is nagyon megcsonkították a párizsi forradalmi kép után következő Kepler-jelenetet. Ennek az volt az oka, hogy Ádám lelkesedik ebben a színben a forradalom lenyűgöző eszméjéért. A mai elgondolás az eddigiekkel szemben a párizsi forradalmi képben és a második Kepler-jelenetben látja a dráma eszmei kiteljesedését. […]”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Major Tamás egy társulati ülésen ugyan arról beszél: „Mi tudjuk, hogy a Tragédia nem volt engedélyezve, engedély nélkül kezdtük el a munkát.” Ez az állítás azonban valószínűleg nem igaz. </a:t>
            </a:r>
          </a:p>
        </p:txBody>
      </p:sp>
      <p:pic>
        <p:nvPicPr>
          <p:cNvPr id="5" name="Kép 4" descr="Egy eltűnt színház nyomában – A régi Nemzeti Színház vándorlása - Cikkek -  We love Budapest">
            <a:extLst>
              <a:ext uri="{FF2B5EF4-FFF2-40B4-BE49-F238E27FC236}">
                <a16:creationId xmlns:a16="http://schemas.microsoft.com/office/drawing/2014/main" id="{93E1E074-F408-A50B-D610-7A903565FA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131" y="2677221"/>
            <a:ext cx="4158008" cy="239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5ACC74FC-9EDD-3533-8AFB-03A6521E0CE2}"/>
              </a:ext>
            </a:extLst>
          </p:cNvPr>
          <p:cNvSpPr/>
          <p:nvPr/>
        </p:nvSpPr>
        <p:spPr>
          <a:xfrm>
            <a:off x="8013131" y="5071559"/>
            <a:ext cx="4178869" cy="38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002060"/>
                </a:solidFill>
                <a:latin typeface="Century" panose="02040604050505020304" pitchFamily="18" charset="0"/>
              </a:rPr>
              <a:t>Blaha Lujza téri épület</a:t>
            </a:r>
          </a:p>
        </p:txBody>
      </p:sp>
    </p:spTree>
    <p:extLst>
      <p:ext uri="{BB962C8B-B14F-4D97-AF65-F5344CB8AC3E}">
        <p14:creationId xmlns:p14="http://schemas.microsoft.com/office/powerpoint/2010/main" val="617745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2" grpId="0"/>
      <p:bldP spid="3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6E9EC5-35C5-0C48-22C1-2B111A66C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>
            <a:extLst>
              <a:ext uri="{FF2B5EF4-FFF2-40B4-BE49-F238E27FC236}">
                <a16:creationId xmlns:a16="http://schemas.microsoft.com/office/drawing/2014/main" id="{47C879D6-F60C-416C-E9A0-5A835E3F19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950" t="4400" r="26020" b="14415"/>
          <a:stretch>
            <a:fillRect/>
          </a:stretch>
        </p:blipFill>
        <p:spPr>
          <a:xfrm>
            <a:off x="9284925" y="7100065"/>
            <a:ext cx="2907075" cy="4667249"/>
          </a:xfrm>
          <a:prstGeom prst="ellipse">
            <a:avLst/>
          </a:prstGeom>
        </p:spPr>
      </p:pic>
      <p:sp>
        <p:nvSpPr>
          <p:cNvPr id="41" name="Cím 1">
            <a:extLst>
              <a:ext uri="{FF2B5EF4-FFF2-40B4-BE49-F238E27FC236}">
                <a16:creationId xmlns:a16="http://schemas.microsoft.com/office/drawing/2014/main" id="{FFE30163-B939-B799-7AB8-F57E82DF47F5}"/>
              </a:ext>
            </a:extLst>
          </p:cNvPr>
          <p:cNvSpPr txBox="1">
            <a:spLocks/>
          </p:cNvSpPr>
          <p:nvPr/>
        </p:nvSpPr>
        <p:spPr>
          <a:xfrm>
            <a:off x="-10816259" y="793322"/>
            <a:ext cx="106757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dirty="0">
                <a:solidFill>
                  <a:srgbClr val="002060"/>
                </a:solidFill>
                <a:latin typeface="Elephant" panose="02020904090505020303" pitchFamily="18" charset="0"/>
              </a:rPr>
              <a:t>Gellért Endre - Élete</a:t>
            </a:r>
          </a:p>
        </p:txBody>
      </p:sp>
      <p:sp>
        <p:nvSpPr>
          <p:cNvPr id="42" name="Tartalom helye 2">
            <a:extLst>
              <a:ext uri="{FF2B5EF4-FFF2-40B4-BE49-F238E27FC236}">
                <a16:creationId xmlns:a16="http://schemas.microsoft.com/office/drawing/2014/main" id="{6932156E-0E45-5401-0A73-437A44352B33}"/>
              </a:ext>
            </a:extLst>
          </p:cNvPr>
          <p:cNvSpPr txBox="1">
            <a:spLocks/>
          </p:cNvSpPr>
          <p:nvPr/>
        </p:nvSpPr>
        <p:spPr>
          <a:xfrm>
            <a:off x="790571" y="8619188"/>
            <a:ext cx="8613820" cy="53339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Kétszeres Kossuth-díjas magyar színész, rendező, főiskolai tanár, érdemes és kiváló művész.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1932-ben jelentkezett a Színművészeti Akadémiára, amit 1935-ben végzett el.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Kezdetben a Magyar Színház tagja volt majd később a Vígszínházban játszott.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Legelső rendezése: 1939-ben Csokonai Vitéz Mihály: A méla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Tempefői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vígjáték.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Rövid ideig katona is volt.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A Nemzeti Színház színésze, később segédrendezője, majd rendezője, 1950-től főrendezője lett (már 30 évesen vezető rendező volt).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1946-tól tanít a Színház- és Filmművészeti Főiskolán.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1950-ben elveszi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Regéczy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Margit bemondónőt (két gyerekük született).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Összesen 29 darabot rendezett.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1960. március 1-én öngyilkos lett.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F3262CE-7EC3-80BA-DBB5-9D9C868A3C6B}"/>
              </a:ext>
            </a:extLst>
          </p:cNvPr>
          <p:cNvSpPr txBox="1">
            <a:spLocks/>
          </p:cNvSpPr>
          <p:nvPr/>
        </p:nvSpPr>
        <p:spPr>
          <a:xfrm>
            <a:off x="-10515600" y="6086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dirty="0">
                <a:solidFill>
                  <a:srgbClr val="002060"/>
                </a:solidFill>
                <a:latin typeface="Elephant" panose="02020904090505020303" pitchFamily="18" charset="0"/>
              </a:rPr>
              <a:t>A színház helyzete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DFEF25AB-CFA6-7761-C177-BE48A49C71B0}"/>
              </a:ext>
            </a:extLst>
          </p:cNvPr>
          <p:cNvSpPr txBox="1">
            <a:spLocks/>
          </p:cNvSpPr>
          <p:nvPr/>
        </p:nvSpPr>
        <p:spPr>
          <a:xfrm>
            <a:off x="725723" y="79332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dirty="0">
                <a:solidFill>
                  <a:srgbClr val="002060"/>
                </a:solidFill>
                <a:latin typeface="Elephant" panose="02020904090505020303" pitchFamily="18" charset="0"/>
              </a:rPr>
              <a:t>Gellért Endre– Rendezései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8F8B0518-3F75-4C55-1A26-6054924D3F95}"/>
              </a:ext>
            </a:extLst>
          </p:cNvPr>
          <p:cNvSpPr txBox="1">
            <a:spLocks/>
          </p:cNvSpPr>
          <p:nvPr/>
        </p:nvSpPr>
        <p:spPr>
          <a:xfrm>
            <a:off x="790571" y="1972698"/>
            <a:ext cx="10515600" cy="48875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Az ember tragédiája bemutatója: 1955. január 7. 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1948-tól a mű nem látható a Nemzeti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színpadán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. 1953: Sztálin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halála+Rákosi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távozása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enyhülés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, lehetővé válik a mű bemutatása. 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Vita bontakozik ki, hogy a mű bemutatható-e,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Valdapfel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József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tamulmányában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a Párizsi szín középpontba emelése erre lehetőséget teremt.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Ez az értelmezés jelenik meg az előadásban is, Marton Endre erről úgy nyilatkozik: 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„Régebben csaknem mindig kihagyták, vagy legalább is nagyon megcsonkították a párizsi forradalmi kép után következő Kepler-jelenetet. Ennek az volt az oka, hogy Ádám lelkesedik ebben a színben a forradalom lenyűgöző eszméjéért. A mai elgondolás az eddigiekkel szemben a párizsi forradalmi képben és a második Kepler-jelenetben látja a dráma eszmei kiteljesedését. […]”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Major Tamás egy társulati ülésen ugyan arról beszél: „Mi tudjuk, hogy a Tragédia nem volt engedélyezve, engedély nélkül kezdtük el a munkát.” Ez az állítás azonban valószínűleg nem igaz. 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FD254F07-7E95-A8BE-2700-F5895E93F739}"/>
              </a:ext>
            </a:extLst>
          </p:cNvPr>
          <p:cNvSpPr txBox="1">
            <a:spLocks/>
          </p:cNvSpPr>
          <p:nvPr/>
        </p:nvSpPr>
        <p:spPr>
          <a:xfrm>
            <a:off x="758147" y="1950594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Rákosi megnézte az előadást 1955. február 21-én, de nem tetszett neki, ugyanakkor már betiltani nem lehetett, így az előadások számát minimalizálták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Ekkor hangzott el a legenda szerint az ominózus mondat: „Ugye, mi nem szeretünk színészt a börtönben látni…”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Az 1955-ös Az ember tragédiája előadást három rendező készítette (felelősség megosztás): Gellért Endre, Major 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Tamás,Marton</a:t>
            </a:r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 Endre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Jelmeztervező: 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Nagyajtay</a:t>
            </a:r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 Teréz; díszlettervező: Oláh Gusztáv</a:t>
            </a:r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 </a:t>
            </a:r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merít a Paulay féle díszletekből, és a saját korábbi Tragédia díszleteiből is: A pálmafás vidék pálmái, sziklája végig a színen marad, jelezve, hogy a továbbiak csak álom. Saját korábbi díszleteiből pedig a színeket emelte át, „Egyiptom jeleneténél az izzón vörös sárgakő színe dominál, Athénben a fehér márványé. Rómában újra az arany és bíbor uralkodik, mint annak idején. Bizánc ismét kék és aranymozaik és így tovább.”</a:t>
            </a:r>
          </a:p>
          <a:p>
            <a:endParaRPr lang="hu-HU" sz="20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129203AF-2E79-29CA-685B-5F7E3877B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34698"/>
            <a:ext cx="10403122" cy="6263868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684E0073-3E7B-762F-67F7-6BCBC05C6DB3}"/>
              </a:ext>
            </a:extLst>
          </p:cNvPr>
          <p:cNvSpPr txBox="1"/>
          <p:nvPr/>
        </p:nvSpPr>
        <p:spPr>
          <a:xfrm>
            <a:off x="838200" y="6402039"/>
            <a:ext cx="104031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Paradicsom (1955)</a:t>
            </a:r>
          </a:p>
        </p:txBody>
      </p:sp>
      <p:sp>
        <p:nvSpPr>
          <p:cNvPr id="11" name="Tartalom helye 2">
            <a:extLst>
              <a:ext uri="{FF2B5EF4-FFF2-40B4-BE49-F238E27FC236}">
                <a16:creationId xmlns:a16="http://schemas.microsoft.com/office/drawing/2014/main" id="{5AB47CAC-160A-CEE1-757A-DEE0735ADFB8}"/>
              </a:ext>
            </a:extLst>
          </p:cNvPr>
          <p:cNvSpPr txBox="1">
            <a:spLocks/>
          </p:cNvSpPr>
          <p:nvPr/>
        </p:nvSpPr>
        <p:spPr>
          <a:xfrm>
            <a:off x="12192000" y="1878308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A darab új tagolásban került színre, az első szünet Ádám álomba merülése után volt, ezzel az álomba merülést a történelmi színekhez kapcsolta. A londoni szín után volt a második szünet, az utolsó egység a falanszterrel víziószerű, amit a díszlet is hangsúlyoz.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Ádám, Éva  és Lucifer alakját egyfajta egységben kezelik, nem az Úr és Lucifer harcára helyezik a hangsúlyt.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„a rendezés nem annyira az Úr és Lucifer harcára, mint inkább a feltörekvő ember elszánt küzdelmének kidomborítására veti a hangsúlyt, s az élet értelmének igazolását állítja előtérbe” (Kárpáti Aurél)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A szereposztás is kettős, Básti Lajos és Bessenyei Ferenc játszotta Ádámot, Lukács Margit és Szörényi Éva Évát, Major Tamás és Ungvári László Lucifert.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A rendezés egyik különlegessége, hogy Ádám öregszik, és a műben 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előrehaladva</a:t>
            </a:r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 szellemileg egyre gyarapodik, Lucifer fölé emelkedhet ezzel.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A5F9549-FB90-B8FA-8B2F-DBA5FCEB0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36563"/>
            <a:ext cx="10403121" cy="6345904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52129128-5DDC-CBB9-F825-7AF4D962D74F}"/>
              </a:ext>
            </a:extLst>
          </p:cNvPr>
          <p:cNvSpPr txBox="1"/>
          <p:nvPr/>
        </p:nvSpPr>
        <p:spPr>
          <a:xfrm>
            <a:off x="846810" y="6414639"/>
            <a:ext cx="104031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Egyiptom (1955)</a:t>
            </a:r>
          </a:p>
        </p:txBody>
      </p:sp>
      <p:pic>
        <p:nvPicPr>
          <p:cNvPr id="14" name="Kép 13" descr="Egy eltűnt színház nyomában – A régi Nemzeti Színház vándorlása - Cikkek -  We love Budapest">
            <a:extLst>
              <a:ext uri="{FF2B5EF4-FFF2-40B4-BE49-F238E27FC236}">
                <a16:creationId xmlns:a16="http://schemas.microsoft.com/office/drawing/2014/main" id="{9F1B0EBC-C985-7AF0-EEA7-41585EA953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131" y="9643338"/>
            <a:ext cx="4158008" cy="239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églalap 14">
            <a:extLst>
              <a:ext uri="{FF2B5EF4-FFF2-40B4-BE49-F238E27FC236}">
                <a16:creationId xmlns:a16="http://schemas.microsoft.com/office/drawing/2014/main" id="{D1646237-B82A-8ABA-13E3-D3A9944800C2}"/>
              </a:ext>
            </a:extLst>
          </p:cNvPr>
          <p:cNvSpPr/>
          <p:nvPr/>
        </p:nvSpPr>
        <p:spPr>
          <a:xfrm>
            <a:off x="8013131" y="12037676"/>
            <a:ext cx="4178869" cy="38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002060"/>
                </a:solidFill>
                <a:latin typeface="Century" panose="02040604050505020304" pitchFamily="18" charset="0"/>
              </a:rPr>
              <a:t>Blaha Lujza téri épület</a:t>
            </a:r>
          </a:p>
        </p:txBody>
      </p:sp>
      <p:sp>
        <p:nvSpPr>
          <p:cNvPr id="16" name="Tartalom helye 2">
            <a:extLst>
              <a:ext uri="{FF2B5EF4-FFF2-40B4-BE49-F238E27FC236}">
                <a16:creationId xmlns:a16="http://schemas.microsoft.com/office/drawing/2014/main" id="{BCB6205D-3DBD-68E7-6293-8F53650F25DD}"/>
              </a:ext>
            </a:extLst>
          </p:cNvPr>
          <p:cNvSpPr txBox="1">
            <a:spLocks/>
          </p:cNvSpPr>
          <p:nvPr/>
        </p:nvSpPr>
        <p:spPr>
          <a:xfrm>
            <a:off x="510999" y="8858405"/>
            <a:ext cx="7352841" cy="48875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A színházat a kormányzat részéről rendre érték bírálatok.</a:t>
            </a:r>
          </a:p>
          <a:p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Kende István a Népművelési Minisztérium főosztályvezetője úgy fogalmaz:</a:t>
            </a:r>
          </a:p>
          <a:p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„A Nemzeti Színházra – művészi eredményei mellett – legjellemzőbb különleges légköre. Ez a légkör alapjaiban, véleményem szerint pártellenes, erősen polgári, sok szempontból anarchikus légkör.”</a:t>
            </a:r>
          </a:p>
          <a:p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„[…] a Nemzeti Színház állam az államban. Vezetést lényegében nem kap, az állami szerveket egyszerűen semmibe veszi, azok funkcionáriusait rágalmazza és minden eszközzel lejáratja, szigeteli…”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6E4113F3-0B51-4393-8559-638D432D16DE}"/>
              </a:ext>
            </a:extLst>
          </p:cNvPr>
          <p:cNvSpPr/>
          <p:nvPr/>
        </p:nvSpPr>
        <p:spPr>
          <a:xfrm>
            <a:off x="-7475432" y="412468"/>
            <a:ext cx="7405155" cy="38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600" dirty="0">
                <a:solidFill>
                  <a:srgbClr val="002060"/>
                </a:solidFill>
                <a:latin typeface="Century" panose="02040604050505020304" pitchFamily="18" charset="0"/>
              </a:rPr>
              <a:t>Szereposztás</a:t>
            </a:r>
            <a:endParaRPr lang="hu-HU" sz="28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22858F72-E4C5-2DEC-4374-CA458A1E9B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30443"/>
          <a:stretch>
            <a:fillRect/>
          </a:stretch>
        </p:blipFill>
        <p:spPr>
          <a:xfrm>
            <a:off x="800374" y="7859138"/>
            <a:ext cx="2550318" cy="2385130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00C3E7AD-6E3B-F863-F4F8-C2228F143F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r="4161"/>
          <a:stretch/>
        </p:blipFill>
        <p:spPr>
          <a:xfrm>
            <a:off x="800374" y="10616964"/>
            <a:ext cx="2550318" cy="2385130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D59D0419-B905-AF01-216E-E0B4E16DCB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2137"/>
          <a:stretch/>
        </p:blipFill>
        <p:spPr>
          <a:xfrm>
            <a:off x="4654421" y="-5183065"/>
            <a:ext cx="2550318" cy="2385130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F6E3BEDC-2128-ED3D-F25A-C1C10F90C1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5" b="16445"/>
          <a:stretch/>
        </p:blipFill>
        <p:spPr>
          <a:xfrm>
            <a:off x="8602220" y="7836208"/>
            <a:ext cx="2550318" cy="2385130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D6DABD82-D3A2-168C-E057-47BFB4CA20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2137"/>
          <a:stretch/>
        </p:blipFill>
        <p:spPr>
          <a:xfrm>
            <a:off x="4654421" y="-2402309"/>
            <a:ext cx="2550318" cy="2385130"/>
          </a:xfrm>
          <a:prstGeom prst="rect">
            <a:avLst/>
          </a:prstGeom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B7E047AE-97B1-2C10-A5A3-33BFB09CA0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1" b="10781"/>
          <a:stretch/>
        </p:blipFill>
        <p:spPr>
          <a:xfrm>
            <a:off x="8602220" y="10616964"/>
            <a:ext cx="2550318" cy="2385130"/>
          </a:xfrm>
          <a:prstGeom prst="rect">
            <a:avLst/>
          </a:prstGeom>
        </p:spPr>
      </p:pic>
      <p:sp>
        <p:nvSpPr>
          <p:cNvPr id="29" name="Téglalap 28">
            <a:extLst>
              <a:ext uri="{FF2B5EF4-FFF2-40B4-BE49-F238E27FC236}">
                <a16:creationId xmlns:a16="http://schemas.microsoft.com/office/drawing/2014/main" id="{570D11F9-CAD4-3E41-3FE9-0425BC3715F2}"/>
              </a:ext>
            </a:extLst>
          </p:cNvPr>
          <p:cNvSpPr/>
          <p:nvPr/>
        </p:nvSpPr>
        <p:spPr>
          <a:xfrm>
            <a:off x="745276" y="7455354"/>
            <a:ext cx="2660513" cy="38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Bessenyei Ferenc</a:t>
            </a:r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50EB0D07-A64B-F807-7E06-C162DA8630E0}"/>
              </a:ext>
            </a:extLst>
          </p:cNvPr>
          <p:cNvSpPr/>
          <p:nvPr/>
        </p:nvSpPr>
        <p:spPr>
          <a:xfrm>
            <a:off x="4654421" y="-5572077"/>
            <a:ext cx="2550318" cy="38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Lukács Margit</a:t>
            </a:r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FF8A8916-51BE-F698-E608-65D65D436869}"/>
              </a:ext>
            </a:extLst>
          </p:cNvPr>
          <p:cNvSpPr/>
          <p:nvPr/>
        </p:nvSpPr>
        <p:spPr>
          <a:xfrm>
            <a:off x="8602220" y="7440582"/>
            <a:ext cx="2550318" cy="38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Ungvári László</a:t>
            </a: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34AE7606-6BB7-567B-4DD3-B4FECCE8D69F}"/>
              </a:ext>
            </a:extLst>
          </p:cNvPr>
          <p:cNvSpPr/>
          <p:nvPr/>
        </p:nvSpPr>
        <p:spPr>
          <a:xfrm>
            <a:off x="812732" y="10221338"/>
            <a:ext cx="2550318" cy="38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Básti Lajos</a:t>
            </a:r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F9469C82-5273-416A-13CC-A213BCFA7051}"/>
              </a:ext>
            </a:extLst>
          </p:cNvPr>
          <p:cNvSpPr/>
          <p:nvPr/>
        </p:nvSpPr>
        <p:spPr>
          <a:xfrm>
            <a:off x="4654421" y="-2795459"/>
            <a:ext cx="2550318" cy="38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Szörényi Éva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B87639E3-8006-F182-8D4B-AC8BD0481E92}"/>
              </a:ext>
            </a:extLst>
          </p:cNvPr>
          <p:cNvSpPr/>
          <p:nvPr/>
        </p:nvSpPr>
        <p:spPr>
          <a:xfrm>
            <a:off x="8602220" y="10244268"/>
            <a:ext cx="2550318" cy="38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Major Tamás</a:t>
            </a:r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74259145-ECA8-C859-D179-E9F272867FE8}"/>
              </a:ext>
            </a:extLst>
          </p:cNvPr>
          <p:cNvSpPr txBox="1"/>
          <p:nvPr/>
        </p:nvSpPr>
        <p:spPr>
          <a:xfrm>
            <a:off x="897109" y="6934200"/>
            <a:ext cx="23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Ádám</a:t>
            </a: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310EE3E6-2C70-E2A0-571D-0EDAFB984512}"/>
              </a:ext>
            </a:extLst>
          </p:cNvPr>
          <p:cNvSpPr txBox="1"/>
          <p:nvPr/>
        </p:nvSpPr>
        <p:spPr>
          <a:xfrm>
            <a:off x="4751157" y="-6085073"/>
            <a:ext cx="23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Éva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B657EC4A-0C9F-D101-0979-86C73D566622}"/>
              </a:ext>
            </a:extLst>
          </p:cNvPr>
          <p:cNvSpPr txBox="1"/>
          <p:nvPr/>
        </p:nvSpPr>
        <p:spPr>
          <a:xfrm>
            <a:off x="8686754" y="6944862"/>
            <a:ext cx="238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Lucifer</a:t>
            </a:r>
          </a:p>
        </p:txBody>
      </p:sp>
    </p:spTree>
    <p:extLst>
      <p:ext uri="{BB962C8B-B14F-4D97-AF65-F5344CB8AC3E}">
        <p14:creationId xmlns:p14="http://schemas.microsoft.com/office/powerpoint/2010/main" val="3571120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0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67A16D-343A-B9C9-74F7-C09BF336E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>
            <a:extLst>
              <a:ext uri="{FF2B5EF4-FFF2-40B4-BE49-F238E27FC236}">
                <a16:creationId xmlns:a16="http://schemas.microsoft.com/office/drawing/2014/main" id="{69C2CD29-F15F-E4D5-2BC5-CF6BA917F7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950" t="4400" r="26020" b="14415"/>
          <a:stretch>
            <a:fillRect/>
          </a:stretch>
        </p:blipFill>
        <p:spPr>
          <a:xfrm>
            <a:off x="9284925" y="7100065"/>
            <a:ext cx="2907075" cy="4667249"/>
          </a:xfrm>
          <a:prstGeom prst="ellipse">
            <a:avLst/>
          </a:prstGeom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8548135F-DCC7-0F39-B8A9-8DAA664A0CD7}"/>
              </a:ext>
            </a:extLst>
          </p:cNvPr>
          <p:cNvSpPr txBox="1">
            <a:spLocks/>
          </p:cNvSpPr>
          <p:nvPr/>
        </p:nvSpPr>
        <p:spPr>
          <a:xfrm>
            <a:off x="12224424" y="79332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dirty="0">
                <a:solidFill>
                  <a:srgbClr val="002060"/>
                </a:solidFill>
                <a:latin typeface="Elephant" panose="02020904090505020303" pitchFamily="18" charset="0"/>
              </a:rPr>
              <a:t>Gellért Endre– Rendezései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5B98E427-0E2B-9189-6657-0593F3F60C60}"/>
              </a:ext>
            </a:extLst>
          </p:cNvPr>
          <p:cNvSpPr txBox="1">
            <a:spLocks/>
          </p:cNvSpPr>
          <p:nvPr/>
        </p:nvSpPr>
        <p:spPr>
          <a:xfrm>
            <a:off x="-11096629" y="1972698"/>
            <a:ext cx="10515600" cy="48875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Az ember tragédiája bemutatója: 1955. január 7. 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1948-tól a mű nem látható a Nemzeti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színpadán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. 1953: Sztálin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halála+Rákosi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távozása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enyhülés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, lehetővé válik a mű bemutatása. 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Vita bontakozik ki, hogy a mű bemutatható-e,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Valdapfel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József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tamulmányában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a Párizsi szín középpontba emelése erre lehetőséget teremt.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Ez az értelmezés jelenik meg az előadásban is, Marton Endre erről úgy nyilatkozik: 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„Régebben csaknem mindig kihagyták, vagy legalább is nagyon megcsonkították a párizsi forradalmi kép után következő Kepler-jelenetet. Ennek az volt az oka, hogy Ádám lelkesedik ebben a színben a forradalom lenyűgöző eszméjéért. A mai elgondolás az eddigiekkel szemben a párizsi forradalmi képben és a második Kepler-jelenetben látja a dráma eszmei kiteljesedését. […]”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Major Tamás egy társulati ülésen ugyan arról beszél: „Mi tudjuk, hogy a Tragédia nem volt engedélyezve, engedély nélkül kezdtük el a munkát.” Ez az állítás azonban valószínűleg nem igaz. 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E97A6E5B-37A6-DBDC-39E4-ADC89A8B0F30}"/>
              </a:ext>
            </a:extLst>
          </p:cNvPr>
          <p:cNvSpPr txBox="1">
            <a:spLocks/>
          </p:cNvSpPr>
          <p:nvPr/>
        </p:nvSpPr>
        <p:spPr>
          <a:xfrm>
            <a:off x="-10614579" y="1950594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Rákosi megnézte az előadást 1955. február 21-én, de nem tetszett neki, ugyanakkor már betiltani nem lehetett, így az előadások számát minimalizálták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Ekkor hangzott el a legenda szerint az ominózus mondat: „Ugye, mi nem szeretünk színészt a börtönben látni…”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Az 1955-ös Az ember tragédiája előadást három rendező készítette (felelősség megosztás): Gellért Endre, Major 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Tamás,Marton</a:t>
            </a:r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 Endre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Jelmeztervező: 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Nagyajtay</a:t>
            </a:r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 Teréz; díszlettervező: Oláh Gusztáv</a:t>
            </a:r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 </a:t>
            </a:r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merít a Paulay féle díszletekből, és a saját korábbi Tragédia díszleteiből is: A pálmafás vidék pálmái, sziklája végig a színen marad, jelezve, hogy a továbbiak csak álom. Saját korábbi díszleteiből pedig a színeket emelte át, „Egyiptom jeleneténél az izzón vörös sárgakő színe dominál, Athénben a fehér márványé. Rómában újra az arany és bíbor uralkodik, mint annak idején. Bizánc ismét kék és aranymozaik és így tovább.”</a:t>
            </a:r>
          </a:p>
          <a:p>
            <a:endParaRPr lang="hu-HU" sz="20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FDC759FF-189D-53FB-950F-47428F2FA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-6807288"/>
            <a:ext cx="10403122" cy="6263868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8A273F8D-281B-79E9-A0C8-3366119E1E83}"/>
              </a:ext>
            </a:extLst>
          </p:cNvPr>
          <p:cNvSpPr txBox="1"/>
          <p:nvPr/>
        </p:nvSpPr>
        <p:spPr>
          <a:xfrm>
            <a:off x="838200" y="-539947"/>
            <a:ext cx="104031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Paradicsom (1955)</a:t>
            </a:r>
          </a:p>
        </p:txBody>
      </p:sp>
      <p:sp>
        <p:nvSpPr>
          <p:cNvPr id="11" name="Tartalom helye 2">
            <a:extLst>
              <a:ext uri="{FF2B5EF4-FFF2-40B4-BE49-F238E27FC236}">
                <a16:creationId xmlns:a16="http://schemas.microsoft.com/office/drawing/2014/main" id="{B0E4777C-2569-FE5D-07AE-3ABFD9BF9ED7}"/>
              </a:ext>
            </a:extLst>
          </p:cNvPr>
          <p:cNvSpPr txBox="1">
            <a:spLocks/>
          </p:cNvSpPr>
          <p:nvPr/>
        </p:nvSpPr>
        <p:spPr>
          <a:xfrm>
            <a:off x="12192000" y="1878308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A darab új tagolásban került színre, az első szünet Ádám álomba merülése után volt, ezzel az álomba merülést a történelmi színekhez kapcsolta. A londoni szín után volt a második szünet, az utolsó egység a falanszterrel víziószerű, amit a díszlet is hangsúlyoz.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Ádám, Éva  és Lucifer alakját egyfajta egységben kezelik, nem az Úr és Lucifer harcára helyezik a hangsúlyt.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„a rendezés nem annyira az Úr és Lucifer harcára, mint inkább a feltörekvő ember elszánt küzdelmének kidomborítására veti a hangsúlyt, s az élet értelmének igazolását állítja előtérbe” (Kárpáti Aurél)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A szereposztás is kettős, Básti Lajos és Bessenyei Ferenc játszotta Ádámot, Lukács Margit és Szörényi Éva Évát, Major Tamás és Ungvári László Lucifert.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A rendezés egyik különlegessége, hogy Ádám öregszik, és a műben 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előrehaladva</a:t>
            </a:r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 szellemileg egyre gyarapodik, Lucifer fölé emelkedhet ezzel.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2172D48-3B19-6A82-41F0-237F07130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-6944691"/>
            <a:ext cx="10403121" cy="6345904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B174D111-2EAC-3697-1E0B-451E95502BB5}"/>
              </a:ext>
            </a:extLst>
          </p:cNvPr>
          <p:cNvSpPr txBox="1"/>
          <p:nvPr/>
        </p:nvSpPr>
        <p:spPr>
          <a:xfrm>
            <a:off x="846810" y="-566615"/>
            <a:ext cx="104031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Egyiptom (1955)</a:t>
            </a:r>
          </a:p>
        </p:txBody>
      </p:sp>
      <p:pic>
        <p:nvPicPr>
          <p:cNvPr id="14" name="Kép 13" descr="Egy eltűnt színház nyomában – A régi Nemzeti Színház vándorlása - Cikkek -  We love Budapest">
            <a:extLst>
              <a:ext uri="{FF2B5EF4-FFF2-40B4-BE49-F238E27FC236}">
                <a16:creationId xmlns:a16="http://schemas.microsoft.com/office/drawing/2014/main" id="{4D796A17-581B-2BF5-A601-0EC4D81E24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131" y="9643338"/>
            <a:ext cx="4158008" cy="239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églalap 14">
            <a:extLst>
              <a:ext uri="{FF2B5EF4-FFF2-40B4-BE49-F238E27FC236}">
                <a16:creationId xmlns:a16="http://schemas.microsoft.com/office/drawing/2014/main" id="{AD37E769-D3E5-AA93-D29E-B5E1AE83FB30}"/>
              </a:ext>
            </a:extLst>
          </p:cNvPr>
          <p:cNvSpPr/>
          <p:nvPr/>
        </p:nvSpPr>
        <p:spPr>
          <a:xfrm>
            <a:off x="8013131" y="12037676"/>
            <a:ext cx="4178869" cy="38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002060"/>
                </a:solidFill>
                <a:latin typeface="Century" panose="02040604050505020304" pitchFamily="18" charset="0"/>
              </a:rPr>
              <a:t>Blaha Lujza téri épület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A25033A5-EFE2-4469-0A52-47A064FACF10}"/>
              </a:ext>
            </a:extLst>
          </p:cNvPr>
          <p:cNvSpPr/>
          <p:nvPr/>
        </p:nvSpPr>
        <p:spPr>
          <a:xfrm>
            <a:off x="0" y="412468"/>
            <a:ext cx="7405155" cy="38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600" dirty="0">
                <a:solidFill>
                  <a:srgbClr val="002060"/>
                </a:solidFill>
                <a:latin typeface="Century" panose="02040604050505020304" pitchFamily="18" charset="0"/>
              </a:rPr>
              <a:t>Szereposztás</a:t>
            </a:r>
            <a:endParaRPr lang="hu-HU" sz="28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EEE0A9A5-61A7-4922-2E5E-13923958D19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30443"/>
          <a:stretch>
            <a:fillRect/>
          </a:stretch>
        </p:blipFill>
        <p:spPr>
          <a:xfrm>
            <a:off x="800374" y="1726517"/>
            <a:ext cx="2550318" cy="2385130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03D28F43-88A2-65C2-3E32-46F0DB3AD0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r="4161"/>
          <a:stretch/>
        </p:blipFill>
        <p:spPr>
          <a:xfrm>
            <a:off x="800374" y="4484343"/>
            <a:ext cx="2550318" cy="2385130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6FD11F51-46D2-2731-23CC-F29D6FBB1A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2137"/>
          <a:stretch/>
        </p:blipFill>
        <p:spPr>
          <a:xfrm>
            <a:off x="4654421" y="1747024"/>
            <a:ext cx="2550318" cy="2385130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C0D8D560-DD84-D96D-0992-DB87D11C6C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5" b="16445"/>
          <a:stretch/>
        </p:blipFill>
        <p:spPr>
          <a:xfrm>
            <a:off x="8602220" y="1711745"/>
            <a:ext cx="2550318" cy="2385130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308399CF-73F8-22CF-E841-29A07BBD9C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2137"/>
          <a:stretch/>
        </p:blipFill>
        <p:spPr>
          <a:xfrm>
            <a:off x="4654421" y="4527780"/>
            <a:ext cx="2550318" cy="2385130"/>
          </a:xfrm>
          <a:prstGeom prst="rect">
            <a:avLst/>
          </a:prstGeom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3527A3BD-7C75-975C-6246-D0212FB6BB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1" b="10781"/>
          <a:stretch/>
        </p:blipFill>
        <p:spPr>
          <a:xfrm>
            <a:off x="8602220" y="4492501"/>
            <a:ext cx="2550318" cy="2385130"/>
          </a:xfrm>
          <a:prstGeom prst="rect">
            <a:avLst/>
          </a:prstGeom>
        </p:spPr>
      </p:pic>
      <p:sp>
        <p:nvSpPr>
          <p:cNvPr id="29" name="Téglalap 28">
            <a:extLst>
              <a:ext uri="{FF2B5EF4-FFF2-40B4-BE49-F238E27FC236}">
                <a16:creationId xmlns:a16="http://schemas.microsoft.com/office/drawing/2014/main" id="{BC5505AA-9E62-C2EF-2D18-81AC19A26E09}"/>
              </a:ext>
            </a:extLst>
          </p:cNvPr>
          <p:cNvSpPr/>
          <p:nvPr/>
        </p:nvSpPr>
        <p:spPr>
          <a:xfrm>
            <a:off x="745276" y="1322733"/>
            <a:ext cx="2660513" cy="38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Bessenyei Ferenc</a:t>
            </a:r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DB82F804-9DAD-6D83-5ED0-862B45F23631}"/>
              </a:ext>
            </a:extLst>
          </p:cNvPr>
          <p:cNvSpPr/>
          <p:nvPr/>
        </p:nvSpPr>
        <p:spPr>
          <a:xfrm>
            <a:off x="4654421" y="1358012"/>
            <a:ext cx="2550318" cy="38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Lukács Margit</a:t>
            </a:r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97A41377-CA9D-C9CA-D476-D08A8024219B}"/>
              </a:ext>
            </a:extLst>
          </p:cNvPr>
          <p:cNvSpPr/>
          <p:nvPr/>
        </p:nvSpPr>
        <p:spPr>
          <a:xfrm>
            <a:off x="8602220" y="1316119"/>
            <a:ext cx="2550318" cy="38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Ungvári László</a:t>
            </a: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4DBB6A91-8087-20FE-C6E3-190F07DEF843}"/>
              </a:ext>
            </a:extLst>
          </p:cNvPr>
          <p:cNvSpPr/>
          <p:nvPr/>
        </p:nvSpPr>
        <p:spPr>
          <a:xfrm>
            <a:off x="812732" y="4088717"/>
            <a:ext cx="2550318" cy="38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Básti Lajos</a:t>
            </a:r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6B277553-0AC1-F968-AA76-33106BD974D7}"/>
              </a:ext>
            </a:extLst>
          </p:cNvPr>
          <p:cNvSpPr/>
          <p:nvPr/>
        </p:nvSpPr>
        <p:spPr>
          <a:xfrm>
            <a:off x="4654421" y="4134630"/>
            <a:ext cx="2550318" cy="38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Szörényi Éva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27906594-5CFA-F6E0-43BC-ED6944A69983}"/>
              </a:ext>
            </a:extLst>
          </p:cNvPr>
          <p:cNvSpPr/>
          <p:nvPr/>
        </p:nvSpPr>
        <p:spPr>
          <a:xfrm>
            <a:off x="8602220" y="4119805"/>
            <a:ext cx="2550318" cy="38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Major Tamás</a:t>
            </a:r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EDE0A1CB-29FF-A6B0-EDB5-9ABDCF9079FD}"/>
              </a:ext>
            </a:extLst>
          </p:cNvPr>
          <p:cNvSpPr txBox="1"/>
          <p:nvPr/>
        </p:nvSpPr>
        <p:spPr>
          <a:xfrm>
            <a:off x="897109" y="801579"/>
            <a:ext cx="23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Ádám</a:t>
            </a: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869647BE-0728-171B-38B3-78600DBB7396}"/>
              </a:ext>
            </a:extLst>
          </p:cNvPr>
          <p:cNvSpPr txBox="1"/>
          <p:nvPr/>
        </p:nvSpPr>
        <p:spPr>
          <a:xfrm>
            <a:off x="4751157" y="845016"/>
            <a:ext cx="23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Éva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CAAB0B40-A571-D3D0-E4D5-BE19D870AF64}"/>
              </a:ext>
            </a:extLst>
          </p:cNvPr>
          <p:cNvSpPr txBox="1"/>
          <p:nvPr/>
        </p:nvSpPr>
        <p:spPr>
          <a:xfrm>
            <a:off x="8686754" y="820399"/>
            <a:ext cx="238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Lucifer</a:t>
            </a:r>
          </a:p>
        </p:txBody>
      </p:sp>
    </p:spTree>
    <p:extLst>
      <p:ext uri="{BB962C8B-B14F-4D97-AF65-F5344CB8AC3E}">
        <p14:creationId xmlns:p14="http://schemas.microsoft.com/office/powerpoint/2010/main" val="1963558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0D4186-53F4-0D7D-EE77-8D29E45CC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1EA323C4-6327-AF87-8E93-3A1E8490A0AB}"/>
              </a:ext>
            </a:extLst>
          </p:cNvPr>
          <p:cNvSpPr txBox="1">
            <a:spLocks/>
          </p:cNvSpPr>
          <p:nvPr/>
        </p:nvSpPr>
        <p:spPr>
          <a:xfrm>
            <a:off x="725723" y="79332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dirty="0">
                <a:solidFill>
                  <a:srgbClr val="002060"/>
                </a:solidFill>
                <a:latin typeface="Elephant" panose="02020904090505020303" pitchFamily="18" charset="0"/>
              </a:rPr>
              <a:t>Gellért Endre– Rendezései</a:t>
            </a:r>
          </a:p>
        </p:txBody>
      </p:sp>
      <p:sp>
        <p:nvSpPr>
          <p:cNvPr id="11" name="Tartalom helye 2">
            <a:extLst>
              <a:ext uri="{FF2B5EF4-FFF2-40B4-BE49-F238E27FC236}">
                <a16:creationId xmlns:a16="http://schemas.microsoft.com/office/drawing/2014/main" id="{EFDB33EB-92C6-8C22-352F-41C87C6BD045}"/>
              </a:ext>
            </a:extLst>
          </p:cNvPr>
          <p:cNvSpPr txBox="1">
            <a:spLocks/>
          </p:cNvSpPr>
          <p:nvPr/>
        </p:nvSpPr>
        <p:spPr>
          <a:xfrm>
            <a:off x="838200" y="1878308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A darab új tagolásban került színre, az első szünet Ádám álomba merülése után volt, ezzel az álomba merülést a történelmi színekhez kapcsolta. A londoni szín után volt a második szünet, az utolsó egység a falanszterrel víziószerű, amit a díszlet is hangsúlyoz.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Ádám, Éva  és Lucifer alakját egyfajta egységben kezelik, nem az Úr és Lucifer harcára helyezik a hangsúlyt.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„a rendezés nem annyira az Úr és Lucifer harcára, mint inkább a feltörekvő ember elszánt küzdelmének kidomborítására veti a hangsúlyt, s az élet értelmének igazolását állítja előtérbe” (Kárpáti Aurél)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A szereposztás is kettős, Básti Lajos és Bessenyei Ferenc játszotta Ádámot, Lukács Margit és Szörényi Éva Évát, Major Tamás és Ungvári László Lucifert.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A rendezés egyik különlegessége, hogy Ádám öregszik, és a műben 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előrehaladva</a:t>
            </a:r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 szellemileg egyre gyarapodik, Lucifer fölé emelkedhet ezzel.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FA4BB52F-5944-9161-36A5-FC86FF45066F}"/>
              </a:ext>
            </a:extLst>
          </p:cNvPr>
          <p:cNvSpPr txBox="1">
            <a:spLocks/>
          </p:cNvSpPr>
          <p:nvPr/>
        </p:nvSpPr>
        <p:spPr>
          <a:xfrm>
            <a:off x="838200" y="1874835"/>
            <a:ext cx="10515600" cy="4734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Az előadás nagyszabású, a díszletekre rengeteget költöttek, a látvány és a hangzásvilág megteremtéséhez trükkök tömkelegét használták.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„A falanszter-jelenetben, a tudós üveglombikja, amelyben az életet akarja megoldani – a döntő pillanatban elpattan.  Megoldás: – erre a célra egy két darabból álló plasztikgömböt készítettek, amelyekbe színes Villanykörtét helyeztek el. A tudós asztalában rejtőző világosító a végszóra lángot fúj a gömb előtt, ugyanakkor Gera bácsi két puskával egy hordóba lő, egy zsinórral lerántják a gömb felső részét… Kész a hatás”.(Színház és Mozi 1955 február 4)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Gellért külön sajtótájékoztatót tartott a bemutató előtt. Ennek célja: az előadás magyarázata és „legitimálása” → jogszerűvé tétele; a politikai támadások kivédése.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Az előadás a szöveg elsődlegességét 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hansúlyozza</a:t>
            </a:r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, összesen 800 sort húznak ki belőle.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D4C6BE95-DA50-4C54-AEE4-4C19950AB463}"/>
              </a:ext>
            </a:extLst>
          </p:cNvPr>
          <p:cNvSpPr txBox="1"/>
          <p:nvPr/>
        </p:nvSpPr>
        <p:spPr>
          <a:xfrm>
            <a:off x="12528592" y="-158963"/>
            <a:ext cx="101118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800" dirty="0">
                <a:solidFill>
                  <a:schemeClr val="bg1"/>
                </a:solidFill>
                <a:latin typeface="Elephant" panose="02020904090505020303" pitchFamily="18" charset="0"/>
              </a:rPr>
              <a:t>KÖSZÖNJÜK A FIGYELMET!</a:t>
            </a: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9DC16416-F92B-8CB8-1B95-D1C5986C20C0}"/>
              </a:ext>
            </a:extLst>
          </p:cNvPr>
          <p:cNvGrpSpPr/>
          <p:nvPr/>
        </p:nvGrpSpPr>
        <p:grpSpPr>
          <a:xfrm rot="15400961">
            <a:off x="-4160616" y="3638844"/>
            <a:ext cx="3865544" cy="4342080"/>
            <a:chOff x="7816226" y="365125"/>
            <a:chExt cx="5531320" cy="6213209"/>
          </a:xfrm>
        </p:grpSpPr>
        <p:grpSp>
          <p:nvGrpSpPr>
            <p:cNvPr id="3" name="Csoportba foglalás 2">
              <a:extLst>
                <a:ext uri="{FF2B5EF4-FFF2-40B4-BE49-F238E27FC236}">
                  <a16:creationId xmlns:a16="http://schemas.microsoft.com/office/drawing/2014/main" id="{2E909CA2-B37C-EB06-A600-A7DF3088729F}"/>
                </a:ext>
              </a:extLst>
            </p:cNvPr>
            <p:cNvGrpSpPr/>
            <p:nvPr/>
          </p:nvGrpSpPr>
          <p:grpSpPr>
            <a:xfrm>
              <a:off x="7917530" y="365125"/>
              <a:ext cx="5430016" cy="6213209"/>
              <a:chOff x="12130715" y="1026629"/>
              <a:chExt cx="5430016" cy="6213209"/>
            </a:xfrm>
          </p:grpSpPr>
          <p:grpSp>
            <p:nvGrpSpPr>
              <p:cNvPr id="13" name="Csoportba foglalás 12">
                <a:extLst>
                  <a:ext uri="{FF2B5EF4-FFF2-40B4-BE49-F238E27FC236}">
                    <a16:creationId xmlns:a16="http://schemas.microsoft.com/office/drawing/2014/main" id="{77080EC2-CF4B-62E0-F667-9FDF0E9D6A73}"/>
                  </a:ext>
                </a:extLst>
              </p:cNvPr>
              <p:cNvGrpSpPr/>
              <p:nvPr/>
            </p:nvGrpSpPr>
            <p:grpSpPr>
              <a:xfrm rot="11656484">
                <a:off x="12130715" y="1026629"/>
                <a:ext cx="5430016" cy="6213209"/>
                <a:chOff x="12130715" y="1026629"/>
                <a:chExt cx="5430016" cy="6213209"/>
              </a:xfrm>
            </p:grpSpPr>
            <p:sp>
              <p:nvSpPr>
                <p:cNvPr id="18" name="Ellipszis 17">
                  <a:extLst>
                    <a:ext uri="{FF2B5EF4-FFF2-40B4-BE49-F238E27FC236}">
                      <a16:creationId xmlns:a16="http://schemas.microsoft.com/office/drawing/2014/main" id="{2EC10823-CFF0-A91C-68FA-2D233C48B081}"/>
                    </a:ext>
                  </a:extLst>
                </p:cNvPr>
                <p:cNvSpPr/>
                <p:nvPr/>
              </p:nvSpPr>
              <p:spPr>
                <a:xfrm rot="16427299">
                  <a:off x="14983622" y="6228735"/>
                  <a:ext cx="1369694" cy="65251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" name="Téglalap 18">
                  <a:extLst>
                    <a:ext uri="{FF2B5EF4-FFF2-40B4-BE49-F238E27FC236}">
                      <a16:creationId xmlns:a16="http://schemas.microsoft.com/office/drawing/2014/main" id="{5FC23160-B906-487E-6765-F97DD6F1314A}"/>
                    </a:ext>
                  </a:extLst>
                </p:cNvPr>
                <p:cNvSpPr/>
                <p:nvPr/>
              </p:nvSpPr>
              <p:spPr>
                <a:xfrm rot="18899634">
                  <a:off x="15852744" y="5285969"/>
                  <a:ext cx="455692" cy="1952914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0" name="Csoportba foglalás 19">
                  <a:extLst>
                    <a:ext uri="{FF2B5EF4-FFF2-40B4-BE49-F238E27FC236}">
                      <a16:creationId xmlns:a16="http://schemas.microsoft.com/office/drawing/2014/main" id="{14FEA995-FAEF-4285-38B8-5A9A05D1EF86}"/>
                    </a:ext>
                  </a:extLst>
                </p:cNvPr>
                <p:cNvGrpSpPr/>
                <p:nvPr/>
              </p:nvGrpSpPr>
              <p:grpSpPr>
                <a:xfrm>
                  <a:off x="12130715" y="1026629"/>
                  <a:ext cx="5430016" cy="6031810"/>
                  <a:chOff x="12130715" y="1026629"/>
                  <a:chExt cx="5430016" cy="6031810"/>
                </a:xfrm>
              </p:grpSpPr>
              <p:grpSp>
                <p:nvGrpSpPr>
                  <p:cNvPr id="21" name="Csoportba foglalás 20">
                    <a:extLst>
                      <a:ext uri="{FF2B5EF4-FFF2-40B4-BE49-F238E27FC236}">
                        <a16:creationId xmlns:a16="http://schemas.microsoft.com/office/drawing/2014/main" id="{49BFC660-233B-26FA-5B65-EF219EBB2A9B}"/>
                      </a:ext>
                    </a:extLst>
                  </p:cNvPr>
                  <p:cNvGrpSpPr/>
                  <p:nvPr/>
                </p:nvGrpSpPr>
                <p:grpSpPr>
                  <a:xfrm>
                    <a:off x="12130715" y="1026629"/>
                    <a:ext cx="5430016" cy="6031810"/>
                    <a:chOff x="12074583" y="1135598"/>
                    <a:chExt cx="5430016" cy="6031810"/>
                  </a:xfrm>
                </p:grpSpPr>
                <p:sp>
                  <p:nvSpPr>
                    <p:cNvPr id="23" name="Ellipszis 22">
                      <a:extLst>
                        <a:ext uri="{FF2B5EF4-FFF2-40B4-BE49-F238E27FC236}">
                          <a16:creationId xmlns:a16="http://schemas.microsoft.com/office/drawing/2014/main" id="{CBADEF8C-EC4C-7CE6-48E3-083E57A59E83}"/>
                        </a:ext>
                      </a:extLst>
                    </p:cNvPr>
                    <p:cNvSpPr/>
                    <p:nvPr/>
                  </p:nvSpPr>
                  <p:spPr>
                    <a:xfrm rot="19206333">
                      <a:off x="14230427" y="1135598"/>
                      <a:ext cx="3274172" cy="4983124"/>
                    </a:xfrm>
                    <a:prstGeom prst="ellipse">
                      <a:avLst/>
                    </a:prstGeom>
                    <a:solidFill>
                      <a:srgbClr val="A4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4" name="Ellipszis 23">
                      <a:extLst>
                        <a:ext uri="{FF2B5EF4-FFF2-40B4-BE49-F238E27FC236}">
                          <a16:creationId xmlns:a16="http://schemas.microsoft.com/office/drawing/2014/main" id="{16226630-B5F4-E410-2489-4A3F49426B14}"/>
                        </a:ext>
                      </a:extLst>
                    </p:cNvPr>
                    <p:cNvSpPr/>
                    <p:nvPr/>
                  </p:nvSpPr>
                  <p:spPr>
                    <a:xfrm rot="21226004">
                      <a:off x="12074583" y="2133910"/>
                      <a:ext cx="3274172" cy="5033498"/>
                    </a:xfrm>
                    <a:prstGeom prst="ellipse">
                      <a:avLst/>
                    </a:prstGeom>
                    <a:solidFill>
                      <a:srgbClr val="A4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sp>
                <p:nvSpPr>
                  <p:cNvPr id="22" name="Szabadkézi sokszög: alakzat 21">
                    <a:extLst>
                      <a:ext uri="{FF2B5EF4-FFF2-40B4-BE49-F238E27FC236}">
                        <a16:creationId xmlns:a16="http://schemas.microsoft.com/office/drawing/2014/main" id="{35AB9A61-8459-B71D-56C3-DF211B01E948}"/>
                      </a:ext>
                    </a:extLst>
                  </p:cNvPr>
                  <p:cNvSpPr/>
                  <p:nvPr/>
                </p:nvSpPr>
                <p:spPr>
                  <a:xfrm>
                    <a:off x="14377188" y="5134708"/>
                    <a:ext cx="2358670" cy="1808688"/>
                  </a:xfrm>
                  <a:custGeom>
                    <a:avLst/>
                    <a:gdLst>
                      <a:gd name="connsiteX0" fmla="*/ 3160 w 2358670"/>
                      <a:gd name="connsiteY0" fmla="*/ 1751943 h 1808688"/>
                      <a:gd name="connsiteX1" fmla="*/ 628193 w 2358670"/>
                      <a:gd name="connsiteY1" fmla="*/ 1346829 h 1808688"/>
                      <a:gd name="connsiteX2" fmla="*/ 1183778 w 2358670"/>
                      <a:gd name="connsiteY2" fmla="*/ 779669 h 1808688"/>
                      <a:gd name="connsiteX3" fmla="*/ 1669914 w 2358670"/>
                      <a:gd name="connsiteY3" fmla="*/ 594475 h 1808688"/>
                      <a:gd name="connsiteX4" fmla="*/ 2341246 w 2358670"/>
                      <a:gd name="connsiteY4" fmla="*/ 467153 h 1808688"/>
                      <a:gd name="connsiteX5" fmla="*/ 905985 w 2358670"/>
                      <a:gd name="connsiteY5" fmla="*/ 50464 h 1808688"/>
                      <a:gd name="connsiteX6" fmla="*/ 3160 w 2358670"/>
                      <a:gd name="connsiteY6" fmla="*/ 1751943 h 180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58670" h="1808688">
                        <a:moveTo>
                          <a:pt x="3160" y="1751943"/>
                        </a:moveTo>
                        <a:cubicBezTo>
                          <a:pt x="-43139" y="1968004"/>
                          <a:pt x="431423" y="1508875"/>
                          <a:pt x="628193" y="1346829"/>
                        </a:cubicBezTo>
                        <a:cubicBezTo>
                          <a:pt x="824963" y="1184783"/>
                          <a:pt x="1010158" y="905061"/>
                          <a:pt x="1183778" y="779669"/>
                        </a:cubicBezTo>
                        <a:cubicBezTo>
                          <a:pt x="1357398" y="654277"/>
                          <a:pt x="1477003" y="646561"/>
                          <a:pt x="1669914" y="594475"/>
                        </a:cubicBezTo>
                        <a:cubicBezTo>
                          <a:pt x="1862825" y="542389"/>
                          <a:pt x="2468567" y="557821"/>
                          <a:pt x="2341246" y="467153"/>
                        </a:cubicBezTo>
                        <a:cubicBezTo>
                          <a:pt x="2213925" y="376485"/>
                          <a:pt x="1295666" y="-165597"/>
                          <a:pt x="905985" y="50464"/>
                        </a:cubicBezTo>
                        <a:cubicBezTo>
                          <a:pt x="516304" y="266525"/>
                          <a:pt x="49459" y="1535882"/>
                          <a:pt x="3160" y="1751943"/>
                        </a:cubicBezTo>
                        <a:close/>
                      </a:path>
                    </a:pathLst>
                  </a:custGeom>
                  <a:solidFill>
                    <a:srgbClr val="A4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14" name="Csoportba foglalás 13">
                <a:extLst>
                  <a:ext uri="{FF2B5EF4-FFF2-40B4-BE49-F238E27FC236}">
                    <a16:creationId xmlns:a16="http://schemas.microsoft.com/office/drawing/2014/main" id="{BFBDD5D1-B9F0-E2B8-83A0-63A7B4C442BD}"/>
                  </a:ext>
                </a:extLst>
              </p:cNvPr>
              <p:cNvGrpSpPr/>
              <p:nvPr/>
            </p:nvGrpSpPr>
            <p:grpSpPr>
              <a:xfrm rot="20174715">
                <a:off x="15372262" y="1631468"/>
                <a:ext cx="2055888" cy="2682696"/>
                <a:chOff x="4782048" y="1342628"/>
                <a:chExt cx="2055888" cy="2682696"/>
              </a:xfrm>
            </p:grpSpPr>
            <p:sp>
              <p:nvSpPr>
                <p:cNvPr id="15" name="Ellipszis 14">
                  <a:extLst>
                    <a:ext uri="{FF2B5EF4-FFF2-40B4-BE49-F238E27FC236}">
                      <a16:creationId xmlns:a16="http://schemas.microsoft.com/office/drawing/2014/main" id="{DA0133DE-1BB4-8D10-2241-A44BEA9A87D0}"/>
                    </a:ext>
                  </a:extLst>
                </p:cNvPr>
                <p:cNvSpPr/>
                <p:nvPr/>
              </p:nvSpPr>
              <p:spPr>
                <a:xfrm rot="748281">
                  <a:off x="4782048" y="1959219"/>
                  <a:ext cx="1453662" cy="181856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" name="Ellipszis 15">
                  <a:extLst>
                    <a:ext uri="{FF2B5EF4-FFF2-40B4-BE49-F238E27FC236}">
                      <a16:creationId xmlns:a16="http://schemas.microsoft.com/office/drawing/2014/main" id="{841FD3C2-FA0E-5A8A-3EF3-61F6F74BA470}"/>
                    </a:ext>
                  </a:extLst>
                </p:cNvPr>
                <p:cNvSpPr/>
                <p:nvPr/>
              </p:nvSpPr>
              <p:spPr>
                <a:xfrm rot="748281">
                  <a:off x="5029684" y="1342628"/>
                  <a:ext cx="1453662" cy="145796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7" name="Ellipszis 16">
                  <a:extLst>
                    <a:ext uri="{FF2B5EF4-FFF2-40B4-BE49-F238E27FC236}">
                      <a16:creationId xmlns:a16="http://schemas.microsoft.com/office/drawing/2014/main" id="{06DA69E8-487D-E033-1B63-EAA45CE3AC8B}"/>
                    </a:ext>
                  </a:extLst>
                </p:cNvPr>
                <p:cNvSpPr/>
                <p:nvPr/>
              </p:nvSpPr>
              <p:spPr>
                <a:xfrm rot="748281">
                  <a:off x="5505196" y="2000347"/>
                  <a:ext cx="1332740" cy="2024977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sp>
          <p:nvSpPr>
            <p:cNvPr id="6" name="Szövegdoboz 5">
              <a:extLst>
                <a:ext uri="{FF2B5EF4-FFF2-40B4-BE49-F238E27FC236}">
                  <a16:creationId xmlns:a16="http://schemas.microsoft.com/office/drawing/2014/main" id="{9A446DE7-3773-4737-E945-CADF73E52804}"/>
                </a:ext>
              </a:extLst>
            </p:cNvPr>
            <p:cNvSpPr txBox="1"/>
            <p:nvPr/>
          </p:nvSpPr>
          <p:spPr>
            <a:xfrm rot="20623525">
              <a:off x="7816226" y="2908743"/>
              <a:ext cx="4071819" cy="1453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60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Elephant" panose="02020904090505020303" pitchFamily="18" charset="0"/>
                </a:rPr>
                <a:t>VÉGE</a:t>
              </a:r>
              <a:endParaRPr lang="hu-HU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Elephant" panose="02020904090505020303" pitchFamily="18" charset="0"/>
              </a:endParaRPr>
            </a:p>
          </p:txBody>
        </p:sp>
      </p:grpSp>
      <p:sp>
        <p:nvSpPr>
          <p:cNvPr id="9" name="Téglalap 8">
            <a:extLst>
              <a:ext uri="{FF2B5EF4-FFF2-40B4-BE49-F238E27FC236}">
                <a16:creationId xmlns:a16="http://schemas.microsoft.com/office/drawing/2014/main" id="{7191C742-184B-978D-66E1-3C2F81456ED1}"/>
              </a:ext>
            </a:extLst>
          </p:cNvPr>
          <p:cNvSpPr/>
          <p:nvPr/>
        </p:nvSpPr>
        <p:spPr>
          <a:xfrm>
            <a:off x="12227529" y="404310"/>
            <a:ext cx="7405155" cy="38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600" dirty="0">
                <a:solidFill>
                  <a:srgbClr val="002060"/>
                </a:solidFill>
                <a:latin typeface="Century" panose="02040604050505020304" pitchFamily="18" charset="0"/>
              </a:rPr>
              <a:t>Szereposztás</a:t>
            </a:r>
            <a:endParaRPr lang="hu-HU" sz="28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211668E6-85C0-3B94-9DEA-D229083F83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443"/>
          <a:stretch>
            <a:fillRect/>
          </a:stretch>
        </p:blipFill>
        <p:spPr>
          <a:xfrm>
            <a:off x="800374" y="-5111833"/>
            <a:ext cx="2550318" cy="2385130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348800C7-601F-A8F6-B92F-D466B4DFE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r="4161"/>
          <a:stretch/>
        </p:blipFill>
        <p:spPr>
          <a:xfrm>
            <a:off x="800374" y="-2354007"/>
            <a:ext cx="2550318" cy="2385130"/>
          </a:xfrm>
          <a:prstGeom prst="rect">
            <a:avLst/>
          </a:prstGeom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id="{D5EC7F36-0368-1C83-74F8-9CA01AA2E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2137"/>
          <a:stretch/>
        </p:blipFill>
        <p:spPr>
          <a:xfrm>
            <a:off x="4654421" y="7767789"/>
            <a:ext cx="2550318" cy="2385130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5A909243-B76F-E748-7AF2-6DA26567C0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5" b="16445"/>
          <a:stretch/>
        </p:blipFill>
        <p:spPr>
          <a:xfrm>
            <a:off x="8602220" y="-5126605"/>
            <a:ext cx="2550318" cy="2385130"/>
          </a:xfrm>
          <a:prstGeom prst="rect">
            <a:avLst/>
          </a:prstGeom>
        </p:spPr>
      </p:pic>
      <p:pic>
        <p:nvPicPr>
          <p:cNvPr id="32" name="Kép 31">
            <a:extLst>
              <a:ext uri="{FF2B5EF4-FFF2-40B4-BE49-F238E27FC236}">
                <a16:creationId xmlns:a16="http://schemas.microsoft.com/office/drawing/2014/main" id="{A34BCBF1-5A5C-0BAC-1F65-05CB42E77B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2137"/>
          <a:stretch/>
        </p:blipFill>
        <p:spPr>
          <a:xfrm>
            <a:off x="4654421" y="10548545"/>
            <a:ext cx="2550318" cy="2385130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D66DFD7E-1655-5D4D-8FA4-73E677A89E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1" b="10781"/>
          <a:stretch/>
        </p:blipFill>
        <p:spPr>
          <a:xfrm>
            <a:off x="8602220" y="-2345849"/>
            <a:ext cx="2550318" cy="2385130"/>
          </a:xfrm>
          <a:prstGeom prst="rect">
            <a:avLst/>
          </a:prstGeom>
        </p:spPr>
      </p:pic>
      <p:sp>
        <p:nvSpPr>
          <p:cNvPr id="34" name="Téglalap 33">
            <a:extLst>
              <a:ext uri="{FF2B5EF4-FFF2-40B4-BE49-F238E27FC236}">
                <a16:creationId xmlns:a16="http://schemas.microsoft.com/office/drawing/2014/main" id="{7C9D60E1-E83C-B1B5-464A-44764098D067}"/>
              </a:ext>
            </a:extLst>
          </p:cNvPr>
          <p:cNvSpPr/>
          <p:nvPr/>
        </p:nvSpPr>
        <p:spPr>
          <a:xfrm>
            <a:off x="745276" y="-5515617"/>
            <a:ext cx="2660513" cy="38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Bessenyei Ferenc</a:t>
            </a:r>
          </a:p>
        </p:txBody>
      </p:sp>
      <p:sp>
        <p:nvSpPr>
          <p:cNvPr id="35" name="Téglalap 34">
            <a:extLst>
              <a:ext uri="{FF2B5EF4-FFF2-40B4-BE49-F238E27FC236}">
                <a16:creationId xmlns:a16="http://schemas.microsoft.com/office/drawing/2014/main" id="{18243B22-8F6A-6C5C-AD78-A61CEEE9C847}"/>
              </a:ext>
            </a:extLst>
          </p:cNvPr>
          <p:cNvSpPr/>
          <p:nvPr/>
        </p:nvSpPr>
        <p:spPr>
          <a:xfrm>
            <a:off x="4654421" y="7378777"/>
            <a:ext cx="2550318" cy="38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Lukács Margit</a:t>
            </a:r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91A026B6-8C12-DEC6-D4D9-A60EF728F4EA}"/>
              </a:ext>
            </a:extLst>
          </p:cNvPr>
          <p:cNvSpPr/>
          <p:nvPr/>
        </p:nvSpPr>
        <p:spPr>
          <a:xfrm>
            <a:off x="8602220" y="-5522231"/>
            <a:ext cx="2550318" cy="38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Ungvári László</a:t>
            </a:r>
          </a:p>
        </p:txBody>
      </p:sp>
      <p:sp>
        <p:nvSpPr>
          <p:cNvPr id="37" name="Téglalap 36">
            <a:extLst>
              <a:ext uri="{FF2B5EF4-FFF2-40B4-BE49-F238E27FC236}">
                <a16:creationId xmlns:a16="http://schemas.microsoft.com/office/drawing/2014/main" id="{1A04F0B0-C3A0-6AEE-A6F7-353E65029EC1}"/>
              </a:ext>
            </a:extLst>
          </p:cNvPr>
          <p:cNvSpPr/>
          <p:nvPr/>
        </p:nvSpPr>
        <p:spPr>
          <a:xfrm>
            <a:off x="812732" y="-2749633"/>
            <a:ext cx="2550318" cy="38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Básti Lajos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371B59D6-3D95-7AD9-2358-02AF78C4FAC1}"/>
              </a:ext>
            </a:extLst>
          </p:cNvPr>
          <p:cNvSpPr/>
          <p:nvPr/>
        </p:nvSpPr>
        <p:spPr>
          <a:xfrm>
            <a:off x="4654421" y="10155395"/>
            <a:ext cx="2550318" cy="38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Szörényi Éva</a:t>
            </a:r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854390D2-FD7C-4CF1-8C52-48AA5FD98C23}"/>
              </a:ext>
            </a:extLst>
          </p:cNvPr>
          <p:cNvSpPr/>
          <p:nvPr/>
        </p:nvSpPr>
        <p:spPr>
          <a:xfrm>
            <a:off x="8602220" y="-2718545"/>
            <a:ext cx="2550318" cy="38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Major Tamás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9A45BEAD-DA87-7179-14B6-286AC81ED527}"/>
              </a:ext>
            </a:extLst>
          </p:cNvPr>
          <p:cNvSpPr txBox="1"/>
          <p:nvPr/>
        </p:nvSpPr>
        <p:spPr>
          <a:xfrm>
            <a:off x="897109" y="-6036771"/>
            <a:ext cx="23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Ádám</a:t>
            </a: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F07D18D2-4691-0EF7-E456-806343532056}"/>
              </a:ext>
            </a:extLst>
          </p:cNvPr>
          <p:cNvSpPr txBox="1"/>
          <p:nvPr/>
        </p:nvSpPr>
        <p:spPr>
          <a:xfrm>
            <a:off x="4751157" y="6865781"/>
            <a:ext cx="23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Éva</a:t>
            </a: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069E6A39-354C-8C96-0B25-D775BA1643D0}"/>
              </a:ext>
            </a:extLst>
          </p:cNvPr>
          <p:cNvSpPr txBox="1"/>
          <p:nvPr/>
        </p:nvSpPr>
        <p:spPr>
          <a:xfrm>
            <a:off x="8686754" y="-6017951"/>
            <a:ext cx="238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Lucifer</a:t>
            </a:r>
          </a:p>
        </p:txBody>
      </p:sp>
    </p:spTree>
    <p:extLst>
      <p:ext uri="{BB962C8B-B14F-4D97-AF65-F5344CB8AC3E}">
        <p14:creationId xmlns:p14="http://schemas.microsoft.com/office/powerpoint/2010/main" val="4126578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4C1219-DF9C-4A52-5423-8FD1CF33A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F0164782-D1AB-8474-F650-CCD9C60D5DA1}"/>
              </a:ext>
            </a:extLst>
          </p:cNvPr>
          <p:cNvSpPr txBox="1">
            <a:spLocks/>
          </p:cNvSpPr>
          <p:nvPr/>
        </p:nvSpPr>
        <p:spPr>
          <a:xfrm>
            <a:off x="-11020800" y="79332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dirty="0">
                <a:solidFill>
                  <a:srgbClr val="002060"/>
                </a:solidFill>
                <a:latin typeface="Elephant" panose="02020904090505020303" pitchFamily="18" charset="0"/>
              </a:rPr>
              <a:t>Gellért Endre– Rendezései</a:t>
            </a:r>
          </a:p>
        </p:txBody>
      </p:sp>
      <p:sp>
        <p:nvSpPr>
          <p:cNvPr id="11" name="Tartalom helye 2">
            <a:extLst>
              <a:ext uri="{FF2B5EF4-FFF2-40B4-BE49-F238E27FC236}">
                <a16:creationId xmlns:a16="http://schemas.microsoft.com/office/drawing/2014/main" id="{96A24F9C-4832-F8F3-6F7C-9B9F93720554}"/>
              </a:ext>
            </a:extLst>
          </p:cNvPr>
          <p:cNvSpPr txBox="1">
            <a:spLocks/>
          </p:cNvSpPr>
          <p:nvPr/>
        </p:nvSpPr>
        <p:spPr>
          <a:xfrm>
            <a:off x="-11541369" y="1878308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A darab új tagolásban került színre, az első szünet Ádám álomba merülése után volt, ezzel az álomba merülést a történelmi színekhez kapcsolta. A londoni szín után volt a második szünet, az utolsó egység a falanszterrel víziószerű, amit a díszlet is hangsúlyoz.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Ádám, Éva  és Lucifer alakját egyfajta egységben kezelik, nem az Úr és Lucifer harcára helyezik a hangsúlyt.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„a rendezés nem annyira az Úr és Lucifer harcára, mint inkább a feltörekvő ember elszánt küzdelmének kidomborítására veti a hangsúlyt, s az élet értelmének igazolását állítja előtérbe” (Kárpáti Aurél)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A szereposztás is kettős, Básti Lajos és Bessenyei Ferenc játszotta Ádámot, Lukács Margit és Szörényi Éva Évát, Major Tamás és Ungvári László Lucifert.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A rendezés egyik különlegessége, hogy Ádám öregszik, és a műben 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előrehaladva</a:t>
            </a:r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 szellemileg egyre gyarapodik, Lucifer fölé emelkedhet ezzel.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B7D7EC9B-97B5-3ABE-A422-7CFFDE5A770E}"/>
              </a:ext>
            </a:extLst>
          </p:cNvPr>
          <p:cNvSpPr txBox="1">
            <a:spLocks/>
          </p:cNvSpPr>
          <p:nvPr/>
        </p:nvSpPr>
        <p:spPr>
          <a:xfrm>
            <a:off x="-10908323" y="1874835"/>
            <a:ext cx="10515600" cy="4734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Az előadás nagyszabású, a díszletekre rengeteget költöttek, a látvány és a hangzásvilág megteremtéséhez trükkök tömkelegét használták.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„A falanszter-jelenetben, a tudós üveglombikja, amelyben az életet akarja megoldani – a döntő pillanatban elpattan.  Megoldás: – erre a célra egy két darabból álló plasztikgömböt készítettek, amelyekbe színes Villanykörtét helyeztek el. A tudós asztalában rejtőző világosító a végszóra lángot fúj a gömb előtt, ugyanakkor Gera bácsi két puskával egy hordóba lő, egy zsinórral lerántják a gömb felső részét… Kész a hatás”.(Színház és Mozi 1955 február 4)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Gellért külön sajtótájékoztatót tartott a bemutató előtt. Ennek célja: az előadás magyarázata és „legitimálása” → jogszerűvé tétele; a politikai támadások kivédése.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Az előadás a szöveg elsődlegességét 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hansúlyozza</a:t>
            </a:r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, összesen 800 sort húznak ki belőle.</a:t>
            </a: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C8C6F5D6-099D-6369-E8C9-8BE5ECC1A9DA}"/>
              </a:ext>
            </a:extLst>
          </p:cNvPr>
          <p:cNvGrpSpPr/>
          <p:nvPr/>
        </p:nvGrpSpPr>
        <p:grpSpPr>
          <a:xfrm rot="3070682">
            <a:off x="247261" y="2814695"/>
            <a:ext cx="3865544" cy="4342080"/>
            <a:chOff x="7816226" y="365125"/>
            <a:chExt cx="5531320" cy="6213209"/>
          </a:xfrm>
        </p:grpSpPr>
        <p:grpSp>
          <p:nvGrpSpPr>
            <p:cNvPr id="3" name="Csoportba foglalás 2">
              <a:extLst>
                <a:ext uri="{FF2B5EF4-FFF2-40B4-BE49-F238E27FC236}">
                  <a16:creationId xmlns:a16="http://schemas.microsoft.com/office/drawing/2014/main" id="{5ECD90E7-FBF0-AA27-7B40-88CE07B53D4D}"/>
                </a:ext>
              </a:extLst>
            </p:cNvPr>
            <p:cNvGrpSpPr/>
            <p:nvPr/>
          </p:nvGrpSpPr>
          <p:grpSpPr>
            <a:xfrm>
              <a:off x="7917530" y="365125"/>
              <a:ext cx="5430016" cy="6213209"/>
              <a:chOff x="12130715" y="1026629"/>
              <a:chExt cx="5430016" cy="6213209"/>
            </a:xfrm>
          </p:grpSpPr>
          <p:grpSp>
            <p:nvGrpSpPr>
              <p:cNvPr id="6" name="Csoportba foglalás 5">
                <a:extLst>
                  <a:ext uri="{FF2B5EF4-FFF2-40B4-BE49-F238E27FC236}">
                    <a16:creationId xmlns:a16="http://schemas.microsoft.com/office/drawing/2014/main" id="{DB4E6086-8736-BBC9-495D-DE25904D1599}"/>
                  </a:ext>
                </a:extLst>
              </p:cNvPr>
              <p:cNvGrpSpPr/>
              <p:nvPr/>
            </p:nvGrpSpPr>
            <p:grpSpPr>
              <a:xfrm rot="11656484">
                <a:off x="12130715" y="1026629"/>
                <a:ext cx="5430016" cy="6213209"/>
                <a:chOff x="12130715" y="1026629"/>
                <a:chExt cx="5430016" cy="6213209"/>
              </a:xfrm>
            </p:grpSpPr>
            <p:sp>
              <p:nvSpPr>
                <p:cNvPr id="14" name="Ellipszis 13">
                  <a:extLst>
                    <a:ext uri="{FF2B5EF4-FFF2-40B4-BE49-F238E27FC236}">
                      <a16:creationId xmlns:a16="http://schemas.microsoft.com/office/drawing/2014/main" id="{81D64B75-36FA-DF96-500F-F783FD738E27}"/>
                    </a:ext>
                  </a:extLst>
                </p:cNvPr>
                <p:cNvSpPr/>
                <p:nvPr/>
              </p:nvSpPr>
              <p:spPr>
                <a:xfrm rot="16427299">
                  <a:off x="14983622" y="6228735"/>
                  <a:ext cx="1369694" cy="65251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" name="Téglalap 14">
                  <a:extLst>
                    <a:ext uri="{FF2B5EF4-FFF2-40B4-BE49-F238E27FC236}">
                      <a16:creationId xmlns:a16="http://schemas.microsoft.com/office/drawing/2014/main" id="{69FE8704-575B-791D-EE36-ECDCCE61CDD5}"/>
                    </a:ext>
                  </a:extLst>
                </p:cNvPr>
                <p:cNvSpPr/>
                <p:nvPr/>
              </p:nvSpPr>
              <p:spPr>
                <a:xfrm rot="18899634">
                  <a:off x="15852744" y="5285969"/>
                  <a:ext cx="455692" cy="1952914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16" name="Csoportba foglalás 15">
                  <a:extLst>
                    <a:ext uri="{FF2B5EF4-FFF2-40B4-BE49-F238E27FC236}">
                      <a16:creationId xmlns:a16="http://schemas.microsoft.com/office/drawing/2014/main" id="{1D7D4A93-0CB0-98A9-C027-02907486A9E0}"/>
                    </a:ext>
                  </a:extLst>
                </p:cNvPr>
                <p:cNvGrpSpPr/>
                <p:nvPr/>
              </p:nvGrpSpPr>
              <p:grpSpPr>
                <a:xfrm>
                  <a:off x="12130715" y="1026629"/>
                  <a:ext cx="5430016" cy="6031810"/>
                  <a:chOff x="12130715" y="1026629"/>
                  <a:chExt cx="5430016" cy="6031810"/>
                </a:xfrm>
              </p:grpSpPr>
              <p:grpSp>
                <p:nvGrpSpPr>
                  <p:cNvPr id="17" name="Csoportba foglalás 16">
                    <a:extLst>
                      <a:ext uri="{FF2B5EF4-FFF2-40B4-BE49-F238E27FC236}">
                        <a16:creationId xmlns:a16="http://schemas.microsoft.com/office/drawing/2014/main" id="{BFC88D75-DEC9-15CF-DFC4-F2711A06E31E}"/>
                      </a:ext>
                    </a:extLst>
                  </p:cNvPr>
                  <p:cNvGrpSpPr/>
                  <p:nvPr/>
                </p:nvGrpSpPr>
                <p:grpSpPr>
                  <a:xfrm>
                    <a:off x="12130715" y="1026629"/>
                    <a:ext cx="5430016" cy="6031810"/>
                    <a:chOff x="12074583" y="1135598"/>
                    <a:chExt cx="5430016" cy="6031810"/>
                  </a:xfrm>
                </p:grpSpPr>
                <p:sp>
                  <p:nvSpPr>
                    <p:cNvPr id="19" name="Ellipszis 18">
                      <a:extLst>
                        <a:ext uri="{FF2B5EF4-FFF2-40B4-BE49-F238E27FC236}">
                          <a16:creationId xmlns:a16="http://schemas.microsoft.com/office/drawing/2014/main" id="{8DFCCE3D-92A2-9EE8-C5C6-B85B48606FC9}"/>
                        </a:ext>
                      </a:extLst>
                    </p:cNvPr>
                    <p:cNvSpPr/>
                    <p:nvPr/>
                  </p:nvSpPr>
                  <p:spPr>
                    <a:xfrm rot="19206333">
                      <a:off x="14230427" y="1135598"/>
                      <a:ext cx="3274172" cy="4983124"/>
                    </a:xfrm>
                    <a:prstGeom prst="ellipse">
                      <a:avLst/>
                    </a:prstGeom>
                    <a:solidFill>
                      <a:srgbClr val="A4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0" name="Ellipszis 19">
                      <a:extLst>
                        <a:ext uri="{FF2B5EF4-FFF2-40B4-BE49-F238E27FC236}">
                          <a16:creationId xmlns:a16="http://schemas.microsoft.com/office/drawing/2014/main" id="{EF52580C-58F5-E9D9-E414-761898E3C505}"/>
                        </a:ext>
                      </a:extLst>
                    </p:cNvPr>
                    <p:cNvSpPr/>
                    <p:nvPr/>
                  </p:nvSpPr>
                  <p:spPr>
                    <a:xfrm rot="21226004">
                      <a:off x="12074583" y="2133910"/>
                      <a:ext cx="3274172" cy="5033498"/>
                    </a:xfrm>
                    <a:prstGeom prst="ellipse">
                      <a:avLst/>
                    </a:prstGeom>
                    <a:solidFill>
                      <a:srgbClr val="A4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sp>
                <p:nvSpPr>
                  <p:cNvPr id="18" name="Szabadkézi sokszög: alakzat 17">
                    <a:extLst>
                      <a:ext uri="{FF2B5EF4-FFF2-40B4-BE49-F238E27FC236}">
                        <a16:creationId xmlns:a16="http://schemas.microsoft.com/office/drawing/2014/main" id="{865A5AC9-09C2-D90B-B639-2919375EBF2F}"/>
                      </a:ext>
                    </a:extLst>
                  </p:cNvPr>
                  <p:cNvSpPr/>
                  <p:nvPr/>
                </p:nvSpPr>
                <p:spPr>
                  <a:xfrm>
                    <a:off x="14377188" y="5134708"/>
                    <a:ext cx="2358670" cy="1808688"/>
                  </a:xfrm>
                  <a:custGeom>
                    <a:avLst/>
                    <a:gdLst>
                      <a:gd name="connsiteX0" fmla="*/ 3160 w 2358670"/>
                      <a:gd name="connsiteY0" fmla="*/ 1751943 h 1808688"/>
                      <a:gd name="connsiteX1" fmla="*/ 628193 w 2358670"/>
                      <a:gd name="connsiteY1" fmla="*/ 1346829 h 1808688"/>
                      <a:gd name="connsiteX2" fmla="*/ 1183778 w 2358670"/>
                      <a:gd name="connsiteY2" fmla="*/ 779669 h 1808688"/>
                      <a:gd name="connsiteX3" fmla="*/ 1669914 w 2358670"/>
                      <a:gd name="connsiteY3" fmla="*/ 594475 h 1808688"/>
                      <a:gd name="connsiteX4" fmla="*/ 2341246 w 2358670"/>
                      <a:gd name="connsiteY4" fmla="*/ 467153 h 1808688"/>
                      <a:gd name="connsiteX5" fmla="*/ 905985 w 2358670"/>
                      <a:gd name="connsiteY5" fmla="*/ 50464 h 1808688"/>
                      <a:gd name="connsiteX6" fmla="*/ 3160 w 2358670"/>
                      <a:gd name="connsiteY6" fmla="*/ 1751943 h 180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58670" h="1808688">
                        <a:moveTo>
                          <a:pt x="3160" y="1751943"/>
                        </a:moveTo>
                        <a:cubicBezTo>
                          <a:pt x="-43139" y="1968004"/>
                          <a:pt x="431423" y="1508875"/>
                          <a:pt x="628193" y="1346829"/>
                        </a:cubicBezTo>
                        <a:cubicBezTo>
                          <a:pt x="824963" y="1184783"/>
                          <a:pt x="1010158" y="905061"/>
                          <a:pt x="1183778" y="779669"/>
                        </a:cubicBezTo>
                        <a:cubicBezTo>
                          <a:pt x="1357398" y="654277"/>
                          <a:pt x="1477003" y="646561"/>
                          <a:pt x="1669914" y="594475"/>
                        </a:cubicBezTo>
                        <a:cubicBezTo>
                          <a:pt x="1862825" y="542389"/>
                          <a:pt x="2468567" y="557821"/>
                          <a:pt x="2341246" y="467153"/>
                        </a:cubicBezTo>
                        <a:cubicBezTo>
                          <a:pt x="2213925" y="376485"/>
                          <a:pt x="1295666" y="-165597"/>
                          <a:pt x="905985" y="50464"/>
                        </a:cubicBezTo>
                        <a:cubicBezTo>
                          <a:pt x="516304" y="266525"/>
                          <a:pt x="49459" y="1535882"/>
                          <a:pt x="3160" y="1751943"/>
                        </a:cubicBezTo>
                        <a:close/>
                      </a:path>
                    </a:pathLst>
                  </a:custGeom>
                  <a:solidFill>
                    <a:srgbClr val="A4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8" name="Csoportba foglalás 7">
                <a:extLst>
                  <a:ext uri="{FF2B5EF4-FFF2-40B4-BE49-F238E27FC236}">
                    <a16:creationId xmlns:a16="http://schemas.microsoft.com/office/drawing/2014/main" id="{1EFBB866-258A-03C2-F049-FCE1664DAFFD}"/>
                  </a:ext>
                </a:extLst>
              </p:cNvPr>
              <p:cNvGrpSpPr/>
              <p:nvPr/>
            </p:nvGrpSpPr>
            <p:grpSpPr>
              <a:xfrm rot="20174715">
                <a:off x="15372262" y="1631468"/>
                <a:ext cx="2055888" cy="2682696"/>
                <a:chOff x="4782048" y="1342628"/>
                <a:chExt cx="2055888" cy="2682696"/>
              </a:xfrm>
            </p:grpSpPr>
            <p:sp>
              <p:nvSpPr>
                <p:cNvPr id="9" name="Ellipszis 8">
                  <a:extLst>
                    <a:ext uri="{FF2B5EF4-FFF2-40B4-BE49-F238E27FC236}">
                      <a16:creationId xmlns:a16="http://schemas.microsoft.com/office/drawing/2014/main" id="{9F2610DF-DFCD-F87B-165E-CFCB7FFA4A6A}"/>
                    </a:ext>
                  </a:extLst>
                </p:cNvPr>
                <p:cNvSpPr/>
                <p:nvPr/>
              </p:nvSpPr>
              <p:spPr>
                <a:xfrm rot="748281">
                  <a:off x="4782048" y="1959219"/>
                  <a:ext cx="1453662" cy="181856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" name="Ellipszis 9">
                  <a:extLst>
                    <a:ext uri="{FF2B5EF4-FFF2-40B4-BE49-F238E27FC236}">
                      <a16:creationId xmlns:a16="http://schemas.microsoft.com/office/drawing/2014/main" id="{523E6D13-1BC8-749B-31D8-B371962C7C9D}"/>
                    </a:ext>
                  </a:extLst>
                </p:cNvPr>
                <p:cNvSpPr/>
                <p:nvPr/>
              </p:nvSpPr>
              <p:spPr>
                <a:xfrm rot="748281">
                  <a:off x="5029684" y="1342628"/>
                  <a:ext cx="1453662" cy="145796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3" name="Ellipszis 12">
                  <a:extLst>
                    <a:ext uri="{FF2B5EF4-FFF2-40B4-BE49-F238E27FC236}">
                      <a16:creationId xmlns:a16="http://schemas.microsoft.com/office/drawing/2014/main" id="{211B3FB7-E0D5-C654-58AE-2CDE30D05FC4}"/>
                    </a:ext>
                  </a:extLst>
                </p:cNvPr>
                <p:cNvSpPr/>
                <p:nvPr/>
              </p:nvSpPr>
              <p:spPr>
                <a:xfrm rot="748281">
                  <a:off x="5505196" y="2000347"/>
                  <a:ext cx="1332740" cy="2024977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sp>
          <p:nvSpPr>
            <p:cNvPr id="5" name="Szövegdoboz 4">
              <a:extLst>
                <a:ext uri="{FF2B5EF4-FFF2-40B4-BE49-F238E27FC236}">
                  <a16:creationId xmlns:a16="http://schemas.microsoft.com/office/drawing/2014/main" id="{3758BA35-8BE1-649F-438C-77AD44CD0E99}"/>
                </a:ext>
              </a:extLst>
            </p:cNvPr>
            <p:cNvSpPr txBox="1"/>
            <p:nvPr/>
          </p:nvSpPr>
          <p:spPr>
            <a:xfrm rot="20623525">
              <a:off x="7816226" y="2908743"/>
              <a:ext cx="4071819" cy="1453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60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Elephant" panose="02020904090505020303" pitchFamily="18" charset="0"/>
                </a:rPr>
                <a:t>VÉGE</a:t>
              </a:r>
              <a:endParaRPr lang="hu-HU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Elephant" panose="02020904090505020303" pitchFamily="18" charset="0"/>
              </a:endParaRPr>
            </a:p>
          </p:txBody>
        </p:sp>
      </p:grp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BF6AE2A6-7C33-C00A-AD6C-47B32FE12213}"/>
              </a:ext>
            </a:extLst>
          </p:cNvPr>
          <p:cNvSpPr txBox="1"/>
          <p:nvPr/>
        </p:nvSpPr>
        <p:spPr>
          <a:xfrm>
            <a:off x="2290080" y="4337"/>
            <a:ext cx="101118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800" dirty="0">
                <a:solidFill>
                  <a:schemeClr val="bg1"/>
                </a:solidFill>
                <a:latin typeface="Elephant" panose="02020904090505020303" pitchFamily="18" charset="0"/>
              </a:rPr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1609760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D938E1-DBFD-FF10-4748-8A615DBE4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E9BEE4-59ED-94D1-D760-4C62B867B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1195" y="4048760"/>
            <a:ext cx="6461760" cy="2387600"/>
          </a:xfrm>
        </p:spPr>
        <p:txBody>
          <a:bodyPr>
            <a:normAutofit/>
          </a:bodyPr>
          <a:lstStyle/>
          <a:p>
            <a:r>
              <a:rPr lang="hu-HU" b="1" cap="small" dirty="0">
                <a:solidFill>
                  <a:schemeClr val="bg1"/>
                </a:solidFill>
                <a:latin typeface="Footlight MT Light" panose="0204060206030A020304" pitchFamily="18" charset="0"/>
              </a:rPr>
              <a:t>Az ember tragédiája</a:t>
            </a:r>
            <a:br>
              <a:rPr lang="hu-HU" b="1" cap="small" dirty="0">
                <a:solidFill>
                  <a:schemeClr val="bg1"/>
                </a:solidFill>
                <a:latin typeface="Footlight MT Light" panose="0204060206030A020304" pitchFamily="18" charset="0"/>
              </a:rPr>
            </a:br>
            <a:r>
              <a:rPr lang="hu-HU" b="1" cap="small" dirty="0">
                <a:solidFill>
                  <a:schemeClr val="bg1"/>
                </a:solidFill>
                <a:latin typeface="Footlight MT Light" panose="0204060206030A020304" pitchFamily="18" charset="0"/>
              </a:rPr>
              <a:t>-rendezések-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1454C60-C9BF-C0DA-1138-88123A70B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41195" y="6436360"/>
            <a:ext cx="6461760" cy="42164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  <a:latin typeface="Footlight MT Light" panose="0204060206030A020304" pitchFamily="18" charset="0"/>
              </a:rPr>
              <a:t>KÉSZÍTETTE: SZAPPHÓ MÚZSÁI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92A795C4-7BAF-E8B7-C809-12C1AEBF436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dirty="0">
                <a:solidFill>
                  <a:srgbClr val="002060"/>
                </a:solidFill>
                <a:latin typeface="Elephant" panose="02020904090505020303" pitchFamily="18" charset="0"/>
              </a:rPr>
              <a:t>Paulay Ede – Élete</a:t>
            </a:r>
            <a:endParaRPr lang="hu-HU" dirty="0"/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4F009EB8-E900-8C18-EC54-5E2A6987876D}"/>
              </a:ext>
            </a:extLst>
          </p:cNvPr>
          <p:cNvSpPr txBox="1">
            <a:spLocks/>
          </p:cNvSpPr>
          <p:nvPr/>
        </p:nvSpPr>
        <p:spPr>
          <a:xfrm>
            <a:off x="963635" y="5763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dirty="0">
                <a:solidFill>
                  <a:srgbClr val="002060"/>
                </a:solidFill>
                <a:latin typeface="Elephant" panose="02020904090505020303" pitchFamily="18" charset="0"/>
              </a:rPr>
              <a:t>A színház helyzete</a:t>
            </a:r>
            <a:endParaRPr lang="hu-HU" sz="6000" dirty="0"/>
          </a:p>
        </p:txBody>
      </p: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00F98704-F28B-A14E-9DF0-D597EA861065}"/>
              </a:ext>
            </a:extLst>
          </p:cNvPr>
          <p:cNvSpPr txBox="1">
            <a:spLocks/>
          </p:cNvSpPr>
          <p:nvPr/>
        </p:nvSpPr>
        <p:spPr>
          <a:xfrm>
            <a:off x="838200" y="1687661"/>
            <a:ext cx="7711440" cy="47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A Nemzeti színház ebben az időben kihívásokkal nézett szembe. </a:t>
            </a:r>
          </a:p>
          <a:p>
            <a:pPr>
              <a:lnSpc>
                <a:spcPct val="70000"/>
              </a:lnSpc>
            </a:pP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Megnyílt a Népszínház, önállósodott az operatársulat.</a:t>
            </a:r>
          </a:p>
          <a:p>
            <a:pPr>
              <a:lnSpc>
                <a:spcPct val="70000"/>
              </a:lnSpc>
            </a:pP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Az egyre inkább világvárossá váló Budapesten sorra nyíltak a szórakozóhelyek, amelyek a kor elvárásainak megfelelő szórakozást biztosítottak.</a:t>
            </a:r>
          </a:p>
          <a:p>
            <a:pPr>
              <a:lnSpc>
                <a:spcPct val="70000"/>
              </a:lnSpc>
            </a:pP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A színházat felújították, biztonságossá tették, a </a:t>
            </a:r>
            <a:r>
              <a:rPr lang="hu-HU" dirty="0" err="1">
                <a:solidFill>
                  <a:srgbClr val="002060"/>
                </a:solidFill>
                <a:latin typeface="Century" panose="02040604050505020304" pitchFamily="18" charset="0"/>
              </a:rPr>
              <a:t>korábi</a:t>
            </a: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 kényelmetlen székeket modernebbre cserélték, bevezették a villanyvilágítást.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D37598EF-FD65-4C13-2D10-2B484A54E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9287" y="2096063"/>
            <a:ext cx="2840157" cy="3033405"/>
          </a:xfrm>
          <a:prstGeom prst="rect">
            <a:avLst/>
          </a:prstGeom>
        </p:spPr>
      </p:pic>
      <p:sp>
        <p:nvSpPr>
          <p:cNvPr id="4" name="Tartalom helye 2">
            <a:extLst>
              <a:ext uri="{FF2B5EF4-FFF2-40B4-BE49-F238E27FC236}">
                <a16:creationId xmlns:a16="http://schemas.microsoft.com/office/drawing/2014/main" id="{4D140742-2190-A87F-58E8-E92E085820F4}"/>
              </a:ext>
            </a:extLst>
          </p:cNvPr>
          <p:cNvSpPr txBox="1">
            <a:spLocks/>
          </p:cNvSpPr>
          <p:nvPr/>
        </p:nvSpPr>
        <p:spPr>
          <a:xfrm>
            <a:off x="963635" y="7938821"/>
            <a:ext cx="10515600" cy="52048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A tragédia ősbemutatója </a:t>
            </a: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Paulay</a:t>
            </a: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 Ede rendezésében került színpadra 1883. Szeptember 21-én.</a:t>
            </a:r>
          </a:p>
          <a:p>
            <a:pPr>
              <a:spcBef>
                <a:spcPts val="600"/>
              </a:spcBef>
            </a:pP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Paulay</a:t>
            </a: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 alaposan előkészült: az előző évad végén megkezdte a </a:t>
            </a: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munkát+Fővárosi</a:t>
            </a: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 Lapokban tanulmányt jelentetett </a:t>
            </a: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meg</a:t>
            </a: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a</a:t>
            </a: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 Fausthoz hasonlítja a Tragédiát és részletesen ismerteti elképzeléseit. </a:t>
            </a:r>
          </a:p>
          <a:p>
            <a:pPr>
              <a:spcBef>
                <a:spcPts val="600"/>
              </a:spcBef>
            </a:pP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A villanyvilágítás </a:t>
            </a: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bevezetése</a:t>
            </a: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a</a:t>
            </a: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 színpadot meg tudták világítani, valamint a nézőteret el tudták sötétíteni. A függönyöket és zenei aláfestést is alkalmazott. </a:t>
            </a:r>
          </a:p>
          <a:p>
            <a:pPr>
              <a:spcBef>
                <a:spcPts val="600"/>
              </a:spcBef>
            </a:pP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Nagy szerepet kapott a zene, több mint harminc zeneszámról tudósítanak a korabeli lapok, ezen kívül a jelenetek között hangeffekteket is használt.</a:t>
            </a:r>
          </a:p>
          <a:p>
            <a:pPr>
              <a:spcBef>
                <a:spcPts val="600"/>
              </a:spcBef>
            </a:pP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A nyitóképnél a nézőtéren a villanyvilágítás elsötétedett, s Erkel Gyula zenei nyitánya után a függöny harsonák kíséretében lassan felemelkedett.</a:t>
            </a:r>
          </a:p>
          <a:p>
            <a:pPr>
              <a:spcBef>
                <a:spcPts val="600"/>
              </a:spcBef>
            </a:pP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Nem csak a színház összes színészét alkalmazta, még statisztákat is vett fel, s így látványos tömegjeleneteket tárt a nézők elé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23E278F1-D200-FE26-FFB0-36C2FC4591B1}"/>
              </a:ext>
            </a:extLst>
          </p:cNvPr>
          <p:cNvSpPr txBox="1">
            <a:spLocks/>
          </p:cNvSpPr>
          <p:nvPr/>
        </p:nvSpPr>
        <p:spPr>
          <a:xfrm>
            <a:off x="474784" y="67528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rgbClr val="002060"/>
                </a:solidFill>
                <a:latin typeface="Elephant" panose="02020904090505020303" pitchFamily="18" charset="0"/>
              </a:rPr>
              <a:t>Paulay Ede – Rendezései</a:t>
            </a:r>
            <a:endParaRPr lang="hu-HU" dirty="0"/>
          </a:p>
        </p:txBody>
      </p:sp>
      <p:sp>
        <p:nvSpPr>
          <p:cNvPr id="15" name="Tartalom helye 2">
            <a:extLst>
              <a:ext uri="{FF2B5EF4-FFF2-40B4-BE49-F238E27FC236}">
                <a16:creationId xmlns:a16="http://schemas.microsoft.com/office/drawing/2014/main" id="{00CFF9C1-5F34-46F0-A3E4-AC8A2A7E197E}"/>
              </a:ext>
            </a:extLst>
          </p:cNvPr>
          <p:cNvSpPr txBox="1">
            <a:spLocks/>
          </p:cNvSpPr>
          <p:nvPr/>
        </p:nvSpPr>
        <p:spPr>
          <a:xfrm>
            <a:off x="-9551965" y="84353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Ekkoriban a </a:t>
            </a:r>
            <a:r>
              <a:rPr lang="hu-HU" dirty="0" err="1">
                <a:solidFill>
                  <a:srgbClr val="002060"/>
                </a:solidFill>
                <a:latin typeface="Century" panose="02040604050505020304" pitchFamily="18" charset="0"/>
              </a:rPr>
              <a:t>meiningeni</a:t>
            </a: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 színjátszás volt a követendő példa, rendezése ennek és a historizmus tipikus példájának tekinthető: a szöveg utasításaihoz igazított képi </a:t>
            </a:r>
            <a:r>
              <a:rPr lang="hu-HU" dirty="0" err="1">
                <a:solidFill>
                  <a:srgbClr val="002060"/>
                </a:solidFill>
                <a:latin typeface="Century" panose="02040604050505020304" pitchFamily="18" charset="0"/>
              </a:rPr>
              <a:t>megjelenítés+a</a:t>
            </a: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 történeti hűséghez ragaszkodva kialakított hátérül szolgáló történelmi tablók. Paulay új díszleteket is készíttetett, bár anyagi lehetőségei korlátozottak voltak.</a:t>
            </a:r>
          </a:p>
          <a:p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A jelmezeket is a törnétek korához igazította, új </a:t>
            </a:r>
            <a:r>
              <a:rPr lang="hu-HU" dirty="0" err="1">
                <a:solidFill>
                  <a:srgbClr val="002060"/>
                </a:solidFill>
                <a:latin typeface="Century" panose="02040604050505020304" pitchFamily="18" charset="0"/>
              </a:rPr>
              <a:t>jelmezek+átalakítottak</a:t>
            </a: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. Egyes források szerint több százat.  Jászai Mari minden színhez új jelmezt készíttetett a kornak megfelelő historizáló stílusban.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F6825F4-7731-5C95-E62A-15100F159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8881">
            <a:off x="12323237" y="4178493"/>
            <a:ext cx="2628739" cy="2656150"/>
          </a:xfrm>
          <a:prstGeom prst="rect">
            <a:avLst/>
          </a:prstGeom>
        </p:spPr>
      </p:pic>
      <p:sp>
        <p:nvSpPr>
          <p:cNvPr id="16" name="Tartalom helye 2">
            <a:extLst>
              <a:ext uri="{FF2B5EF4-FFF2-40B4-BE49-F238E27FC236}">
                <a16:creationId xmlns:a16="http://schemas.microsoft.com/office/drawing/2014/main" id="{2857AD00-AD12-0C50-DD05-A49DC8653CDD}"/>
              </a:ext>
            </a:extLst>
          </p:cNvPr>
          <p:cNvSpPr txBox="1">
            <a:spLocks/>
          </p:cNvSpPr>
          <p:nvPr/>
        </p:nvSpPr>
        <p:spPr>
          <a:xfrm>
            <a:off x="838200" y="1648776"/>
            <a:ext cx="886850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Született Tokaj, 1836. március 12</a:t>
            </a:r>
          </a:p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A gimnáziumot Sátoraljaújhelyen, Budán és Kassán végezte. </a:t>
            </a:r>
          </a:p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Szülei akarata szerint az egyházi pályára, a premontrei rendbe kellett volna lépnie, 1851-ben Kassán mégis színész lett</a:t>
            </a:r>
          </a:p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Álnevet vett fel, és tíz évnél tovább volt a vidéki színpad kedvelt művésze</a:t>
            </a:r>
          </a:p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1859-ben, Debrecenben feleségül vette a nála hét évvel idősebb </a:t>
            </a:r>
            <a:r>
              <a:rPr lang="hu-HU" sz="1900" dirty="0" err="1">
                <a:solidFill>
                  <a:srgbClr val="002060"/>
                </a:solidFill>
                <a:latin typeface="Century" panose="02040604050505020304" pitchFamily="18" charset="0"/>
              </a:rPr>
              <a:t>Gvozdanovits</a:t>
            </a: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 Juliát</a:t>
            </a:r>
          </a:p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1868-ban </a:t>
            </a:r>
            <a:r>
              <a:rPr lang="hu-HU" sz="1900" dirty="0" err="1">
                <a:solidFill>
                  <a:srgbClr val="002060"/>
                </a:solidFill>
                <a:latin typeface="Century" panose="02040604050505020304" pitchFamily="18" charset="0"/>
              </a:rPr>
              <a:t>Radnótfáy</a:t>
            </a: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 Sámuel, a Nemzeti Színház igazgatója nevezte ki rendezővé. 1868. március 11-én került színre első munkája, a Hamlet.</a:t>
            </a:r>
          </a:p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Később a Nemzeti Színház főigazgatója lett. Ezen állását haláláig töltötte be.</a:t>
            </a:r>
          </a:p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Legnagyobb érdeme marad a régibb magyar drámai irodalom fölelevenítése, elavult nyelvű, de még hatást ígérő darabok korszerűsítése által. Számos színdarabot magyarra fordított és sok szakcikke jelent meg.</a:t>
            </a:r>
          </a:p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1894. március 12-én hunyt el, a Kerepesi temetőben temették el</a:t>
            </a:r>
          </a:p>
          <a:p>
            <a:pPr marL="32400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19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4A0A48B-E5DD-CA90-95A9-1913A05A0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400" y="2585210"/>
            <a:ext cx="4244480" cy="286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897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97ABED-5118-15B4-3111-688FB7F27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>
            <a:extLst>
              <a:ext uri="{FF2B5EF4-FFF2-40B4-BE49-F238E27FC236}">
                <a16:creationId xmlns:a16="http://schemas.microsoft.com/office/drawing/2014/main" id="{96F1D4EC-090E-9C98-B7B4-DE9D6F6C7095}"/>
              </a:ext>
            </a:extLst>
          </p:cNvPr>
          <p:cNvSpPr txBox="1">
            <a:spLocks/>
          </p:cNvSpPr>
          <p:nvPr/>
        </p:nvSpPr>
        <p:spPr>
          <a:xfrm>
            <a:off x="-1029872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dirty="0">
                <a:solidFill>
                  <a:srgbClr val="002060"/>
                </a:solidFill>
                <a:latin typeface="Elephant" panose="02020904090505020303" pitchFamily="18" charset="0"/>
              </a:rPr>
              <a:t>Paulay Ede – Élete</a:t>
            </a:r>
            <a:endParaRPr lang="hu-HU" dirty="0"/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581412D6-F540-E4F0-0162-AC831B4552D2}"/>
              </a:ext>
            </a:extLst>
          </p:cNvPr>
          <p:cNvSpPr txBox="1">
            <a:spLocks/>
          </p:cNvSpPr>
          <p:nvPr/>
        </p:nvSpPr>
        <p:spPr>
          <a:xfrm>
            <a:off x="-10298723" y="5763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dirty="0">
                <a:solidFill>
                  <a:srgbClr val="002060"/>
                </a:solidFill>
                <a:latin typeface="Elephant" panose="02020904090505020303" pitchFamily="18" charset="0"/>
              </a:rPr>
              <a:t>A színház helyzete</a:t>
            </a:r>
            <a:endParaRPr lang="hu-HU" sz="6000" dirty="0"/>
          </a:p>
        </p:txBody>
      </p: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993D676F-C803-3F70-24DC-E7150BD1E452}"/>
              </a:ext>
            </a:extLst>
          </p:cNvPr>
          <p:cNvSpPr txBox="1">
            <a:spLocks/>
          </p:cNvSpPr>
          <p:nvPr/>
        </p:nvSpPr>
        <p:spPr>
          <a:xfrm>
            <a:off x="-10298723" y="2307271"/>
            <a:ext cx="10515600" cy="3692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A Nemzeti színház ebben az időben kihívásokkal nézett szembe. </a:t>
            </a:r>
          </a:p>
          <a:p>
            <a:pPr>
              <a:lnSpc>
                <a:spcPct val="70000"/>
              </a:lnSpc>
            </a:pP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Megnyílt a Népszínház, önállósodott az operatársulat.</a:t>
            </a:r>
          </a:p>
          <a:p>
            <a:pPr>
              <a:lnSpc>
                <a:spcPct val="70000"/>
              </a:lnSpc>
            </a:pP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Az egyre inkább világvárossá váló Budapesten sorra nyíltak a szórakozóhelyek, amelyek a kor elvárásainak megfelelő szórakozást biztosítottak.</a:t>
            </a:r>
          </a:p>
          <a:p>
            <a:pPr>
              <a:lnSpc>
                <a:spcPct val="70000"/>
              </a:lnSpc>
            </a:pP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A színházat felújították, biztonságossá tették, a </a:t>
            </a:r>
            <a:r>
              <a:rPr lang="hu-HU" dirty="0" err="1">
                <a:solidFill>
                  <a:srgbClr val="002060"/>
                </a:solidFill>
                <a:latin typeface="Century" panose="02040604050505020304" pitchFamily="18" charset="0"/>
              </a:rPr>
              <a:t>korábi</a:t>
            </a: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 kényelmetlen székeket modernebbre cserélték, bevezették a villanyvilágítást.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5361A5E8-B7AC-AF51-CEF4-4E4BA8D23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0" y="2966709"/>
            <a:ext cx="2840157" cy="3033405"/>
          </a:xfrm>
          <a:prstGeom prst="rect">
            <a:avLst/>
          </a:prstGeom>
        </p:spPr>
      </p:pic>
      <p:sp>
        <p:nvSpPr>
          <p:cNvPr id="4" name="Tartalom helye 2">
            <a:extLst>
              <a:ext uri="{FF2B5EF4-FFF2-40B4-BE49-F238E27FC236}">
                <a16:creationId xmlns:a16="http://schemas.microsoft.com/office/drawing/2014/main" id="{0393264D-E21A-6261-4071-72923218D362}"/>
              </a:ext>
            </a:extLst>
          </p:cNvPr>
          <p:cNvSpPr txBox="1">
            <a:spLocks/>
          </p:cNvSpPr>
          <p:nvPr/>
        </p:nvSpPr>
        <p:spPr>
          <a:xfrm>
            <a:off x="963635" y="1653152"/>
            <a:ext cx="10515600" cy="52048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A tragédia ősbemutatója </a:t>
            </a: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Paulay</a:t>
            </a: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 Ede rendezésében került színpadra 1883. Szeptember 21-én.</a:t>
            </a:r>
          </a:p>
          <a:p>
            <a:pPr>
              <a:spcBef>
                <a:spcPts val="600"/>
              </a:spcBef>
            </a:pP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Paulay</a:t>
            </a: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 alaposan előkészült: az előző évad végén megkezdte a </a:t>
            </a: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munkát+Fővárosi</a:t>
            </a: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 Lapokban tanulmányt jelentetett </a:t>
            </a: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meg</a:t>
            </a: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a</a:t>
            </a: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 Fausthoz hasonlítja a Tragédiát és részletesen ismerteti elképzeléseit. </a:t>
            </a:r>
          </a:p>
          <a:p>
            <a:pPr>
              <a:spcBef>
                <a:spcPts val="600"/>
              </a:spcBef>
            </a:pP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A villanyvilágítás </a:t>
            </a: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bevezetése</a:t>
            </a: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a</a:t>
            </a: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 színpadot meg tudták világítani, valamint a nézőteret el tudták sötétíteni. A függönyöket és zenei aláfestést is alkalmazott. </a:t>
            </a:r>
          </a:p>
          <a:p>
            <a:pPr>
              <a:spcBef>
                <a:spcPts val="600"/>
              </a:spcBef>
            </a:pP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Nagy szerepet kapott a zene, több mint harminc zeneszámról tudósítanak a korabeli lapok, ezen kívül a jelenetek között hangeffekteket is használt.</a:t>
            </a:r>
          </a:p>
          <a:p>
            <a:pPr>
              <a:spcBef>
                <a:spcPts val="600"/>
              </a:spcBef>
            </a:pP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A nyitóképnél a nézőtéren a villanyvilágítás elsötétedett, s Erkel Gyula zenei nyitánya után a függöny harsonák kíséretében lassan felemelkedett.</a:t>
            </a:r>
          </a:p>
          <a:p>
            <a:pPr>
              <a:spcBef>
                <a:spcPts val="600"/>
              </a:spcBef>
            </a:pP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Nem csak a színház összes színészét alkalmazta, még statisztákat is vett fel, s így látványos tömegjeleneteket tárt a nézők elé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E60666E8-2312-6703-560A-46CF991C6FF6}"/>
              </a:ext>
            </a:extLst>
          </p:cNvPr>
          <p:cNvSpPr txBox="1">
            <a:spLocks/>
          </p:cNvSpPr>
          <p:nvPr/>
        </p:nvSpPr>
        <p:spPr>
          <a:xfrm>
            <a:off x="474784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rgbClr val="002060"/>
                </a:solidFill>
                <a:latin typeface="Elephant" panose="02020904090505020303" pitchFamily="18" charset="0"/>
              </a:rPr>
              <a:t>Paulay Ede – Rendezései</a:t>
            </a:r>
            <a:endParaRPr lang="hu-HU" dirty="0"/>
          </a:p>
        </p:txBody>
      </p:sp>
      <p:sp>
        <p:nvSpPr>
          <p:cNvPr id="15" name="Tartalom helye 2">
            <a:extLst>
              <a:ext uri="{FF2B5EF4-FFF2-40B4-BE49-F238E27FC236}">
                <a16:creationId xmlns:a16="http://schemas.microsoft.com/office/drawing/2014/main" id="{A1BB2B44-F3A5-5B48-AF62-50F30BA3D3F4}"/>
              </a:ext>
            </a:extLst>
          </p:cNvPr>
          <p:cNvSpPr txBox="1">
            <a:spLocks/>
          </p:cNvSpPr>
          <p:nvPr/>
        </p:nvSpPr>
        <p:spPr>
          <a:xfrm>
            <a:off x="963635" y="209867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Ekkoriban a </a:t>
            </a:r>
            <a:r>
              <a:rPr lang="hu-HU" dirty="0" err="1">
                <a:solidFill>
                  <a:srgbClr val="002060"/>
                </a:solidFill>
                <a:latin typeface="Century" panose="02040604050505020304" pitchFamily="18" charset="0"/>
              </a:rPr>
              <a:t>meiningeni</a:t>
            </a: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 színjátszás volt a követendő példa, rendezése ennek és a historizmus tipikus példájának tekinthető: a szöveg utasításaihoz igazított képi </a:t>
            </a:r>
            <a:r>
              <a:rPr lang="hu-HU" dirty="0" err="1">
                <a:solidFill>
                  <a:srgbClr val="002060"/>
                </a:solidFill>
                <a:latin typeface="Century" panose="02040604050505020304" pitchFamily="18" charset="0"/>
              </a:rPr>
              <a:t>megjelenítés+a</a:t>
            </a: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 történeti hűséghez ragaszkodva kialakított hátérül szolgáló történelmi tablók. Paulay új díszleteket is készíttetett, bár anyagi lehetőségei korlátozottak voltak.</a:t>
            </a:r>
          </a:p>
          <a:p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A jelmezeket is a törnétek korához igazította, új </a:t>
            </a:r>
            <a:r>
              <a:rPr lang="hu-HU" dirty="0" err="1">
                <a:solidFill>
                  <a:srgbClr val="002060"/>
                </a:solidFill>
                <a:latin typeface="Century" panose="02040604050505020304" pitchFamily="18" charset="0"/>
              </a:rPr>
              <a:t>jelmezek+átalakítottak</a:t>
            </a: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. Egyes források szerint több százat.  Jászai Mari minden színhez új jelmezt készíttetett a kornak megfelelő historizáló stílusban.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endParaRPr lang="hu-HU" dirty="0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DC8B212D-7988-BA03-EC99-3695CA8E6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85" y="576333"/>
            <a:ext cx="3530989" cy="5144807"/>
          </a:xfrm>
          <a:prstGeom prst="rect">
            <a:avLst/>
          </a:prstGeom>
        </p:spPr>
      </p:pic>
      <p:sp>
        <p:nvSpPr>
          <p:cNvPr id="20" name="Téglalap 19">
            <a:extLst>
              <a:ext uri="{FF2B5EF4-FFF2-40B4-BE49-F238E27FC236}">
                <a16:creationId xmlns:a16="http://schemas.microsoft.com/office/drawing/2014/main" id="{ECBF0E60-921B-65F6-E51F-5670F02A55B1}"/>
              </a:ext>
            </a:extLst>
          </p:cNvPr>
          <p:cNvSpPr/>
          <p:nvPr/>
        </p:nvSpPr>
        <p:spPr>
          <a:xfrm>
            <a:off x="474784" y="5709467"/>
            <a:ext cx="3530990" cy="870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002060"/>
                </a:solidFill>
                <a:latin typeface="Century" panose="02040604050505020304" pitchFamily="18" charset="0"/>
              </a:rPr>
              <a:t>Athéni szín - Éva</a:t>
            </a: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FD569972-D6F3-3C38-6B99-92B066E5BA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452" t="24836" r="14978" b="11104"/>
          <a:stretch>
            <a:fillRect/>
          </a:stretch>
        </p:blipFill>
        <p:spPr>
          <a:xfrm>
            <a:off x="4005774" y="576333"/>
            <a:ext cx="4220308" cy="5133134"/>
          </a:xfrm>
          <a:prstGeom prst="rect">
            <a:avLst/>
          </a:prstGeom>
        </p:spPr>
      </p:pic>
      <p:sp>
        <p:nvSpPr>
          <p:cNvPr id="22" name="Téglalap 21">
            <a:extLst>
              <a:ext uri="{FF2B5EF4-FFF2-40B4-BE49-F238E27FC236}">
                <a16:creationId xmlns:a16="http://schemas.microsoft.com/office/drawing/2014/main" id="{6824639C-A3E7-0406-03B1-6124D2BA5163}"/>
              </a:ext>
            </a:extLst>
          </p:cNvPr>
          <p:cNvSpPr/>
          <p:nvPr/>
        </p:nvSpPr>
        <p:spPr>
          <a:xfrm>
            <a:off x="4005774" y="5696367"/>
            <a:ext cx="4220308" cy="884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002060"/>
                </a:solidFill>
                <a:latin typeface="Century" panose="02040604050505020304" pitchFamily="18" charset="0"/>
              </a:rPr>
              <a:t>Egyiptomi szín - Éva</a:t>
            </a: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8BBF703E-3B7F-7AF6-0E75-2F0EE61D23BD}"/>
              </a:ext>
            </a:extLst>
          </p:cNvPr>
          <p:cNvSpPr/>
          <p:nvPr/>
        </p:nvSpPr>
        <p:spPr>
          <a:xfrm>
            <a:off x="8066648" y="5683269"/>
            <a:ext cx="3530990" cy="884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002060"/>
                </a:solidFill>
                <a:latin typeface="Century" panose="02040604050505020304" pitchFamily="18" charset="0"/>
              </a:rPr>
              <a:t>Párizsi szín - Éva</a:t>
            </a: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ED414DDB-A84D-FF7F-2041-952FEE697C6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768" t="6886" r="4119" b="20797"/>
          <a:stretch>
            <a:fillRect/>
          </a:stretch>
        </p:blipFill>
        <p:spPr>
          <a:xfrm>
            <a:off x="8226082" y="563233"/>
            <a:ext cx="3371555" cy="5133134"/>
          </a:xfrm>
          <a:prstGeom prst="rect">
            <a:avLst/>
          </a:prstGeom>
        </p:spPr>
      </p:pic>
      <p:sp>
        <p:nvSpPr>
          <p:cNvPr id="25" name="Tartalom helye 4">
            <a:extLst>
              <a:ext uri="{FF2B5EF4-FFF2-40B4-BE49-F238E27FC236}">
                <a16:creationId xmlns:a16="http://schemas.microsoft.com/office/drawing/2014/main" id="{DF346964-0A21-8FBB-8588-34638F59BCD5}"/>
              </a:ext>
            </a:extLst>
          </p:cNvPr>
          <p:cNvSpPr txBox="1">
            <a:spLocks/>
          </p:cNvSpPr>
          <p:nvPr/>
        </p:nvSpPr>
        <p:spPr>
          <a:xfrm>
            <a:off x="0" y="-5395876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Két és háromdimenziós térelemeket is használt, a nyitókép szimmetrikus elrendezése után a későbbi színekben már más-más perspektívából láttatta a történetet. </a:t>
            </a:r>
          </a:p>
          <a:p>
            <a:pPr marL="342900" indent="-34290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Különleges és látványos elrendezéseket használt → Egyiptomi szín: Hátul festett piramis-függöny, előtte emelvények, rajtuk emberek, köröttük hatalmas kőtömbök, mindezt a nézők az előtérben elhelyezett palota csarnokívein és vöröses függönyökön keresztül látták.</a:t>
            </a:r>
          </a:p>
          <a:p>
            <a:pPr marL="342900" indent="-34290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Istent háromszögben lévő szem jelezte, melyet szárnyas angyalokat ábrázoló, festett nagyfüggöny vett körül.</a:t>
            </a:r>
          </a:p>
          <a:p>
            <a:pPr marL="342900" indent="-34290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A látvány megtervezése mellett hatalmas munkát fektetett a szövegbe: a körülbelül négyezer soros művet kettőezer-ötszázhatvan sorra csökkentette </a:t>
            </a:r>
            <a:r>
              <a:rPr lang="hu-HU" dirty="0" err="1">
                <a:solidFill>
                  <a:srgbClr val="002060"/>
                </a:solidFill>
                <a:latin typeface="Century" panose="02040604050505020304" pitchFamily="18" charset="0"/>
              </a:rPr>
              <a:t>le</a:t>
            </a:r>
            <a:r>
              <a:rPr lang="hu-HU" dirty="0" err="1">
                <a:solidFill>
                  <a:srgbClr val="00206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hu-HU" dirty="0" err="1">
                <a:solidFill>
                  <a:srgbClr val="002060"/>
                </a:solidFill>
                <a:latin typeface="Century" panose="02040604050505020304" pitchFamily="18" charset="0"/>
              </a:rPr>
              <a:t>előadás</a:t>
            </a: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 szerkezetét is érintették: elhagyta a második prágai színt, átalakította a londoni szín belső sorrendjét és elmaradt az űr-jelenet.</a:t>
            </a:r>
          </a:p>
          <a:p>
            <a:pPr marL="342900" indent="-342900" algn="l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26" name="Picture 2" descr="Paulay Ede – Wikipédia">
            <a:extLst>
              <a:ext uri="{FF2B5EF4-FFF2-40B4-BE49-F238E27FC236}">
                <a16:creationId xmlns:a16="http://schemas.microsoft.com/office/drawing/2014/main" id="{A03505BE-4B3E-93B5-9C6E-F222D5CA2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3000" l="10000" r="90263">
                        <a14:foregroundMark x1="35263" y1="69600" x2="35263" y2="69600"/>
                        <a14:foregroundMark x1="28947" y1="65000" x2="35263" y2="58600"/>
                        <a14:foregroundMark x1="31053" y1="56400" x2="16579" y2="59800"/>
                        <a14:foregroundMark x1="16579" y1="59800" x2="14211" y2="71600"/>
                        <a14:foregroundMark x1="14211" y1="71600" x2="58947" y2="87800"/>
                        <a14:foregroundMark x1="62632" y1="94400" x2="41579" y2="93000"/>
                        <a14:foregroundMark x1="41579" y1="93000" x2="41579" y2="92800"/>
                        <a14:foregroundMark x1="48684" y1="15400" x2="58947" y2="17600"/>
                        <a14:foregroundMark x1="56842" y1="13200" x2="40263" y2="16400"/>
                        <a14:foregroundMark x1="40263" y1="16400" x2="34474" y2="20600"/>
                        <a14:foregroundMark x1="37368" y1="19000" x2="33684" y2="19600"/>
                        <a14:foregroundMark x1="33421" y1="19600" x2="44211" y2="16600"/>
                        <a14:foregroundMark x1="36316" y1="18000" x2="32895" y2="20200"/>
                        <a14:foregroundMark x1="35263" y1="18000" x2="37105" y2="16800"/>
                        <a14:foregroundMark x1="64211" y1="29000" x2="65789" y2="28600"/>
                        <a14:foregroundMark x1="88947" y1="61000" x2="90263" y2="72200"/>
                        <a14:foregroundMark x1="90263" y1="72200" x2="84211" y2="7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-4780016"/>
            <a:ext cx="3619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Beszédbuborék: ellipszis 26">
            <a:extLst>
              <a:ext uri="{FF2B5EF4-FFF2-40B4-BE49-F238E27FC236}">
                <a16:creationId xmlns:a16="http://schemas.microsoft.com/office/drawing/2014/main" id="{0FC3BA98-07D3-5186-CEB3-453D5C9F5837}"/>
              </a:ext>
            </a:extLst>
          </p:cNvPr>
          <p:cNvSpPr/>
          <p:nvPr/>
        </p:nvSpPr>
        <p:spPr>
          <a:xfrm>
            <a:off x="9966960" y="-6849163"/>
            <a:ext cx="6568440" cy="248347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8BC3E3EA-D8F6-AF51-8AA3-FDE3136B7471}"/>
              </a:ext>
            </a:extLst>
          </p:cNvPr>
          <p:cNvSpPr txBox="1"/>
          <p:nvPr/>
        </p:nvSpPr>
        <p:spPr>
          <a:xfrm>
            <a:off x="10515600" y="-6273039"/>
            <a:ext cx="5764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„a kiállításban középutat választottam a szükséges és a fölösleges közt. Díszes, de nem csillogó keretet terveztem a képekhez. Sehol se akartam a külső fénnyel vonni el a figyelmet a költeményről; de törekedtem mindent előállítani, ami világosabbá, könnyen érthetővé teheti."</a:t>
            </a:r>
          </a:p>
          <a:p>
            <a:endParaRPr lang="hu-HU" dirty="0"/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7A415C77-1BCA-BDB3-409F-5329BF7138AE}"/>
              </a:ext>
            </a:extLst>
          </p:cNvPr>
          <p:cNvSpPr txBox="1">
            <a:spLocks/>
          </p:cNvSpPr>
          <p:nvPr/>
        </p:nvSpPr>
        <p:spPr>
          <a:xfrm>
            <a:off x="-10298724" y="1648776"/>
            <a:ext cx="886850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Született Tokaj, 1836. március 12</a:t>
            </a:r>
          </a:p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A gimnáziumot Sátoraljaújhelyen, Budán és Kassán végezte. </a:t>
            </a:r>
          </a:p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Szülei akarata szerint az egyházi pályára, a premontrei rendbe kellett volna lépnie, 1851-ben Kassán mégis színész lett</a:t>
            </a:r>
          </a:p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Álnevet vett fel, és tíz évnél tovább volt a vidéki színpad kedvelt művésze</a:t>
            </a:r>
          </a:p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1859-ben, Debrecenben feleségül vette a nála hét évvel idősebb </a:t>
            </a:r>
            <a:r>
              <a:rPr lang="hu-HU" sz="1900" dirty="0" err="1">
                <a:solidFill>
                  <a:srgbClr val="002060"/>
                </a:solidFill>
                <a:latin typeface="Century" panose="02040604050505020304" pitchFamily="18" charset="0"/>
              </a:rPr>
              <a:t>Gvozdanovits</a:t>
            </a: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 Juliát</a:t>
            </a:r>
          </a:p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1868-ban </a:t>
            </a:r>
            <a:r>
              <a:rPr lang="hu-HU" sz="1900" dirty="0" err="1">
                <a:solidFill>
                  <a:srgbClr val="002060"/>
                </a:solidFill>
                <a:latin typeface="Century" panose="02040604050505020304" pitchFamily="18" charset="0"/>
              </a:rPr>
              <a:t>Radnótfáy</a:t>
            </a: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 Sámuel, a Nemzeti Színház igazgatója nevezte ki rendezővé. 1868. március 11-én került színre első munkája, a Hamlet.</a:t>
            </a:r>
          </a:p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Később a Nemzeti Színház főigazgatója lett. Ezen állását haláláig töltötte be.</a:t>
            </a:r>
          </a:p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Legnagyobb érdeme marad a régibb magyar drámai irodalom fölelevenítése, elavult nyelvű, de még hatást ígérő darabok korszerűsítése által. Számos színdarabot magyarra fordított és sok szakcikke jelent meg.</a:t>
            </a:r>
          </a:p>
          <a:p>
            <a:pPr marL="3240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2060"/>
                </a:solidFill>
                <a:latin typeface="Century" panose="02040604050505020304" pitchFamily="18" charset="0"/>
              </a:rPr>
              <a:t>1894. március 12-én hunyt el, a Kerepesi temetőben temették el</a:t>
            </a:r>
          </a:p>
          <a:p>
            <a:pPr marL="32400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1900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6FF70008-2C91-CAFE-F008-B63DEEDBD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390" y="2585210"/>
            <a:ext cx="4244480" cy="286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923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0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51C26D-4C8D-DC24-F367-947D46E6C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15EB57C9-0E5F-0E7C-4704-288D61858842}"/>
              </a:ext>
            </a:extLst>
          </p:cNvPr>
          <p:cNvSpPr txBox="1">
            <a:spLocks/>
          </p:cNvSpPr>
          <p:nvPr/>
        </p:nvSpPr>
        <p:spPr>
          <a:xfrm>
            <a:off x="13291627" y="1653152"/>
            <a:ext cx="10515600" cy="52048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A tragédia ősbemutatója </a:t>
            </a: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Paulay</a:t>
            </a: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 Ede rendezésében került színpadra 1883. Szeptember 21-én.</a:t>
            </a:r>
          </a:p>
          <a:p>
            <a:pPr>
              <a:spcBef>
                <a:spcPts val="600"/>
              </a:spcBef>
            </a:pP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Paulay</a:t>
            </a: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 alaposan előkészült: az előző évad végén megkezdte a </a:t>
            </a: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munkát+Fővárosi</a:t>
            </a: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 Lapokban tanulmányt jelentetett </a:t>
            </a: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meg</a:t>
            </a: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a</a:t>
            </a: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 Fausthoz hasonlítja a Tragédiát és részletesen ismerteti elképzeléseit. </a:t>
            </a:r>
          </a:p>
          <a:p>
            <a:pPr>
              <a:spcBef>
                <a:spcPts val="600"/>
              </a:spcBef>
            </a:pP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A villanyvilágítás </a:t>
            </a: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bevezetése</a:t>
            </a: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hu-HU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a</a:t>
            </a: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 színpadot meg tudták világítani, valamint a nézőteret el tudták sötétíteni. A függönyöket és zenei aláfestést is alkalmazott. </a:t>
            </a:r>
          </a:p>
          <a:p>
            <a:pPr>
              <a:spcBef>
                <a:spcPts val="600"/>
              </a:spcBef>
            </a:pP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Nagy szerepet kapott a zene, több mint harminc zeneszámról tudósítanak a korabeli lapok, ezen kívül a jelenetek között hangeffekteket is használt.</a:t>
            </a:r>
          </a:p>
          <a:p>
            <a:pPr>
              <a:spcBef>
                <a:spcPts val="600"/>
              </a:spcBef>
            </a:pP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A nyitóképnél a nézőtéren a villanyvilágítás elsötétedett, s Erkel Gyula zenei nyitánya után a függöny harsonák kíséretében lassan felemelkedett.</a:t>
            </a:r>
          </a:p>
          <a:p>
            <a:pPr>
              <a:spcBef>
                <a:spcPts val="600"/>
              </a:spcBef>
            </a:pPr>
            <a:r>
              <a:rPr lang="hu-HU" sz="2300" dirty="0">
                <a:solidFill>
                  <a:srgbClr val="002060"/>
                </a:solidFill>
                <a:latin typeface="Century" panose="02040604050505020304" pitchFamily="18" charset="0"/>
              </a:rPr>
              <a:t>Nem csak a színház összes színészét alkalmazta, még statisztákat is vett fel, s így látványos tömegjeleneteket tárt a nézők elé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16DFA6FF-A597-427B-704F-1C5D78F15C80}"/>
              </a:ext>
            </a:extLst>
          </p:cNvPr>
          <p:cNvSpPr txBox="1">
            <a:spLocks/>
          </p:cNvSpPr>
          <p:nvPr/>
        </p:nvSpPr>
        <p:spPr>
          <a:xfrm>
            <a:off x="474784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rgbClr val="002060"/>
                </a:solidFill>
                <a:latin typeface="Elephant" panose="02020904090505020303" pitchFamily="18" charset="0"/>
              </a:rPr>
              <a:t>Paulay Ede – Rendezései</a:t>
            </a:r>
            <a:endParaRPr lang="hu-HU" dirty="0"/>
          </a:p>
        </p:txBody>
      </p:sp>
      <p:sp>
        <p:nvSpPr>
          <p:cNvPr id="15" name="Tartalom helye 2">
            <a:extLst>
              <a:ext uri="{FF2B5EF4-FFF2-40B4-BE49-F238E27FC236}">
                <a16:creationId xmlns:a16="http://schemas.microsoft.com/office/drawing/2014/main" id="{9D949F1A-CC0D-CD7A-3917-BFA88F7A6652}"/>
              </a:ext>
            </a:extLst>
          </p:cNvPr>
          <p:cNvSpPr txBox="1">
            <a:spLocks/>
          </p:cNvSpPr>
          <p:nvPr/>
        </p:nvSpPr>
        <p:spPr>
          <a:xfrm>
            <a:off x="13291627" y="209867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Ekkoriban a </a:t>
            </a:r>
            <a:r>
              <a:rPr lang="hu-HU" dirty="0" err="1">
                <a:solidFill>
                  <a:srgbClr val="002060"/>
                </a:solidFill>
                <a:latin typeface="Century" panose="02040604050505020304" pitchFamily="18" charset="0"/>
              </a:rPr>
              <a:t>meiningeni</a:t>
            </a: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 színjátszás volt a követendő példa, rendezése ennek és a historizmus tipikus példájának tekinthető: a szöveg utasításaihoz igazított képi </a:t>
            </a:r>
            <a:r>
              <a:rPr lang="hu-HU" dirty="0" err="1">
                <a:solidFill>
                  <a:srgbClr val="002060"/>
                </a:solidFill>
                <a:latin typeface="Century" panose="02040604050505020304" pitchFamily="18" charset="0"/>
              </a:rPr>
              <a:t>megjelenítés+a</a:t>
            </a: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 történeti hűséghez ragaszkodva kialakított hátérül szolgáló történelmi tablók. Paulay új díszleteket is készíttetett, bár anyagi lehetőségei korlátozottak voltak.</a:t>
            </a:r>
          </a:p>
          <a:p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A jelmezeket is a törnétek korához igazította, új </a:t>
            </a:r>
            <a:r>
              <a:rPr lang="hu-HU" dirty="0" err="1">
                <a:solidFill>
                  <a:srgbClr val="002060"/>
                </a:solidFill>
                <a:latin typeface="Century" panose="02040604050505020304" pitchFamily="18" charset="0"/>
              </a:rPr>
              <a:t>jelmezek+átalakítottak</a:t>
            </a: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. Egyes források szerint több százat.  Jászai Mari minden színhez új jelmezt készíttetett a kornak megfelelő historizáló stílusban.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endParaRPr lang="hu-HU" dirty="0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CA481099-DB73-870B-63E3-F2DBEF112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4411" y="576333"/>
            <a:ext cx="3530989" cy="5144807"/>
          </a:xfrm>
          <a:prstGeom prst="rect">
            <a:avLst/>
          </a:prstGeom>
        </p:spPr>
      </p:pic>
      <p:sp>
        <p:nvSpPr>
          <p:cNvPr id="20" name="Téglalap 19">
            <a:extLst>
              <a:ext uri="{FF2B5EF4-FFF2-40B4-BE49-F238E27FC236}">
                <a16:creationId xmlns:a16="http://schemas.microsoft.com/office/drawing/2014/main" id="{1EA9255C-37EB-D8CC-178C-01FE4BCF9D3B}"/>
              </a:ext>
            </a:extLst>
          </p:cNvPr>
          <p:cNvSpPr/>
          <p:nvPr/>
        </p:nvSpPr>
        <p:spPr>
          <a:xfrm>
            <a:off x="13004410" y="5709467"/>
            <a:ext cx="3530990" cy="870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002060"/>
                </a:solidFill>
                <a:latin typeface="Century" panose="02040604050505020304" pitchFamily="18" charset="0"/>
              </a:rPr>
              <a:t>Athéni szín - Éva</a:t>
            </a: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C7CB0E2C-B7E0-EB0F-4166-DB35CC76BD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452" t="24836" r="14978" b="11104"/>
          <a:stretch>
            <a:fillRect/>
          </a:stretch>
        </p:blipFill>
        <p:spPr>
          <a:xfrm>
            <a:off x="16535400" y="576333"/>
            <a:ext cx="4220308" cy="5133134"/>
          </a:xfrm>
          <a:prstGeom prst="rect">
            <a:avLst/>
          </a:prstGeom>
        </p:spPr>
      </p:pic>
      <p:sp>
        <p:nvSpPr>
          <p:cNvPr id="22" name="Téglalap 21">
            <a:extLst>
              <a:ext uri="{FF2B5EF4-FFF2-40B4-BE49-F238E27FC236}">
                <a16:creationId xmlns:a16="http://schemas.microsoft.com/office/drawing/2014/main" id="{166FD0A2-C2CC-CFFA-4056-F5CA6C1B929A}"/>
              </a:ext>
            </a:extLst>
          </p:cNvPr>
          <p:cNvSpPr/>
          <p:nvPr/>
        </p:nvSpPr>
        <p:spPr>
          <a:xfrm>
            <a:off x="16535400" y="5696367"/>
            <a:ext cx="4220308" cy="884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002060"/>
                </a:solidFill>
                <a:latin typeface="Century" panose="02040604050505020304" pitchFamily="18" charset="0"/>
              </a:rPr>
              <a:t>Egyiptomi szín - Éva</a:t>
            </a: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90B32A5B-6477-839A-27E4-8FC11309C90A}"/>
              </a:ext>
            </a:extLst>
          </p:cNvPr>
          <p:cNvSpPr/>
          <p:nvPr/>
        </p:nvSpPr>
        <p:spPr>
          <a:xfrm>
            <a:off x="20596274" y="5683269"/>
            <a:ext cx="3530990" cy="884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002060"/>
                </a:solidFill>
                <a:latin typeface="Century" panose="02040604050505020304" pitchFamily="18" charset="0"/>
              </a:rPr>
              <a:t>Párizsi szín - Éva</a:t>
            </a: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20DE2485-49A2-B7CE-0E95-5FCDED34DD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768" t="6886" r="4119" b="20797"/>
          <a:stretch>
            <a:fillRect/>
          </a:stretch>
        </p:blipFill>
        <p:spPr>
          <a:xfrm>
            <a:off x="20755708" y="563233"/>
            <a:ext cx="3371555" cy="5133134"/>
          </a:xfrm>
          <a:prstGeom prst="rect">
            <a:avLst/>
          </a:prstGeom>
        </p:spPr>
      </p:pic>
      <p:sp>
        <p:nvSpPr>
          <p:cNvPr id="25" name="Tartalom helye 4">
            <a:extLst>
              <a:ext uri="{FF2B5EF4-FFF2-40B4-BE49-F238E27FC236}">
                <a16:creationId xmlns:a16="http://schemas.microsoft.com/office/drawing/2014/main" id="{B1BA352B-B556-3110-FCD2-4662E75005CA}"/>
              </a:ext>
            </a:extLst>
          </p:cNvPr>
          <p:cNvSpPr txBox="1">
            <a:spLocks/>
          </p:cNvSpPr>
          <p:nvPr/>
        </p:nvSpPr>
        <p:spPr>
          <a:xfrm>
            <a:off x="922018" y="1782762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Két és háromdimenziós térelemeket is használt, a nyitókép szimmetrikus elrendezése után a későbbi színekben már más-más perspektívából láttatta a történetet. </a:t>
            </a:r>
          </a:p>
          <a:p>
            <a:pPr marL="342900" indent="-34290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Különleges és látványos elrendezéseket használt → Egyiptomi szín: Hátul festett piramis-függöny, előtte emelvények, rajtuk emberek, köröttük hatalmas kőtömbök, mindezt a nézők az előtérben elhelyezett palota csarnokívein és vöröses függönyökön keresztül látták.</a:t>
            </a:r>
          </a:p>
          <a:p>
            <a:pPr marL="342900" indent="-34290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Istent háromszögben lévő szem jelezte, melyet szárnyas angyalokat ábrázoló, festett nagyfüggöny vett körül.</a:t>
            </a:r>
          </a:p>
          <a:p>
            <a:pPr marL="342900" indent="-34290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A látvány megtervezése mellett hatalmas munkát fektetett a szövegbe: a körülbelül négyezer soros művet kettőezer-ötszázhatvan sorra csökkentette </a:t>
            </a:r>
            <a:r>
              <a:rPr lang="hu-HU" dirty="0" err="1">
                <a:solidFill>
                  <a:srgbClr val="002060"/>
                </a:solidFill>
                <a:latin typeface="Century" panose="02040604050505020304" pitchFamily="18" charset="0"/>
              </a:rPr>
              <a:t>le</a:t>
            </a:r>
            <a:r>
              <a:rPr lang="hu-HU" dirty="0" err="1">
                <a:solidFill>
                  <a:srgbClr val="00206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hu-HU" dirty="0" err="1">
                <a:solidFill>
                  <a:srgbClr val="002060"/>
                </a:solidFill>
                <a:latin typeface="Century" panose="02040604050505020304" pitchFamily="18" charset="0"/>
              </a:rPr>
              <a:t>előadás</a:t>
            </a: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 szerkezetét is érintették: elhagyta a második prágai színt, átalakította a londoni szín belső sorrendjét és elmaradt az űr-jelenet.</a:t>
            </a:r>
          </a:p>
          <a:p>
            <a:pPr marL="342900" indent="-342900" algn="l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26" name="Picture 2" descr="Paulay Ede – Wikipédia">
            <a:extLst>
              <a:ext uri="{FF2B5EF4-FFF2-40B4-BE49-F238E27FC236}">
                <a16:creationId xmlns:a16="http://schemas.microsoft.com/office/drawing/2014/main" id="{C7147AB4-9625-B6D1-3085-CB1DDF091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000" l="10000" r="90263">
                        <a14:foregroundMark x1="35263" y1="69600" x2="35263" y2="69600"/>
                        <a14:foregroundMark x1="28947" y1="65000" x2="35263" y2="58600"/>
                        <a14:foregroundMark x1="31053" y1="56400" x2="16579" y2="59800"/>
                        <a14:foregroundMark x1="16579" y1="59800" x2="14211" y2="71600"/>
                        <a14:foregroundMark x1="14211" y1="71600" x2="58947" y2="87800"/>
                        <a14:foregroundMark x1="62632" y1="94400" x2="41579" y2="93000"/>
                        <a14:foregroundMark x1="41579" y1="93000" x2="41579" y2="92800"/>
                        <a14:foregroundMark x1="48684" y1="15400" x2="58947" y2="17600"/>
                        <a14:foregroundMark x1="56842" y1="13200" x2="40263" y2="16400"/>
                        <a14:foregroundMark x1="40263" y1="16400" x2="34474" y2="20600"/>
                        <a14:foregroundMark x1="37368" y1="19000" x2="33684" y2="19600"/>
                        <a14:foregroundMark x1="33421" y1="19600" x2="44211" y2="16600"/>
                        <a14:foregroundMark x1="36316" y1="18000" x2="32895" y2="20200"/>
                        <a14:foregroundMark x1="35263" y1="18000" x2="37105" y2="16800"/>
                        <a14:foregroundMark x1="64211" y1="29000" x2="65789" y2="28600"/>
                        <a14:foregroundMark x1="88947" y1="61000" x2="90263" y2="72200"/>
                        <a14:foregroundMark x1="90263" y1="72200" x2="84211" y2="7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352" y="3865898"/>
            <a:ext cx="3619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Beszédbuborék: ellipszis 26">
            <a:extLst>
              <a:ext uri="{FF2B5EF4-FFF2-40B4-BE49-F238E27FC236}">
                <a16:creationId xmlns:a16="http://schemas.microsoft.com/office/drawing/2014/main" id="{887D1151-65D4-EB32-886B-AB462F3DDC50}"/>
              </a:ext>
            </a:extLst>
          </p:cNvPr>
          <p:cNvSpPr/>
          <p:nvPr/>
        </p:nvSpPr>
        <p:spPr>
          <a:xfrm>
            <a:off x="490758" y="1796751"/>
            <a:ext cx="6568440" cy="248347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DF9B016A-0F4A-1B1B-C87C-BF240AC6490B}"/>
              </a:ext>
            </a:extLst>
          </p:cNvPr>
          <p:cNvSpPr txBox="1"/>
          <p:nvPr/>
        </p:nvSpPr>
        <p:spPr>
          <a:xfrm>
            <a:off x="1039398" y="2372875"/>
            <a:ext cx="5764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„a kiállításban középutat választottam a szükséges és a fölösleges közt. Díszes, de nem csillogó keretet terveztem a képekhez. Sehol se akartam a külső fénnyel vonni el a figyelmet a költeményről; de törekedtem mindent előállítani, ami világosabbá, könnyen érthetővé teheti."</a:t>
            </a:r>
          </a:p>
          <a:p>
            <a:endParaRPr lang="hu-HU" dirty="0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AE8061F5-91A6-EB50-469E-E3922F6D4892}"/>
              </a:ext>
            </a:extLst>
          </p:cNvPr>
          <p:cNvSpPr/>
          <p:nvPr/>
        </p:nvSpPr>
        <p:spPr>
          <a:xfrm>
            <a:off x="-4612848" y="1808922"/>
            <a:ext cx="432020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Színészek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37DE2C2E-D97A-7D23-37E7-A0857685F835}"/>
              </a:ext>
            </a:extLst>
          </p:cNvPr>
          <p:cNvSpPr txBox="1"/>
          <p:nvPr/>
        </p:nvSpPr>
        <p:spPr>
          <a:xfrm>
            <a:off x="4910501" y="8388651"/>
            <a:ext cx="23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Éva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9CBE2D61-F27C-6DA9-8692-4550279F4687}"/>
              </a:ext>
            </a:extLst>
          </p:cNvPr>
          <p:cNvSpPr txBox="1"/>
          <p:nvPr/>
        </p:nvSpPr>
        <p:spPr>
          <a:xfrm>
            <a:off x="14179648" y="2911792"/>
            <a:ext cx="238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Lucifer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73BE4F87-5B60-AEF9-E4A1-7FDF13284450}"/>
              </a:ext>
            </a:extLst>
          </p:cNvPr>
          <p:cNvSpPr txBox="1"/>
          <p:nvPr/>
        </p:nvSpPr>
        <p:spPr>
          <a:xfrm>
            <a:off x="-4577204" y="2869861"/>
            <a:ext cx="23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Ádám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53ABA7EA-71A5-1FDA-00EC-1A04E39A059E}"/>
              </a:ext>
            </a:extLst>
          </p:cNvPr>
          <p:cNvSpPr txBox="1"/>
          <p:nvPr/>
        </p:nvSpPr>
        <p:spPr>
          <a:xfrm>
            <a:off x="-4567678" y="5824537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Nagy Imre</a:t>
            </a:r>
          </a:p>
        </p:txBody>
      </p:sp>
      <p:pic>
        <p:nvPicPr>
          <p:cNvPr id="35" name="Kép 34">
            <a:extLst>
              <a:ext uri="{FF2B5EF4-FFF2-40B4-BE49-F238E27FC236}">
                <a16:creationId xmlns:a16="http://schemas.microsoft.com/office/drawing/2014/main" id="{416ECB7C-3BEC-E47F-11B3-3E7F0C9A5A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>
          <a:xfrm>
            <a:off x="-4567677" y="3457912"/>
            <a:ext cx="2381250" cy="2345054"/>
          </a:xfrm>
          <a:prstGeom prst="rect">
            <a:avLst/>
          </a:prstGeom>
        </p:spPr>
      </p:pic>
      <p:sp>
        <p:nvSpPr>
          <p:cNvPr id="36" name="Szövegdoboz 35">
            <a:extLst>
              <a:ext uri="{FF2B5EF4-FFF2-40B4-BE49-F238E27FC236}">
                <a16:creationId xmlns:a16="http://schemas.microsoft.com/office/drawing/2014/main" id="{9AD07552-B785-8720-C1C6-DF11B2812B99}"/>
              </a:ext>
            </a:extLst>
          </p:cNvPr>
          <p:cNvSpPr txBox="1"/>
          <p:nvPr/>
        </p:nvSpPr>
        <p:spPr>
          <a:xfrm>
            <a:off x="4898297" y="11323875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Jászai Mari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239CFA61-A6B6-4D3D-AF85-0351A3EAB1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/>
        </p:blipFill>
        <p:spPr>
          <a:xfrm>
            <a:off x="4908553" y="9001178"/>
            <a:ext cx="2383200" cy="2329131"/>
          </a:xfrm>
          <a:prstGeom prst="rect">
            <a:avLst/>
          </a:prstGeom>
        </p:spPr>
      </p:pic>
      <p:sp>
        <p:nvSpPr>
          <p:cNvPr id="38" name="Szövegdoboz 37">
            <a:extLst>
              <a:ext uri="{FF2B5EF4-FFF2-40B4-BE49-F238E27FC236}">
                <a16:creationId xmlns:a16="http://schemas.microsoft.com/office/drawing/2014/main" id="{0F2B572A-A980-A5C7-CECF-9268E96AD5B8}"/>
              </a:ext>
            </a:extLst>
          </p:cNvPr>
          <p:cNvSpPr txBox="1"/>
          <p:nvPr/>
        </p:nvSpPr>
        <p:spPr>
          <a:xfrm>
            <a:off x="14179647" y="5824537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Gyenes László</a:t>
            </a:r>
          </a:p>
        </p:txBody>
      </p:sp>
      <p:pic>
        <p:nvPicPr>
          <p:cNvPr id="39" name="Kép 38">
            <a:extLst>
              <a:ext uri="{FF2B5EF4-FFF2-40B4-BE49-F238E27FC236}">
                <a16:creationId xmlns:a16="http://schemas.microsoft.com/office/drawing/2014/main" id="{7B674030-5401-27C2-F66E-80F5614791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14187223" y="3484298"/>
            <a:ext cx="2383200" cy="234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3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6DF6DB-C2DF-EF2A-3F2E-DE4FD5446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33D3EEF2-F79A-BF66-E437-8454CBFABCF6}"/>
              </a:ext>
            </a:extLst>
          </p:cNvPr>
          <p:cNvSpPr txBox="1">
            <a:spLocks/>
          </p:cNvSpPr>
          <p:nvPr/>
        </p:nvSpPr>
        <p:spPr>
          <a:xfrm>
            <a:off x="474784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rgbClr val="002060"/>
                </a:solidFill>
                <a:latin typeface="Elephant" panose="02020904090505020303" pitchFamily="18" charset="0"/>
              </a:rPr>
              <a:t>Paulay Ede – Rendezései</a:t>
            </a:r>
            <a:endParaRPr lang="hu-HU" dirty="0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CA5D8A80-D440-D4F4-DFF7-89436D174120}"/>
              </a:ext>
            </a:extLst>
          </p:cNvPr>
          <p:cNvSpPr/>
          <p:nvPr/>
        </p:nvSpPr>
        <p:spPr>
          <a:xfrm>
            <a:off x="0" y="1808922"/>
            <a:ext cx="432020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Színészek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53254110-4462-ABB3-1D2A-059E30217C2B}"/>
              </a:ext>
            </a:extLst>
          </p:cNvPr>
          <p:cNvSpPr txBox="1"/>
          <p:nvPr/>
        </p:nvSpPr>
        <p:spPr>
          <a:xfrm>
            <a:off x="4910501" y="2869860"/>
            <a:ext cx="23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Éva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3E53F63A-2035-DAD6-DDD4-A612E5D28DCC}"/>
              </a:ext>
            </a:extLst>
          </p:cNvPr>
          <p:cNvSpPr txBox="1"/>
          <p:nvPr/>
        </p:nvSpPr>
        <p:spPr>
          <a:xfrm>
            <a:off x="9123131" y="2911792"/>
            <a:ext cx="238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Lucifer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C823142-F484-C380-0291-1C023CC1E633}"/>
              </a:ext>
            </a:extLst>
          </p:cNvPr>
          <p:cNvSpPr txBox="1"/>
          <p:nvPr/>
        </p:nvSpPr>
        <p:spPr>
          <a:xfrm>
            <a:off x="790571" y="2869861"/>
            <a:ext cx="23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Ádám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00E090E9-4294-80CF-C159-6DD04CF30BD9}"/>
              </a:ext>
            </a:extLst>
          </p:cNvPr>
          <p:cNvSpPr txBox="1"/>
          <p:nvPr/>
        </p:nvSpPr>
        <p:spPr>
          <a:xfrm>
            <a:off x="800097" y="5824537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Nagy Imre</a:t>
            </a:r>
          </a:p>
        </p:txBody>
      </p:sp>
      <p:pic>
        <p:nvPicPr>
          <p:cNvPr id="35" name="Kép 34">
            <a:extLst>
              <a:ext uri="{FF2B5EF4-FFF2-40B4-BE49-F238E27FC236}">
                <a16:creationId xmlns:a16="http://schemas.microsoft.com/office/drawing/2014/main" id="{DFDF8181-DDA9-D355-4AEE-C4FC11345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>
          <a:xfrm>
            <a:off x="800098" y="3457912"/>
            <a:ext cx="2381250" cy="2345054"/>
          </a:xfrm>
          <a:prstGeom prst="rect">
            <a:avLst/>
          </a:prstGeom>
        </p:spPr>
      </p:pic>
      <p:sp>
        <p:nvSpPr>
          <p:cNvPr id="36" name="Szövegdoboz 35">
            <a:extLst>
              <a:ext uri="{FF2B5EF4-FFF2-40B4-BE49-F238E27FC236}">
                <a16:creationId xmlns:a16="http://schemas.microsoft.com/office/drawing/2014/main" id="{ED8EDC2A-459A-143A-4A9D-F31A10D08595}"/>
              </a:ext>
            </a:extLst>
          </p:cNvPr>
          <p:cNvSpPr txBox="1"/>
          <p:nvPr/>
        </p:nvSpPr>
        <p:spPr>
          <a:xfrm>
            <a:off x="4898297" y="5818729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Jászai Mari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C9A2F13B-62B2-322E-9E55-26F6690CA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/>
        </p:blipFill>
        <p:spPr>
          <a:xfrm>
            <a:off x="4908553" y="3496032"/>
            <a:ext cx="2383200" cy="2329131"/>
          </a:xfrm>
          <a:prstGeom prst="rect">
            <a:avLst/>
          </a:prstGeom>
        </p:spPr>
      </p:pic>
      <p:sp>
        <p:nvSpPr>
          <p:cNvPr id="38" name="Szövegdoboz 37">
            <a:extLst>
              <a:ext uri="{FF2B5EF4-FFF2-40B4-BE49-F238E27FC236}">
                <a16:creationId xmlns:a16="http://schemas.microsoft.com/office/drawing/2014/main" id="{D39EFD0B-4D4E-8EE9-89EE-54D367819767}"/>
              </a:ext>
            </a:extLst>
          </p:cNvPr>
          <p:cNvSpPr txBox="1"/>
          <p:nvPr/>
        </p:nvSpPr>
        <p:spPr>
          <a:xfrm>
            <a:off x="9123130" y="5824537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Gyenes László</a:t>
            </a:r>
          </a:p>
        </p:txBody>
      </p:sp>
      <p:pic>
        <p:nvPicPr>
          <p:cNvPr id="39" name="Kép 38">
            <a:extLst>
              <a:ext uri="{FF2B5EF4-FFF2-40B4-BE49-F238E27FC236}">
                <a16:creationId xmlns:a16="http://schemas.microsoft.com/office/drawing/2014/main" id="{AB8B7764-67CF-8CB1-2922-748303D787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9130706" y="3484298"/>
            <a:ext cx="2383200" cy="2345055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77990E8-F9AD-1D9E-81FB-AF23A1319216}"/>
              </a:ext>
            </a:extLst>
          </p:cNvPr>
          <p:cNvSpPr txBox="1">
            <a:spLocks/>
          </p:cNvSpPr>
          <p:nvPr/>
        </p:nvSpPr>
        <p:spPr>
          <a:xfrm>
            <a:off x="13455101" y="793322"/>
            <a:ext cx="10515600" cy="7608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dirty="0">
                <a:solidFill>
                  <a:srgbClr val="002060"/>
                </a:solidFill>
                <a:latin typeface="Elephant" panose="02020904090505020303" pitchFamily="18" charset="0"/>
              </a:rPr>
              <a:t>Németh Antal – Élete</a:t>
            </a:r>
          </a:p>
        </p:txBody>
      </p:sp>
      <p:sp>
        <p:nvSpPr>
          <p:cNvPr id="7" name="Tartalom helye 4">
            <a:extLst>
              <a:ext uri="{FF2B5EF4-FFF2-40B4-BE49-F238E27FC236}">
                <a16:creationId xmlns:a16="http://schemas.microsoft.com/office/drawing/2014/main" id="{565D1A38-7153-438E-7EBC-539381432288}"/>
              </a:ext>
            </a:extLst>
          </p:cNvPr>
          <p:cNvSpPr txBox="1">
            <a:spLocks/>
          </p:cNvSpPr>
          <p:nvPr/>
        </p:nvSpPr>
        <p:spPr>
          <a:xfrm>
            <a:off x="474784" y="-4638490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Két és háromdimenziós térelemeket is használt, a nyitókép szimmetrikus elrendezése után a későbbi színekben már más-más perspektívából láttatta a történetet. </a:t>
            </a:r>
          </a:p>
          <a:p>
            <a:pPr marL="342900" indent="-34290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Különleges és látványos elrendezéseket használt → Egyiptomi szín: Hátul festett piramis-függöny, előtte emelvények, rajtuk emberek, köröttük hatalmas kőtömbök, mindezt a nézők az előtérben elhelyezett palota csarnokívein és vöröses függönyökön keresztül látták.</a:t>
            </a:r>
          </a:p>
          <a:p>
            <a:pPr marL="342900" indent="-34290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Istent háromszögben lévő szem jelezte, melyet szárnyas angyalokat ábrázoló, festett nagyfüggöny vett körül.</a:t>
            </a:r>
          </a:p>
          <a:p>
            <a:pPr marL="342900" indent="-34290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A látvány megtervezése mellett hatalmas munkát fektetett a szövegbe: a körülbelül négyezer soros művet kettőezer-ötszázhatvan sorra csökkentette </a:t>
            </a:r>
            <a:r>
              <a:rPr lang="hu-HU" dirty="0" err="1">
                <a:solidFill>
                  <a:srgbClr val="002060"/>
                </a:solidFill>
                <a:latin typeface="Century" panose="02040604050505020304" pitchFamily="18" charset="0"/>
              </a:rPr>
              <a:t>le</a:t>
            </a:r>
            <a:r>
              <a:rPr lang="hu-HU" dirty="0" err="1">
                <a:solidFill>
                  <a:srgbClr val="00206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hu-HU" dirty="0" err="1">
                <a:solidFill>
                  <a:srgbClr val="002060"/>
                </a:solidFill>
                <a:latin typeface="Century" panose="02040604050505020304" pitchFamily="18" charset="0"/>
              </a:rPr>
              <a:t>előadás</a:t>
            </a:r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 szerkezetét is érintették: elhagyta a második prágai színt, átalakította a londoni szín belső sorrendjét és elmaradt az űr-jelenet.</a:t>
            </a:r>
          </a:p>
          <a:p>
            <a:pPr marL="342900" indent="-342900" algn="l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8" name="Picture 2" descr="Paulay Ede – Wikipédia">
            <a:extLst>
              <a:ext uri="{FF2B5EF4-FFF2-40B4-BE49-F238E27FC236}">
                <a16:creationId xmlns:a16="http://schemas.microsoft.com/office/drawing/2014/main" id="{C708A8F5-1556-D942-F4BE-702AC8AD8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000" l="10000" r="90263">
                        <a14:foregroundMark x1="35263" y1="69600" x2="35263" y2="69600"/>
                        <a14:foregroundMark x1="28947" y1="65000" x2="35263" y2="58600"/>
                        <a14:foregroundMark x1="31053" y1="56400" x2="16579" y2="59800"/>
                        <a14:foregroundMark x1="16579" y1="59800" x2="14211" y2="71600"/>
                        <a14:foregroundMark x1="14211" y1="71600" x2="58947" y2="87800"/>
                        <a14:foregroundMark x1="62632" y1="94400" x2="41579" y2="93000"/>
                        <a14:foregroundMark x1="41579" y1="93000" x2="41579" y2="92800"/>
                        <a14:foregroundMark x1="48684" y1="15400" x2="58947" y2="17600"/>
                        <a14:foregroundMark x1="56842" y1="13200" x2="40263" y2="16400"/>
                        <a14:foregroundMark x1="40263" y1="16400" x2="34474" y2="20600"/>
                        <a14:foregroundMark x1="37368" y1="19000" x2="33684" y2="19600"/>
                        <a14:foregroundMark x1="33421" y1="19600" x2="44211" y2="16600"/>
                        <a14:foregroundMark x1="36316" y1="18000" x2="32895" y2="20200"/>
                        <a14:foregroundMark x1="35263" y1="18000" x2="37105" y2="16800"/>
                        <a14:foregroundMark x1="64211" y1="29000" x2="65789" y2="28600"/>
                        <a14:foregroundMark x1="88947" y1="61000" x2="90263" y2="72200"/>
                        <a14:foregroundMark x1="90263" y1="72200" x2="84211" y2="7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78328" y="3878069"/>
            <a:ext cx="3619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eszédbuborék: ellipszis 8">
            <a:extLst>
              <a:ext uri="{FF2B5EF4-FFF2-40B4-BE49-F238E27FC236}">
                <a16:creationId xmlns:a16="http://schemas.microsoft.com/office/drawing/2014/main" id="{EA1C1ADF-81D7-6BCF-1F10-55D125568C63}"/>
              </a:ext>
            </a:extLst>
          </p:cNvPr>
          <p:cNvSpPr/>
          <p:nvPr/>
        </p:nvSpPr>
        <p:spPr>
          <a:xfrm>
            <a:off x="-7117218" y="1808922"/>
            <a:ext cx="6568440" cy="248347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2E1881EA-D820-5472-C54D-CBA9118D16DC}"/>
              </a:ext>
            </a:extLst>
          </p:cNvPr>
          <p:cNvSpPr txBox="1"/>
          <p:nvPr/>
        </p:nvSpPr>
        <p:spPr>
          <a:xfrm>
            <a:off x="-6568578" y="2385046"/>
            <a:ext cx="5764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„a kiállításban középutat választottam a szükséges és a fölösleges közt. Díszes, de nem csillogó keretet terveztem a képekhez. Sehol se akartam a külső fénnyel vonni el a figyelmet a költeményről; de törekedtem mindent előállítani, ami világosabbá, könnyen érthetővé teheti."</a:t>
            </a:r>
          </a:p>
          <a:p>
            <a:endParaRPr lang="hu-HU" dirty="0"/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AF4D8224-D3DC-B212-7A82-2D8CF341AA58}"/>
              </a:ext>
            </a:extLst>
          </p:cNvPr>
          <p:cNvSpPr txBox="1">
            <a:spLocks/>
          </p:cNvSpPr>
          <p:nvPr/>
        </p:nvSpPr>
        <p:spPr>
          <a:xfrm>
            <a:off x="-10014485" y="1825624"/>
            <a:ext cx="9385060" cy="47037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Rendező, egyetemi tanár, színházigazgató, színháztörténeti író, igazi „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director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doctus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”.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Nemzetközi tanulmányok (Berlin, Bécs, München, Párizs, Köln)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Irodalmi és művészettörténeti tanulmányait a budapesti és berlini egyetemen végezte el-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Összesen 111 bemutatót rendezett.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1935-től 1944-ig a Nemzeti Színház igazgatója volt.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1934-ben részt vett az Olasz Tudományos Akadémia világkongresszusán.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Első felesége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Peéry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Piri színésznő volt.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42F507EC-AA1D-D933-7D87-67CA0CF2BF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28718"/>
          <a:stretch>
            <a:fillRect/>
          </a:stretch>
        </p:blipFill>
        <p:spPr>
          <a:xfrm>
            <a:off x="12807270" y="3850979"/>
            <a:ext cx="3061294" cy="30070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44344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BE50BC-DF6F-A875-B50D-3CE254F32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A1403F16-AC48-FFAB-A69B-D3C9027AEFED}"/>
              </a:ext>
            </a:extLst>
          </p:cNvPr>
          <p:cNvSpPr txBox="1">
            <a:spLocks/>
          </p:cNvSpPr>
          <p:nvPr/>
        </p:nvSpPr>
        <p:spPr>
          <a:xfrm>
            <a:off x="-105156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rgbClr val="002060"/>
                </a:solidFill>
                <a:latin typeface="Elephant" panose="02020904090505020303" pitchFamily="18" charset="0"/>
              </a:rPr>
              <a:t>Paulay Ede – Rendezései</a:t>
            </a:r>
            <a:endParaRPr lang="hu-HU" dirty="0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0A17B7F2-92DC-E8F7-17A5-AA4AB5F5A0A7}"/>
              </a:ext>
            </a:extLst>
          </p:cNvPr>
          <p:cNvSpPr/>
          <p:nvPr/>
        </p:nvSpPr>
        <p:spPr>
          <a:xfrm>
            <a:off x="12192000" y="1808922"/>
            <a:ext cx="432020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Színészek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F1B37D6A-D956-BFE5-077A-6DB91862A1F8}"/>
              </a:ext>
            </a:extLst>
          </p:cNvPr>
          <p:cNvSpPr txBox="1"/>
          <p:nvPr/>
        </p:nvSpPr>
        <p:spPr>
          <a:xfrm>
            <a:off x="-2745883" y="2869860"/>
            <a:ext cx="23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Éva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B0E0D232-FF99-401D-0C36-87015CA671DF}"/>
              </a:ext>
            </a:extLst>
          </p:cNvPr>
          <p:cNvSpPr txBox="1"/>
          <p:nvPr/>
        </p:nvSpPr>
        <p:spPr>
          <a:xfrm>
            <a:off x="9123131" y="-3477090"/>
            <a:ext cx="238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Lucifer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55DAC900-97DA-E3AA-4757-7A00D41DBD3F}"/>
              </a:ext>
            </a:extLst>
          </p:cNvPr>
          <p:cNvSpPr txBox="1"/>
          <p:nvPr/>
        </p:nvSpPr>
        <p:spPr>
          <a:xfrm>
            <a:off x="790571" y="7106581"/>
            <a:ext cx="23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Ádám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72C69A9B-24D9-52D2-61D6-9C7CC8F7A518}"/>
              </a:ext>
            </a:extLst>
          </p:cNvPr>
          <p:cNvSpPr txBox="1"/>
          <p:nvPr/>
        </p:nvSpPr>
        <p:spPr>
          <a:xfrm>
            <a:off x="800097" y="10061257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Nagy Imre</a:t>
            </a:r>
          </a:p>
        </p:txBody>
      </p:sp>
      <p:pic>
        <p:nvPicPr>
          <p:cNvPr id="35" name="Kép 34">
            <a:extLst>
              <a:ext uri="{FF2B5EF4-FFF2-40B4-BE49-F238E27FC236}">
                <a16:creationId xmlns:a16="http://schemas.microsoft.com/office/drawing/2014/main" id="{01DC7980-668C-C20C-3DA4-A308FC115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>
          <a:xfrm>
            <a:off x="800098" y="7694632"/>
            <a:ext cx="2381250" cy="2345054"/>
          </a:xfrm>
          <a:prstGeom prst="rect">
            <a:avLst/>
          </a:prstGeom>
        </p:spPr>
      </p:pic>
      <p:sp>
        <p:nvSpPr>
          <p:cNvPr id="36" name="Szövegdoboz 35">
            <a:extLst>
              <a:ext uri="{FF2B5EF4-FFF2-40B4-BE49-F238E27FC236}">
                <a16:creationId xmlns:a16="http://schemas.microsoft.com/office/drawing/2014/main" id="{76EFE73D-8A2E-5944-77EA-FE85902D692C}"/>
              </a:ext>
            </a:extLst>
          </p:cNvPr>
          <p:cNvSpPr txBox="1"/>
          <p:nvPr/>
        </p:nvSpPr>
        <p:spPr>
          <a:xfrm>
            <a:off x="-2758087" y="5818729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Jászai Mari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35707D73-1725-1812-9447-8822261D5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/>
        </p:blipFill>
        <p:spPr>
          <a:xfrm>
            <a:off x="-2747831" y="3496032"/>
            <a:ext cx="2383200" cy="2329131"/>
          </a:xfrm>
          <a:prstGeom prst="rect">
            <a:avLst/>
          </a:prstGeom>
        </p:spPr>
      </p:pic>
      <p:sp>
        <p:nvSpPr>
          <p:cNvPr id="38" name="Szövegdoboz 37">
            <a:extLst>
              <a:ext uri="{FF2B5EF4-FFF2-40B4-BE49-F238E27FC236}">
                <a16:creationId xmlns:a16="http://schemas.microsoft.com/office/drawing/2014/main" id="{FA2274A0-4498-F2A3-6748-6136FA48BBA9}"/>
              </a:ext>
            </a:extLst>
          </p:cNvPr>
          <p:cNvSpPr txBox="1"/>
          <p:nvPr/>
        </p:nvSpPr>
        <p:spPr>
          <a:xfrm>
            <a:off x="9123130" y="-564345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Gyenes László</a:t>
            </a:r>
          </a:p>
        </p:txBody>
      </p:sp>
      <p:pic>
        <p:nvPicPr>
          <p:cNvPr id="39" name="Kép 38">
            <a:extLst>
              <a:ext uri="{FF2B5EF4-FFF2-40B4-BE49-F238E27FC236}">
                <a16:creationId xmlns:a16="http://schemas.microsoft.com/office/drawing/2014/main" id="{D92C5BF2-DC0A-5E77-96F9-53EE31790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9130706" y="-2904584"/>
            <a:ext cx="2383200" cy="2345055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BC77BCC-17E3-BD88-269B-BA605279247E}"/>
              </a:ext>
            </a:extLst>
          </p:cNvPr>
          <p:cNvSpPr txBox="1">
            <a:spLocks/>
          </p:cNvSpPr>
          <p:nvPr/>
        </p:nvSpPr>
        <p:spPr>
          <a:xfrm>
            <a:off x="838200" y="793322"/>
            <a:ext cx="10515600" cy="7608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dirty="0">
                <a:solidFill>
                  <a:srgbClr val="002060"/>
                </a:solidFill>
                <a:latin typeface="Elephant" panose="02020904090505020303" pitchFamily="18" charset="0"/>
              </a:rPr>
              <a:t>Németh Antal – Élete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7E0806-4739-8C75-4BA1-83D9A50D8409}"/>
              </a:ext>
            </a:extLst>
          </p:cNvPr>
          <p:cNvSpPr txBox="1">
            <a:spLocks/>
          </p:cNvSpPr>
          <p:nvPr/>
        </p:nvSpPr>
        <p:spPr>
          <a:xfrm>
            <a:off x="790571" y="1825624"/>
            <a:ext cx="9385060" cy="47037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Rendező, egyetemi tanár, színházigazgató, színháztörténeti író, igazi „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director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doctus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”.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Nemzetközi tanulmányok (Berlin, Bécs, München, Párizs, Köln)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Irodalmi és művészettörténeti tanulmányait a budapesti és berlini egyetemen végezte el-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Összesen 111 bemutatót rendezett.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1935-től 1944-ig a Nemzeti Színház igazgatója volt.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1934-ben részt vett az Olasz Tudományos Akadémia világkongresszusán.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Első felesége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Peéry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Piri színésznő volt.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94B09567-2E3C-B0F1-F29E-AFA3F4F2472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Nyolc színházi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bemutató+rádiós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hangjáték+hangfelvétel+5-6 meg nem valósult terv külföldi előadáshoz, táncjátékváltozathoz, filmes földolgozásához.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Az ember tragédiája a színpadon című színháztörténeti kötet-1933-ban jelent meg a Tragédia ősbemutatójának 50. évfordulójára.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1933, München: vetített háttér díszletként.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1934: Budai Színkör közönsége a müncheni verziójának magyar előadását láthatta.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1937: Hamburgban játszották, a budapesti centenáriumi előadás "főpróbája”. (Be akarták tiltani, mert a falanszter jelenet utalhat a nemzeti szocializmusra,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ciril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betűs feliratokat használnak, így a kommunizmusra, Szovjetunióra utalnak.)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052BD4FF-9D55-741F-16E4-FB6E6D80C88B}"/>
              </a:ext>
            </a:extLst>
          </p:cNvPr>
          <p:cNvSpPr txBox="1">
            <a:spLocks/>
          </p:cNvSpPr>
          <p:nvPr/>
        </p:nvSpPr>
        <p:spPr>
          <a:xfrm>
            <a:off x="838200" y="793322"/>
            <a:ext cx="106757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dirty="0">
                <a:solidFill>
                  <a:srgbClr val="002060"/>
                </a:solidFill>
                <a:latin typeface="Elephant" panose="02020904090505020303" pitchFamily="18" charset="0"/>
              </a:rPr>
              <a:t>Németh Antal – Rendezései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F23522A0-D21A-666C-F059-C1E95030831B}"/>
              </a:ext>
            </a:extLst>
          </p:cNvPr>
          <p:cNvSpPr txBox="1">
            <a:spLocks/>
          </p:cNvSpPr>
          <p:nvPr/>
        </p:nvSpPr>
        <p:spPr>
          <a:xfrm>
            <a:off x="12816840" y="1825625"/>
            <a:ext cx="10515600" cy="47938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1937. október: a Nemzeti Színházban állította színpadra a Tragédiát a 100 éves Nemzeti Színházban: </a:t>
            </a:r>
          </a:p>
          <a:p>
            <a:pPr lvl="1" indent="-180000">
              <a:lnSpc>
                <a:spcPct val="50000"/>
              </a:lnSpc>
            </a:pPr>
            <a:r>
              <a:rPr lang="hu-HU" sz="1800" dirty="0">
                <a:solidFill>
                  <a:srgbClr val="002060"/>
                </a:solidFill>
                <a:latin typeface="Century" panose="02040604050505020304" pitchFamily="18" charset="0"/>
              </a:rPr>
              <a:t>tömegjelenetek</a:t>
            </a:r>
          </a:p>
          <a:p>
            <a:pPr lvl="1" indent="-180000">
              <a:lnSpc>
                <a:spcPct val="50000"/>
              </a:lnSpc>
            </a:pPr>
            <a:r>
              <a:rPr lang="hu-HU" sz="1800" dirty="0">
                <a:solidFill>
                  <a:srgbClr val="002060"/>
                </a:solidFill>
                <a:latin typeface="Century" panose="02040604050505020304" pitchFamily="18" charset="0"/>
              </a:rPr>
              <a:t>operai igényű jelenetek </a:t>
            </a:r>
          </a:p>
          <a:p>
            <a:pPr lvl="1" indent="-180000">
              <a:lnSpc>
                <a:spcPct val="50000"/>
              </a:lnSpc>
            </a:pPr>
            <a:r>
              <a:rPr lang="hu-HU" sz="1800" dirty="0">
                <a:solidFill>
                  <a:srgbClr val="002060"/>
                </a:solidFill>
                <a:latin typeface="Century" panose="02040604050505020304" pitchFamily="18" charset="0"/>
              </a:rPr>
              <a:t>zene</a:t>
            </a:r>
          </a:p>
          <a:p>
            <a:pPr lvl="1" indent="-180000">
              <a:lnSpc>
                <a:spcPct val="50000"/>
              </a:lnSpc>
            </a:pPr>
            <a:r>
              <a:rPr lang="hu-HU" sz="1800" dirty="0">
                <a:solidFill>
                  <a:srgbClr val="002060"/>
                </a:solidFill>
                <a:latin typeface="Century" panose="02040604050505020304" pitchFamily="18" charset="0"/>
              </a:rPr>
              <a:t>koreográfia</a:t>
            </a:r>
          </a:p>
          <a:p>
            <a:pPr lvl="1" indent="-180000">
              <a:lnSpc>
                <a:spcPct val="50000"/>
              </a:lnSpc>
            </a:pPr>
            <a:r>
              <a:rPr lang="hu-HU" sz="1800" dirty="0">
                <a:solidFill>
                  <a:srgbClr val="002060"/>
                </a:solidFill>
                <a:latin typeface="Century" panose="02040604050505020304" pitchFamily="18" charset="0"/>
              </a:rPr>
              <a:t>nagy szerepet kap a fény</a:t>
            </a:r>
          </a:p>
          <a:p>
            <a:pPr lvl="1" indent="-180000">
              <a:lnSpc>
                <a:spcPct val="50000"/>
              </a:lnSpc>
            </a:pPr>
            <a:r>
              <a:rPr lang="hu-HU" sz="1800" dirty="0">
                <a:solidFill>
                  <a:srgbClr val="002060"/>
                </a:solidFill>
                <a:latin typeface="Century" panose="02040604050505020304" pitchFamily="18" charset="0"/>
              </a:rPr>
              <a:t>az úr hangja énekelve szólal meg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Hagyományok technikai megújítása, az értelmezés megtartása, látványos színpadtechnikai megoldások. Forgószínpad: hatalmas 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torony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az</a:t>
            </a:r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 előadás alatt végig látható, más-más helyen. Háttér: vetített álomszerű képek. 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Díszlettervező Horváth János. Varga Mátyás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A kritika nem fogadta nagy elismeréssel, de a látványos rendezést elismerték.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1939: a kamaraszínpadi 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változat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utaztatható</a:t>
            </a:r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előadás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minél</a:t>
            </a:r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 több helyen legyen bemutatható. A kis térben oltárképeket/ikonosztázt idéző díszletfal és szobrok előtt jelentek meg a színészek, egy-egy színben adott esetben több alakban is.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587E6D3-8435-5A5B-31EC-8C73DF6994F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8718"/>
          <a:stretch>
            <a:fillRect/>
          </a:stretch>
        </p:blipFill>
        <p:spPr>
          <a:xfrm>
            <a:off x="9130706" y="3850978"/>
            <a:ext cx="3061294" cy="30070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00252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D482F4-FDDB-8E3A-AEE7-C64E75D39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2BF31B-F436-7B26-3220-6AEED07FA9AB}"/>
              </a:ext>
            </a:extLst>
          </p:cNvPr>
          <p:cNvSpPr txBox="1">
            <a:spLocks/>
          </p:cNvSpPr>
          <p:nvPr/>
        </p:nvSpPr>
        <p:spPr>
          <a:xfrm>
            <a:off x="838200" y="7175611"/>
            <a:ext cx="10515600" cy="7608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dirty="0">
                <a:solidFill>
                  <a:srgbClr val="002060"/>
                </a:solidFill>
                <a:latin typeface="Elephant" panose="02020904090505020303" pitchFamily="18" charset="0"/>
              </a:rPr>
              <a:t>Németh Antal – Élete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50BDC072-3754-780E-EAD6-25B513E8ED33}"/>
              </a:ext>
            </a:extLst>
          </p:cNvPr>
          <p:cNvSpPr txBox="1">
            <a:spLocks/>
          </p:cNvSpPr>
          <p:nvPr/>
        </p:nvSpPr>
        <p:spPr>
          <a:xfrm>
            <a:off x="950677" y="8416688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Nyolc színházi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bemutató+rádiós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hangjáték+hangfelvétel+5-6 meg nem valósult terv külföldi előadáshoz, táncjátékváltozathoz, filmes földolgozásához.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Az ember tragédiája a színpadon című színháztörténeti kötet-1933-ban jelent meg a Tragédia ősbemutatójának 50. évfordulójára.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1933, München: vetített háttér díszletként.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1934: Budai Színkör közönsége a müncheni verziójának magyar előadását láthatta.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1937: Hamburgban játszották, a budapesti centenáriumi előadás "főpróbája”. (Be akarták tiltani, mert a falanszter jelenet utalhat a nemzeti szocializmusra,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ciril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betűs feliratokat használnak, így a kommunizmusra, Szovjetunióra utalnak.)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39D72912-B44F-C48A-83E9-0F76029BF947}"/>
              </a:ext>
            </a:extLst>
          </p:cNvPr>
          <p:cNvSpPr txBox="1">
            <a:spLocks/>
          </p:cNvSpPr>
          <p:nvPr/>
        </p:nvSpPr>
        <p:spPr>
          <a:xfrm>
            <a:off x="790571" y="793322"/>
            <a:ext cx="106757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dirty="0">
                <a:solidFill>
                  <a:srgbClr val="002060"/>
                </a:solidFill>
                <a:latin typeface="Elephant" panose="02020904090505020303" pitchFamily="18" charset="0"/>
              </a:rPr>
              <a:t>Németh Antal – Rendezései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8516B635-0E9A-62DF-C757-E58B2CDA0887}"/>
              </a:ext>
            </a:extLst>
          </p:cNvPr>
          <p:cNvSpPr txBox="1">
            <a:spLocks/>
          </p:cNvSpPr>
          <p:nvPr/>
        </p:nvSpPr>
        <p:spPr>
          <a:xfrm>
            <a:off x="790571" y="1825625"/>
            <a:ext cx="10515600" cy="47938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1937. október: a Nemzeti Színházban állította színpadra a Tragédiát a 100 éves Nemzeti Színházban: </a:t>
            </a:r>
          </a:p>
          <a:p>
            <a:pPr lvl="1" indent="-180000">
              <a:lnSpc>
                <a:spcPct val="50000"/>
              </a:lnSpc>
            </a:pPr>
            <a:r>
              <a:rPr lang="hu-HU" sz="1800" dirty="0">
                <a:solidFill>
                  <a:srgbClr val="002060"/>
                </a:solidFill>
                <a:latin typeface="Century" panose="02040604050505020304" pitchFamily="18" charset="0"/>
              </a:rPr>
              <a:t>tömegjelenetek</a:t>
            </a:r>
          </a:p>
          <a:p>
            <a:pPr lvl="1" indent="-180000">
              <a:lnSpc>
                <a:spcPct val="50000"/>
              </a:lnSpc>
            </a:pPr>
            <a:r>
              <a:rPr lang="hu-HU" sz="1800" dirty="0">
                <a:solidFill>
                  <a:srgbClr val="002060"/>
                </a:solidFill>
                <a:latin typeface="Century" panose="02040604050505020304" pitchFamily="18" charset="0"/>
              </a:rPr>
              <a:t>operai igényű jelenetek </a:t>
            </a:r>
          </a:p>
          <a:p>
            <a:pPr lvl="1" indent="-180000">
              <a:lnSpc>
                <a:spcPct val="50000"/>
              </a:lnSpc>
            </a:pPr>
            <a:r>
              <a:rPr lang="hu-HU" sz="1800" dirty="0">
                <a:solidFill>
                  <a:srgbClr val="002060"/>
                </a:solidFill>
                <a:latin typeface="Century" panose="02040604050505020304" pitchFamily="18" charset="0"/>
              </a:rPr>
              <a:t>zene</a:t>
            </a:r>
          </a:p>
          <a:p>
            <a:pPr lvl="1" indent="-180000">
              <a:lnSpc>
                <a:spcPct val="50000"/>
              </a:lnSpc>
            </a:pPr>
            <a:r>
              <a:rPr lang="hu-HU" sz="1800" dirty="0">
                <a:solidFill>
                  <a:srgbClr val="002060"/>
                </a:solidFill>
                <a:latin typeface="Century" panose="02040604050505020304" pitchFamily="18" charset="0"/>
              </a:rPr>
              <a:t>koreográfia</a:t>
            </a:r>
          </a:p>
          <a:p>
            <a:pPr lvl="1" indent="-180000">
              <a:lnSpc>
                <a:spcPct val="50000"/>
              </a:lnSpc>
            </a:pPr>
            <a:r>
              <a:rPr lang="hu-HU" sz="1800" dirty="0">
                <a:solidFill>
                  <a:srgbClr val="002060"/>
                </a:solidFill>
                <a:latin typeface="Century" panose="02040604050505020304" pitchFamily="18" charset="0"/>
              </a:rPr>
              <a:t>nagy szerepet kap a fény</a:t>
            </a:r>
          </a:p>
          <a:p>
            <a:pPr lvl="1" indent="-180000">
              <a:lnSpc>
                <a:spcPct val="50000"/>
              </a:lnSpc>
            </a:pPr>
            <a:r>
              <a:rPr lang="hu-HU" sz="1800" dirty="0">
                <a:solidFill>
                  <a:srgbClr val="002060"/>
                </a:solidFill>
                <a:latin typeface="Century" panose="02040604050505020304" pitchFamily="18" charset="0"/>
              </a:rPr>
              <a:t>az úr hangja énekelve szólal meg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Hagyományok technikai megújítása, az értelmezés megtartása, látványos színpadtechnikai megoldások. Forgószínpad: hatalmas 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torony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az</a:t>
            </a:r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 előadás alatt végig látható, más-más helyen. Háttér: vetített álomszerű képek. 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Díszlettervező Horváth János. Varga Mátyás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A kritika nem fogadta nagy elismeréssel, de a látványos rendezést elismerték.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1939: a kamaraszínpadi 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változat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utaztatható</a:t>
            </a:r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előadás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minél</a:t>
            </a:r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 több helyen legyen bemutatható. A kis térben oltárképeket/ikonosztázt idéző díszletfal és szobrok előtt jelentek meg a színészek, egy-egy színben adott esetben több alakban is.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632436B-48B4-6DEC-997C-F479D0249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65" y="45001"/>
            <a:ext cx="10432406" cy="6532937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444CD087-A64A-610A-FB38-07950E998B6E}"/>
              </a:ext>
            </a:extLst>
          </p:cNvPr>
          <p:cNvSpPr txBox="1"/>
          <p:nvPr/>
        </p:nvSpPr>
        <p:spPr>
          <a:xfrm>
            <a:off x="873765" y="6402039"/>
            <a:ext cx="104324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Paradicsom (1937)</a:t>
            </a: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0CDCFA14-4DAC-9730-E4D1-885DA14C8745}"/>
              </a:ext>
            </a:extLst>
          </p:cNvPr>
          <p:cNvSpPr txBox="1">
            <a:spLocks/>
          </p:cNvSpPr>
          <p:nvPr/>
        </p:nvSpPr>
        <p:spPr>
          <a:xfrm>
            <a:off x="1278636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rgbClr val="002060"/>
                </a:solidFill>
                <a:latin typeface="Century" panose="02040604050505020304" pitchFamily="18" charset="0"/>
              </a:rPr>
              <a:t>Szereplők</a:t>
            </a:r>
            <a:endParaRPr lang="hu-HU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4F32BA1F-52D0-65B9-BE6A-EA092987C006}"/>
              </a:ext>
            </a:extLst>
          </p:cNvPr>
          <p:cNvSpPr/>
          <p:nvPr/>
        </p:nvSpPr>
        <p:spPr>
          <a:xfrm>
            <a:off x="-4795520" y="2303781"/>
            <a:ext cx="4795520" cy="41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Budai Színkör 1934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BBFC05C9-29CC-4DE8-2190-70D9B11750D1}"/>
              </a:ext>
            </a:extLst>
          </p:cNvPr>
          <p:cNvSpPr txBox="1"/>
          <p:nvPr/>
        </p:nvSpPr>
        <p:spPr>
          <a:xfrm>
            <a:off x="3311205" y="6870596"/>
            <a:ext cx="23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Éva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6795C423-1928-D521-EA95-040777B0DF34}"/>
              </a:ext>
            </a:extLst>
          </p:cNvPr>
          <p:cNvSpPr txBox="1"/>
          <p:nvPr/>
        </p:nvSpPr>
        <p:spPr>
          <a:xfrm>
            <a:off x="6454137" y="-3514587"/>
            <a:ext cx="238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Lucifer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A1BCF840-2C7F-7A9C-1A0B-A615091E38B9}"/>
              </a:ext>
            </a:extLst>
          </p:cNvPr>
          <p:cNvSpPr txBox="1"/>
          <p:nvPr/>
        </p:nvSpPr>
        <p:spPr>
          <a:xfrm>
            <a:off x="3330256" y="9783342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Szörényi Éva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4FD0AC40-50B1-FD9E-F66F-6ACB15A1B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b="500"/>
          <a:stretch/>
        </p:blipFill>
        <p:spPr>
          <a:xfrm>
            <a:off x="3323406" y="7475161"/>
            <a:ext cx="2383200" cy="2329131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CD121B2B-A8E8-042A-7776-F29AAAE3EB8C}"/>
              </a:ext>
            </a:extLst>
          </p:cNvPr>
          <p:cNvSpPr txBox="1"/>
          <p:nvPr/>
        </p:nvSpPr>
        <p:spPr>
          <a:xfrm>
            <a:off x="6454136" y="-624726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Baló Elemér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26C3EA9-82A9-6CE0-3940-98E8682E7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" r="96"/>
          <a:stretch/>
        </p:blipFill>
        <p:spPr>
          <a:xfrm>
            <a:off x="6454134" y="-2954858"/>
            <a:ext cx="2383200" cy="2345055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E24E59CD-F14E-FEAB-3828-A08BE0775825}"/>
              </a:ext>
            </a:extLst>
          </p:cNvPr>
          <p:cNvSpPr txBox="1"/>
          <p:nvPr/>
        </p:nvSpPr>
        <p:spPr>
          <a:xfrm>
            <a:off x="-5607687" y="2869861"/>
            <a:ext cx="23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Ádám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55FEEAF5-0CA1-7258-C80C-A449963BE287}"/>
              </a:ext>
            </a:extLst>
          </p:cNvPr>
          <p:cNvSpPr txBox="1"/>
          <p:nvPr/>
        </p:nvSpPr>
        <p:spPr>
          <a:xfrm>
            <a:off x="-5588634" y="5795004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Abonyi Géza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07698909-C365-55AD-3396-56D90F3E6E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1800"/>
          <a:stretch>
            <a:fillRect/>
          </a:stretch>
        </p:blipFill>
        <p:spPr>
          <a:xfrm>
            <a:off x="-5607687" y="3457912"/>
            <a:ext cx="2381250" cy="2345054"/>
          </a:xfrm>
          <a:prstGeom prst="rect">
            <a:avLst/>
          </a:prstGeom>
        </p:spPr>
      </p:pic>
      <p:sp>
        <p:nvSpPr>
          <p:cNvPr id="21" name="Beszédbuborék: ellipszis 20">
            <a:extLst>
              <a:ext uri="{FF2B5EF4-FFF2-40B4-BE49-F238E27FC236}">
                <a16:creationId xmlns:a16="http://schemas.microsoft.com/office/drawing/2014/main" id="{8AD4BDEA-2C4B-14AC-4F12-3028E98D1E50}"/>
              </a:ext>
            </a:extLst>
          </p:cNvPr>
          <p:cNvSpPr/>
          <p:nvPr/>
        </p:nvSpPr>
        <p:spPr>
          <a:xfrm>
            <a:off x="-125882" y="3465960"/>
            <a:ext cx="4583575" cy="278872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34BF26AA-38E0-6713-76F9-79195E01AEDF}"/>
              </a:ext>
            </a:extLst>
          </p:cNvPr>
          <p:cNvSpPr txBox="1"/>
          <p:nvPr/>
        </p:nvSpPr>
        <p:spPr>
          <a:xfrm>
            <a:off x="371830" y="3954677"/>
            <a:ext cx="40858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chemeClr val="tx1"/>
                </a:solidFill>
              </a:rPr>
              <a:t>„mindig az előadás külső elemeire, díszletre, világításra, gépezetre, kísérő zenére koreográfiára veti a fősúlyt, s ami sikert mint rendező aratott, leginkább ezzel aratta.„ </a:t>
            </a:r>
          </a:p>
          <a:p>
            <a:r>
              <a:rPr lang="hu-HU" sz="2000" dirty="0">
                <a:solidFill>
                  <a:schemeClr val="tx1"/>
                </a:solidFill>
              </a:rPr>
              <a:t>-</a:t>
            </a:r>
            <a:r>
              <a:rPr lang="hu-HU" sz="2000" dirty="0" err="1">
                <a:solidFill>
                  <a:schemeClr val="tx1"/>
                </a:solidFill>
              </a:rPr>
              <a:t>Schöfflin</a:t>
            </a:r>
            <a:r>
              <a:rPr lang="hu-HU" sz="2000" dirty="0">
                <a:solidFill>
                  <a:schemeClr val="tx1"/>
                </a:solidFill>
              </a:rPr>
              <a:t> Aladár (1937)</a:t>
            </a:r>
          </a:p>
        </p:txBody>
      </p:sp>
      <p:pic>
        <p:nvPicPr>
          <p:cNvPr id="23" name="Picture 2" descr="Németh Antal (rendező) – Wikipédia">
            <a:extLst>
              <a:ext uri="{FF2B5EF4-FFF2-40B4-BE49-F238E27FC236}">
                <a16:creationId xmlns:a16="http://schemas.microsoft.com/office/drawing/2014/main" id="{C75973E7-76DE-0A87-EE59-DE0460D81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97" b="99180" l="4372" r="98907">
                        <a14:foregroundMark x1="46448" y1="8197" x2="31148" y2="17213"/>
                        <a14:foregroundMark x1="31148" y1="17213" x2="27869" y2="14344"/>
                        <a14:foregroundMark x1="59563" y1="44672" x2="81967" y2="58197"/>
                        <a14:foregroundMark x1="81967" y1="58197" x2="90710" y2="89754"/>
                        <a14:foregroundMark x1="90710" y1="89754" x2="90710" y2="89754"/>
                        <a14:foregroundMark x1="31148" y1="49590" x2="15847" y2="59016"/>
                        <a14:foregroundMark x1="15847" y1="59016" x2="8743" y2="83197"/>
                        <a14:foregroundMark x1="8743" y1="83197" x2="4918" y2="86885"/>
                        <a14:foregroundMark x1="24590" y1="95902" x2="61202" y2="99590"/>
                        <a14:foregroundMark x1="43169" y1="56148" x2="46995" y2="52869"/>
                        <a14:foregroundMark x1="34426" y1="43852" x2="33880" y2="46721"/>
                        <a14:foregroundMark x1="25683" y1="27049" x2="25683" y2="27049"/>
                        <a14:foregroundMark x1="26776" y1="29098" x2="26776" y2="29098"/>
                        <a14:foregroundMark x1="25137" y1="24590" x2="25137" y2="24590"/>
                        <a14:foregroundMark x1="22404" y1="24590" x2="22404" y2="24590"/>
                        <a14:foregroundMark x1="95082" y1="68443" x2="98907" y2="85656"/>
                        <a14:foregroundMark x1="98907" y1="85656" x2="88525" y2="91393"/>
                        <a14:foregroundMark x1="42077" y1="13934" x2="41530" y2="30328"/>
                        <a14:foregroundMark x1="41530" y1="30328" x2="55738" y2="15984"/>
                        <a14:foregroundMark x1="55738" y1="15984" x2="42077" y2="29918"/>
                        <a14:foregroundMark x1="42077" y1="29918" x2="44262" y2="29098"/>
                        <a14:foregroundMark x1="72678" y1="67623" x2="71038" y2="680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92035" y="3834958"/>
            <a:ext cx="2723529" cy="363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Beszédbuborék: ellipszis 23">
            <a:extLst>
              <a:ext uri="{FF2B5EF4-FFF2-40B4-BE49-F238E27FC236}">
                <a16:creationId xmlns:a16="http://schemas.microsoft.com/office/drawing/2014/main" id="{C4558706-19F4-E65F-000C-ABC83EA9F6E3}"/>
              </a:ext>
            </a:extLst>
          </p:cNvPr>
          <p:cNvSpPr/>
          <p:nvPr/>
        </p:nvSpPr>
        <p:spPr>
          <a:xfrm flipH="1">
            <a:off x="7287060" y="1825625"/>
            <a:ext cx="4583575" cy="278872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AA9F80FB-47F7-B0C7-ECD8-406710864B5C}"/>
              </a:ext>
            </a:extLst>
          </p:cNvPr>
          <p:cNvSpPr txBox="1"/>
          <p:nvPr/>
        </p:nvSpPr>
        <p:spPr>
          <a:xfrm>
            <a:off x="7802727" y="2314342"/>
            <a:ext cx="42203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u-HU" dirty="0"/>
              <a:t>„ A londoni kép nem a múlt század hatvanas éveiben játszódik, hanem a háború előtti évek világában. Ezek az évek alkalmasak ugyanis legalább arra, hogy a kapitalizmus fénykorának jellemzéséül szolgáljanak…” </a:t>
            </a:r>
          </a:p>
          <a:p>
            <a:pPr lvl="0"/>
            <a:r>
              <a:rPr lang="hu-HU" dirty="0"/>
              <a:t>-Németh Antal(1937)</a:t>
            </a:r>
          </a:p>
        </p:txBody>
      </p:sp>
      <p:sp>
        <p:nvSpPr>
          <p:cNvPr id="26" name="Beszédbuborék: ellipszis 25">
            <a:extLst>
              <a:ext uri="{FF2B5EF4-FFF2-40B4-BE49-F238E27FC236}">
                <a16:creationId xmlns:a16="http://schemas.microsoft.com/office/drawing/2014/main" id="{60E8FD55-2D9F-120F-6887-CB2E9B8F545F}"/>
              </a:ext>
            </a:extLst>
          </p:cNvPr>
          <p:cNvSpPr/>
          <p:nvPr/>
        </p:nvSpPr>
        <p:spPr>
          <a:xfrm>
            <a:off x="-106828" y="3473562"/>
            <a:ext cx="4583575" cy="278872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DD8D5ABD-B720-64FA-F275-0B4AC9A958A4}"/>
              </a:ext>
            </a:extLst>
          </p:cNvPr>
          <p:cNvSpPr txBox="1"/>
          <p:nvPr/>
        </p:nvSpPr>
        <p:spPr>
          <a:xfrm>
            <a:off x="386478" y="3916112"/>
            <a:ext cx="42573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„</a:t>
            </a:r>
            <a:r>
              <a:rPr lang="hu-HU" dirty="0"/>
              <a:t>Kétségtelenül figyelmet érdemlő elgondolás, aki a színházban is a költői értéket keresi, nem utasíthatja el magától. Nem lehet tagadni, a nagyon díszes, pompázó előadás kissé mindig lealacsonyítja a Tragédiát” 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-</a:t>
            </a:r>
            <a:r>
              <a:rPr lang="hu-HU" dirty="0" err="1">
                <a:solidFill>
                  <a:schemeClr val="tx1"/>
                </a:solidFill>
              </a:rPr>
              <a:t>Schöfflin</a:t>
            </a:r>
            <a:r>
              <a:rPr lang="hu-HU" dirty="0">
                <a:solidFill>
                  <a:schemeClr val="tx1"/>
                </a:solidFill>
              </a:rPr>
              <a:t> Aladár (1939)</a:t>
            </a:r>
          </a:p>
        </p:txBody>
      </p:sp>
      <p:sp>
        <p:nvSpPr>
          <p:cNvPr id="28" name="Beszédbuborék: ellipszis 27">
            <a:extLst>
              <a:ext uri="{FF2B5EF4-FFF2-40B4-BE49-F238E27FC236}">
                <a16:creationId xmlns:a16="http://schemas.microsoft.com/office/drawing/2014/main" id="{102CB93F-37D9-385E-EA3F-006CD98A8007}"/>
              </a:ext>
            </a:extLst>
          </p:cNvPr>
          <p:cNvSpPr/>
          <p:nvPr/>
        </p:nvSpPr>
        <p:spPr>
          <a:xfrm flipH="1">
            <a:off x="7287060" y="1837169"/>
            <a:ext cx="4583575" cy="278872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26CB4418-9492-5870-E0BF-B1D6D5F299E4}"/>
              </a:ext>
            </a:extLst>
          </p:cNvPr>
          <p:cNvSpPr txBox="1"/>
          <p:nvPr/>
        </p:nvSpPr>
        <p:spPr>
          <a:xfrm>
            <a:off x="7692287" y="2303781"/>
            <a:ext cx="42203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u-HU" sz="2000" dirty="0"/>
              <a:t>„Ez a mostani stúdióelőadásunk kísérlet: keresi azokat a módokat, miképpen lehetséges a Madách kultusz minél szélesebb körben való terjesztése.” </a:t>
            </a:r>
          </a:p>
          <a:p>
            <a:pPr lvl="0"/>
            <a:r>
              <a:rPr lang="hu-HU" sz="2000" dirty="0"/>
              <a:t>-Németh Antal(1939)</a:t>
            </a:r>
          </a:p>
        </p:txBody>
      </p:sp>
      <p:sp>
        <p:nvSpPr>
          <p:cNvPr id="40" name="Tartalom helye 2">
            <a:extLst>
              <a:ext uri="{FF2B5EF4-FFF2-40B4-BE49-F238E27FC236}">
                <a16:creationId xmlns:a16="http://schemas.microsoft.com/office/drawing/2014/main" id="{E324F37B-FDC1-EBD1-14CB-CB94BE591649}"/>
              </a:ext>
            </a:extLst>
          </p:cNvPr>
          <p:cNvSpPr txBox="1">
            <a:spLocks/>
          </p:cNvSpPr>
          <p:nvPr/>
        </p:nvSpPr>
        <p:spPr>
          <a:xfrm>
            <a:off x="838200" y="8354079"/>
            <a:ext cx="9385060" cy="47037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Rendező, egyetemi tanár, színházigazgató, színháztörténeti író, igazi „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director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doctus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”.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Nemzetközi tanulmányok (Berlin, Bécs, München, Párizs, Köln)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Irodalmi és művészettörténeti tanulmányait a budapesti és berlini egyetemen végezte el-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Összesen 111 bemutatót rendezett.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1935-től 1944-ig a Nemzeti Színház igazgatója volt.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1934-ben részt vett az Olasz Tudományos Akadémia világkongresszusán.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Első felesége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Peéry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Piri színésznő volt.</a:t>
            </a:r>
          </a:p>
        </p:txBody>
      </p:sp>
      <p:pic>
        <p:nvPicPr>
          <p:cNvPr id="41" name="Kép 40">
            <a:extLst>
              <a:ext uri="{FF2B5EF4-FFF2-40B4-BE49-F238E27FC236}">
                <a16:creationId xmlns:a16="http://schemas.microsoft.com/office/drawing/2014/main" id="{B752AC4D-AB02-E193-BC03-E59F1786C32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28718"/>
          <a:stretch>
            <a:fillRect/>
          </a:stretch>
        </p:blipFill>
        <p:spPr>
          <a:xfrm>
            <a:off x="10048107" y="7999023"/>
            <a:ext cx="3061294" cy="30070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51423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build="allAtOnce" animBg="1"/>
      <p:bldP spid="22" grpId="0"/>
      <p:bldP spid="24" grpId="0" animBg="1"/>
      <p:bldP spid="25" grpId="0"/>
      <p:bldP spid="26" grpId="0" build="allAtOnce" animBg="1"/>
      <p:bldP spid="27" grpId="0"/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09368-85C8-6A5F-008B-501660407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5F62FFEC-5376-75CD-D608-156B10EA8D3E}"/>
              </a:ext>
            </a:extLst>
          </p:cNvPr>
          <p:cNvSpPr txBox="1">
            <a:spLocks/>
          </p:cNvSpPr>
          <p:nvPr/>
        </p:nvSpPr>
        <p:spPr>
          <a:xfrm>
            <a:off x="790571" y="793322"/>
            <a:ext cx="106757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dirty="0">
                <a:solidFill>
                  <a:srgbClr val="002060"/>
                </a:solidFill>
                <a:latin typeface="Elephant" panose="02020904090505020303" pitchFamily="18" charset="0"/>
              </a:rPr>
              <a:t>Németh Antal – Rendezései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5206FFDA-C605-BCBB-607E-E78331D9F178}"/>
              </a:ext>
            </a:extLst>
          </p:cNvPr>
          <p:cNvSpPr txBox="1">
            <a:spLocks/>
          </p:cNvSpPr>
          <p:nvPr/>
        </p:nvSpPr>
        <p:spPr>
          <a:xfrm>
            <a:off x="14106443" y="1825625"/>
            <a:ext cx="10515600" cy="47938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1937. október: a Nemzeti Színházban állította színpadra a Tragédiát a 100 éves Nemzeti Színházban: </a:t>
            </a:r>
          </a:p>
          <a:p>
            <a:pPr lvl="1" indent="-180000">
              <a:lnSpc>
                <a:spcPct val="50000"/>
              </a:lnSpc>
            </a:pPr>
            <a:r>
              <a:rPr lang="hu-HU" sz="1800" dirty="0">
                <a:solidFill>
                  <a:srgbClr val="002060"/>
                </a:solidFill>
                <a:latin typeface="Century" panose="02040604050505020304" pitchFamily="18" charset="0"/>
              </a:rPr>
              <a:t>tömegjelenetek</a:t>
            </a:r>
          </a:p>
          <a:p>
            <a:pPr lvl="1" indent="-180000">
              <a:lnSpc>
                <a:spcPct val="50000"/>
              </a:lnSpc>
            </a:pPr>
            <a:r>
              <a:rPr lang="hu-HU" sz="1800" dirty="0">
                <a:solidFill>
                  <a:srgbClr val="002060"/>
                </a:solidFill>
                <a:latin typeface="Century" panose="02040604050505020304" pitchFamily="18" charset="0"/>
              </a:rPr>
              <a:t>operai igényű jelenetek </a:t>
            </a:r>
          </a:p>
          <a:p>
            <a:pPr lvl="1" indent="-180000">
              <a:lnSpc>
                <a:spcPct val="50000"/>
              </a:lnSpc>
            </a:pPr>
            <a:r>
              <a:rPr lang="hu-HU" sz="1800" dirty="0">
                <a:solidFill>
                  <a:srgbClr val="002060"/>
                </a:solidFill>
                <a:latin typeface="Century" panose="02040604050505020304" pitchFamily="18" charset="0"/>
              </a:rPr>
              <a:t>zene</a:t>
            </a:r>
          </a:p>
          <a:p>
            <a:pPr lvl="1" indent="-180000">
              <a:lnSpc>
                <a:spcPct val="50000"/>
              </a:lnSpc>
            </a:pPr>
            <a:r>
              <a:rPr lang="hu-HU" sz="1800" dirty="0">
                <a:solidFill>
                  <a:srgbClr val="002060"/>
                </a:solidFill>
                <a:latin typeface="Century" panose="02040604050505020304" pitchFamily="18" charset="0"/>
              </a:rPr>
              <a:t>koreográfia</a:t>
            </a:r>
          </a:p>
          <a:p>
            <a:pPr lvl="1" indent="-180000">
              <a:lnSpc>
                <a:spcPct val="50000"/>
              </a:lnSpc>
            </a:pPr>
            <a:r>
              <a:rPr lang="hu-HU" sz="1800" dirty="0">
                <a:solidFill>
                  <a:srgbClr val="002060"/>
                </a:solidFill>
                <a:latin typeface="Century" panose="02040604050505020304" pitchFamily="18" charset="0"/>
              </a:rPr>
              <a:t>nagy szerepet kap a fény</a:t>
            </a:r>
          </a:p>
          <a:p>
            <a:pPr lvl="1" indent="-180000">
              <a:lnSpc>
                <a:spcPct val="50000"/>
              </a:lnSpc>
            </a:pPr>
            <a:r>
              <a:rPr lang="hu-HU" sz="1800" dirty="0">
                <a:solidFill>
                  <a:srgbClr val="002060"/>
                </a:solidFill>
                <a:latin typeface="Century" panose="02040604050505020304" pitchFamily="18" charset="0"/>
              </a:rPr>
              <a:t>az úr hangja énekelve szólal meg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Hagyományok technikai megújítása, az értelmezés megtartása, látványos színpadtechnikai megoldások. Forgószínpad: hatalmas 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torony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az</a:t>
            </a:r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 előadás alatt végig látható, más-más helyen. Háttér: vetített álomszerű képek. 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Díszlettervező Horváth János. Varga Mátyás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A kritika nem fogadta nagy elismeréssel, de a látványos rendezést elismerték.</a:t>
            </a:r>
          </a:p>
          <a:p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1939: a kamaraszínpadi 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változat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utaztatható</a:t>
            </a:r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előadás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hu-H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minél</a:t>
            </a:r>
            <a:r>
              <a:rPr lang="hu-HU" sz="2000" dirty="0">
                <a:solidFill>
                  <a:srgbClr val="002060"/>
                </a:solidFill>
                <a:latin typeface="Century" panose="02040604050505020304" pitchFamily="18" charset="0"/>
              </a:rPr>
              <a:t> több helyen legyen bemutatható. A kis térben oltárképeket/ikonosztázt idéző díszletfal és szobrok előtt jelentek meg a színészek, egy-egy színben adott esetben több alakban is.</a:t>
            </a: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51FA91D8-C695-FE31-3CFD-B1D30BF07954}"/>
              </a:ext>
            </a:extLst>
          </p:cNvPr>
          <p:cNvSpPr txBox="1">
            <a:spLocks/>
          </p:cNvSpPr>
          <p:nvPr/>
        </p:nvSpPr>
        <p:spPr>
          <a:xfrm>
            <a:off x="950677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Szereplők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9C28CC57-75AB-163A-62B2-42107FA1FD6D}"/>
              </a:ext>
            </a:extLst>
          </p:cNvPr>
          <p:cNvSpPr/>
          <p:nvPr/>
        </p:nvSpPr>
        <p:spPr>
          <a:xfrm>
            <a:off x="0" y="2303781"/>
            <a:ext cx="4795520" cy="41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Budai Színkör 1934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8E15F304-1005-CA6A-D77A-F723A5A410E1}"/>
              </a:ext>
            </a:extLst>
          </p:cNvPr>
          <p:cNvSpPr txBox="1"/>
          <p:nvPr/>
        </p:nvSpPr>
        <p:spPr>
          <a:xfrm>
            <a:off x="3311205" y="2882258"/>
            <a:ext cx="23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Éva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BE880EBC-A82D-0E03-7050-5858175623F3}"/>
              </a:ext>
            </a:extLst>
          </p:cNvPr>
          <p:cNvSpPr txBox="1"/>
          <p:nvPr/>
        </p:nvSpPr>
        <p:spPr>
          <a:xfrm>
            <a:off x="6454137" y="2882258"/>
            <a:ext cx="238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Lucifer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B8F5521E-040B-F9CF-79CD-99074EABB37A}"/>
              </a:ext>
            </a:extLst>
          </p:cNvPr>
          <p:cNvSpPr txBox="1"/>
          <p:nvPr/>
        </p:nvSpPr>
        <p:spPr>
          <a:xfrm>
            <a:off x="3330256" y="5795004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Szörényi Éva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C7DAE782-569D-FE20-F9A3-022726AAD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b="500"/>
          <a:stretch/>
        </p:blipFill>
        <p:spPr>
          <a:xfrm>
            <a:off x="3323406" y="3486823"/>
            <a:ext cx="2383200" cy="2329131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A62D8D8E-7930-C414-ABE9-C3F21D85BDF4}"/>
              </a:ext>
            </a:extLst>
          </p:cNvPr>
          <p:cNvSpPr txBox="1"/>
          <p:nvPr/>
        </p:nvSpPr>
        <p:spPr>
          <a:xfrm>
            <a:off x="6454136" y="5772119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Baló Elemér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3367480-23C7-B685-0762-683130456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" r="96"/>
          <a:stretch/>
        </p:blipFill>
        <p:spPr>
          <a:xfrm>
            <a:off x="6454134" y="3441987"/>
            <a:ext cx="2383200" cy="2345055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4CDD7E52-46E3-B285-B819-244A487C00DB}"/>
              </a:ext>
            </a:extLst>
          </p:cNvPr>
          <p:cNvSpPr txBox="1"/>
          <p:nvPr/>
        </p:nvSpPr>
        <p:spPr>
          <a:xfrm>
            <a:off x="187323" y="2869861"/>
            <a:ext cx="23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Ádám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676D5EE2-39E6-5C5B-DAB4-175AE82BF34C}"/>
              </a:ext>
            </a:extLst>
          </p:cNvPr>
          <p:cNvSpPr txBox="1"/>
          <p:nvPr/>
        </p:nvSpPr>
        <p:spPr>
          <a:xfrm>
            <a:off x="206376" y="5795004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Abonyi Géza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74D95E5B-F029-FEDB-4BD9-35FC0D159B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1800"/>
          <a:stretch>
            <a:fillRect/>
          </a:stretch>
        </p:blipFill>
        <p:spPr>
          <a:xfrm>
            <a:off x="187323" y="3457912"/>
            <a:ext cx="2381250" cy="2345054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5F20C133-3182-5D86-BDDE-21449B00B535}"/>
              </a:ext>
            </a:extLst>
          </p:cNvPr>
          <p:cNvSpPr/>
          <p:nvPr/>
        </p:nvSpPr>
        <p:spPr>
          <a:xfrm>
            <a:off x="-10695" y="2303781"/>
            <a:ext cx="4795520" cy="41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Nemzeti Színház 1937. okt. 21.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F24BDEB6-41A6-016C-F572-059409873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" r="364"/>
          <a:stretch/>
        </p:blipFill>
        <p:spPr bwMode="auto">
          <a:xfrm>
            <a:off x="187323" y="3455977"/>
            <a:ext cx="2381250" cy="234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03F0678D-D5D5-B0E5-34CC-5A6EE7452FD0}"/>
              </a:ext>
            </a:extLst>
          </p:cNvPr>
          <p:cNvSpPr txBox="1"/>
          <p:nvPr/>
        </p:nvSpPr>
        <p:spPr>
          <a:xfrm>
            <a:off x="187323" y="5785107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Lehotai Árpád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995B5DE1-FC52-682D-D71D-976F899E2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 bwMode="auto">
          <a:xfrm>
            <a:off x="3351254" y="3455977"/>
            <a:ext cx="2381250" cy="234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zövegdoboz 24">
            <a:extLst>
              <a:ext uri="{FF2B5EF4-FFF2-40B4-BE49-F238E27FC236}">
                <a16:creationId xmlns:a16="http://schemas.microsoft.com/office/drawing/2014/main" id="{814D7C19-7820-6C2F-790F-0B23F0732595}"/>
              </a:ext>
            </a:extLst>
          </p:cNvPr>
          <p:cNvSpPr txBox="1"/>
          <p:nvPr/>
        </p:nvSpPr>
        <p:spPr>
          <a:xfrm>
            <a:off x="3330253" y="5785107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Tőkés Anna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08F32431-513B-C92E-F5C5-B6FCFB915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r="397"/>
          <a:stretch/>
        </p:blipFill>
        <p:spPr bwMode="auto">
          <a:xfrm>
            <a:off x="6473185" y="3427065"/>
            <a:ext cx="2381250" cy="234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zövegdoboz 26">
            <a:extLst>
              <a:ext uri="{FF2B5EF4-FFF2-40B4-BE49-F238E27FC236}">
                <a16:creationId xmlns:a16="http://schemas.microsoft.com/office/drawing/2014/main" id="{73860FD8-9E6E-0C99-D8D6-745C42BD2A04}"/>
              </a:ext>
            </a:extLst>
          </p:cNvPr>
          <p:cNvSpPr txBox="1"/>
          <p:nvPr/>
        </p:nvSpPr>
        <p:spPr>
          <a:xfrm>
            <a:off x="6473185" y="5756195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Csortos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Gyula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C72959E3-22ED-DFB5-D6C4-7EC8F0839CA2}"/>
              </a:ext>
            </a:extLst>
          </p:cNvPr>
          <p:cNvSpPr txBox="1"/>
          <p:nvPr/>
        </p:nvSpPr>
        <p:spPr>
          <a:xfrm>
            <a:off x="9621474" y="2882258"/>
            <a:ext cx="249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Az Úr hangja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5D7E85F2-D602-C744-6827-D9F7E1B4CE8E}"/>
              </a:ext>
            </a:extLst>
          </p:cNvPr>
          <p:cNvSpPr txBox="1"/>
          <p:nvPr/>
        </p:nvSpPr>
        <p:spPr>
          <a:xfrm>
            <a:off x="9623423" y="5769182"/>
            <a:ext cx="24003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Lehotay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Árpád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9F295A32-B102-39E2-F7DB-F0480F9C8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" r="364"/>
          <a:stretch/>
        </p:blipFill>
        <p:spPr bwMode="auto">
          <a:xfrm>
            <a:off x="9623424" y="3440053"/>
            <a:ext cx="2381250" cy="234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églalap 31">
            <a:extLst>
              <a:ext uri="{FF2B5EF4-FFF2-40B4-BE49-F238E27FC236}">
                <a16:creationId xmlns:a16="http://schemas.microsoft.com/office/drawing/2014/main" id="{F823432E-49D2-E46B-795D-AE2B030A757F}"/>
              </a:ext>
            </a:extLst>
          </p:cNvPr>
          <p:cNvSpPr/>
          <p:nvPr/>
        </p:nvSpPr>
        <p:spPr>
          <a:xfrm>
            <a:off x="10695" y="2303781"/>
            <a:ext cx="4795520" cy="41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Kamaraszínház 1939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80DC16F-079B-52C6-BC99-A196F07DCB24}"/>
              </a:ext>
            </a:extLst>
          </p:cNvPr>
          <p:cNvSpPr txBox="1"/>
          <p:nvPr/>
        </p:nvSpPr>
        <p:spPr>
          <a:xfrm>
            <a:off x="177799" y="5831748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Abonyi Géza</a:t>
            </a:r>
          </a:p>
        </p:txBody>
      </p:sp>
      <p:pic>
        <p:nvPicPr>
          <p:cNvPr id="34" name="Kép 33">
            <a:extLst>
              <a:ext uri="{FF2B5EF4-FFF2-40B4-BE49-F238E27FC236}">
                <a16:creationId xmlns:a16="http://schemas.microsoft.com/office/drawing/2014/main" id="{1F78ECC3-ACBB-E652-C88C-DB8A2B0265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1800"/>
          <a:stretch>
            <a:fillRect/>
          </a:stretch>
        </p:blipFill>
        <p:spPr>
          <a:xfrm>
            <a:off x="177800" y="3465123"/>
            <a:ext cx="2381250" cy="2345054"/>
          </a:xfrm>
          <a:prstGeom prst="rect">
            <a:avLst/>
          </a:prstGeom>
        </p:spPr>
      </p:pic>
      <p:sp>
        <p:nvSpPr>
          <p:cNvPr id="35" name="Szövegdoboz 34">
            <a:extLst>
              <a:ext uri="{FF2B5EF4-FFF2-40B4-BE49-F238E27FC236}">
                <a16:creationId xmlns:a16="http://schemas.microsoft.com/office/drawing/2014/main" id="{DD71CF39-FF8E-A83F-9A4C-F40CC0470E17}"/>
              </a:ext>
            </a:extLst>
          </p:cNvPr>
          <p:cNvSpPr txBox="1"/>
          <p:nvPr/>
        </p:nvSpPr>
        <p:spPr>
          <a:xfrm>
            <a:off x="3318048" y="5774831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Lukács Margit</a:t>
            </a:r>
          </a:p>
        </p:txBody>
      </p:sp>
      <p:pic>
        <p:nvPicPr>
          <p:cNvPr id="36" name="Kép 35">
            <a:extLst>
              <a:ext uri="{FF2B5EF4-FFF2-40B4-BE49-F238E27FC236}">
                <a16:creationId xmlns:a16="http://schemas.microsoft.com/office/drawing/2014/main" id="{650A51DA-8735-C2C5-5B8D-C3DBF98C539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7415" b="22778"/>
          <a:stretch>
            <a:fillRect/>
          </a:stretch>
        </p:blipFill>
        <p:spPr>
          <a:xfrm>
            <a:off x="3328304" y="3452134"/>
            <a:ext cx="2383200" cy="2329131"/>
          </a:xfrm>
          <a:prstGeom prst="rect">
            <a:avLst/>
          </a:prstGeom>
        </p:spPr>
      </p:pic>
      <p:sp>
        <p:nvSpPr>
          <p:cNvPr id="37" name="Szövegdoboz 36">
            <a:extLst>
              <a:ext uri="{FF2B5EF4-FFF2-40B4-BE49-F238E27FC236}">
                <a16:creationId xmlns:a16="http://schemas.microsoft.com/office/drawing/2014/main" id="{4F3F2C3D-1BAF-9319-DA6B-32F1151256B9}"/>
              </a:ext>
            </a:extLst>
          </p:cNvPr>
          <p:cNvSpPr txBox="1"/>
          <p:nvPr/>
        </p:nvSpPr>
        <p:spPr>
          <a:xfrm>
            <a:off x="6454136" y="5781265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Kovács Károly</a:t>
            </a:r>
          </a:p>
        </p:txBody>
      </p:sp>
      <p:pic>
        <p:nvPicPr>
          <p:cNvPr id="38" name="Kép 37">
            <a:extLst>
              <a:ext uri="{FF2B5EF4-FFF2-40B4-BE49-F238E27FC236}">
                <a16:creationId xmlns:a16="http://schemas.microsoft.com/office/drawing/2014/main" id="{2683418B-37FB-B4BC-1B7E-3CA6625D52B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9308" b="18551"/>
          <a:stretch>
            <a:fillRect/>
          </a:stretch>
        </p:blipFill>
        <p:spPr>
          <a:xfrm>
            <a:off x="6461712" y="3441026"/>
            <a:ext cx="2383200" cy="2345055"/>
          </a:xfrm>
          <a:prstGeom prst="rect">
            <a:avLst/>
          </a:prstGeom>
        </p:spPr>
      </p:pic>
      <p:sp>
        <p:nvSpPr>
          <p:cNvPr id="39" name="Tartalom helye 2">
            <a:extLst>
              <a:ext uri="{FF2B5EF4-FFF2-40B4-BE49-F238E27FC236}">
                <a16:creationId xmlns:a16="http://schemas.microsoft.com/office/drawing/2014/main" id="{CAD26DB5-F288-230F-E5F8-3E49E928C63C}"/>
              </a:ext>
            </a:extLst>
          </p:cNvPr>
          <p:cNvSpPr txBox="1">
            <a:spLocks/>
          </p:cNvSpPr>
          <p:nvPr/>
        </p:nvSpPr>
        <p:spPr>
          <a:xfrm>
            <a:off x="790571" y="7485143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1940-ben sor került a Tragédia frankfurti bemutatójára.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1942-ben zárta le Tragédia-sorozatát Németh Antal a Nemzeti Színházban, ismét a kamaraszínpadon.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1935-ben első ízben hangzottak föl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Madách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drámai jambusban írt verssorai a Magyar Rádióban – melynek ez időben Németh Antal dramaturgja-rendezője volt. 1937–38-ban – kissé éltérő szereposztásban – rögzítették hanglemezekre a művet, szintén Németh Antal rendezésében. 1944-ben készült el a rendező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Madách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-filmje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Madách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. Egy ember tragédiája címmel.</a:t>
            </a:r>
          </a:p>
        </p:txBody>
      </p:sp>
      <p:pic>
        <p:nvPicPr>
          <p:cNvPr id="40" name="Picture 2" descr="Németh Antal (rendező) – Wikipédia">
            <a:extLst>
              <a:ext uri="{FF2B5EF4-FFF2-40B4-BE49-F238E27FC236}">
                <a16:creationId xmlns:a16="http://schemas.microsoft.com/office/drawing/2014/main" id="{10F5FD38-55B4-FFC6-1218-94DEC5779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97" b="99180" l="4372" r="98907">
                        <a14:foregroundMark x1="46448" y1="8197" x2="31148" y2="17213"/>
                        <a14:foregroundMark x1="31148" y1="17213" x2="27869" y2="14344"/>
                        <a14:foregroundMark x1="59563" y1="44672" x2="81967" y2="58197"/>
                        <a14:foregroundMark x1="81967" y1="58197" x2="90710" y2="89754"/>
                        <a14:foregroundMark x1="90710" y1="89754" x2="90710" y2="89754"/>
                        <a14:foregroundMark x1="31148" y1="49590" x2="15847" y2="59016"/>
                        <a14:foregroundMark x1="15847" y1="59016" x2="8743" y2="83197"/>
                        <a14:foregroundMark x1="8743" y1="83197" x2="4918" y2="86885"/>
                        <a14:foregroundMark x1="24590" y1="95902" x2="61202" y2="99590"/>
                        <a14:foregroundMark x1="43169" y1="56148" x2="46995" y2="52869"/>
                        <a14:foregroundMark x1="34426" y1="43852" x2="33880" y2="46721"/>
                        <a14:foregroundMark x1="25683" y1="27049" x2="25683" y2="27049"/>
                        <a14:foregroundMark x1="26776" y1="29098" x2="26776" y2="29098"/>
                        <a14:foregroundMark x1="25137" y1="24590" x2="25137" y2="24590"/>
                        <a14:foregroundMark x1="22404" y1="24590" x2="22404" y2="24590"/>
                        <a14:foregroundMark x1="95082" y1="68443" x2="98907" y2="85656"/>
                        <a14:foregroundMark x1="98907" y1="85656" x2="88525" y2="91393"/>
                        <a14:foregroundMark x1="42077" y1="13934" x2="41530" y2="30328"/>
                        <a14:foregroundMark x1="41530" y1="30328" x2="55738" y2="15984"/>
                        <a14:foregroundMark x1="55738" y1="15984" x2="42077" y2="29918"/>
                        <a14:foregroundMark x1="42077" y1="29918" x2="44262" y2="29098"/>
                        <a14:foregroundMark x1="72678" y1="67623" x2="71038" y2="680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61329" y="3834958"/>
            <a:ext cx="2723529" cy="363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Beszédbuborék: ellipszis 50">
            <a:extLst>
              <a:ext uri="{FF2B5EF4-FFF2-40B4-BE49-F238E27FC236}">
                <a16:creationId xmlns:a16="http://schemas.microsoft.com/office/drawing/2014/main" id="{87ECE7C4-C410-B1C3-4FA7-D2E2739C92BF}"/>
              </a:ext>
            </a:extLst>
          </p:cNvPr>
          <p:cNvSpPr/>
          <p:nvPr/>
        </p:nvSpPr>
        <p:spPr>
          <a:xfrm flipH="1">
            <a:off x="12450891" y="1825625"/>
            <a:ext cx="4583575" cy="278872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52" name="Szövegdoboz 51">
            <a:extLst>
              <a:ext uri="{FF2B5EF4-FFF2-40B4-BE49-F238E27FC236}">
                <a16:creationId xmlns:a16="http://schemas.microsoft.com/office/drawing/2014/main" id="{E6732601-4456-CED5-C73D-330167E7C1C6}"/>
              </a:ext>
            </a:extLst>
          </p:cNvPr>
          <p:cNvSpPr txBox="1"/>
          <p:nvPr/>
        </p:nvSpPr>
        <p:spPr>
          <a:xfrm>
            <a:off x="12966558" y="2314342"/>
            <a:ext cx="42203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u-HU" dirty="0"/>
              <a:t>„ A londoni kép nem a múlt század hatvanas éveiben játszódik, hanem a háború előtti évek világában. Ezek az évek alkalmasak ugyanis legalább arra, hogy a kapitalizmus fénykorának jellemzéséül szolgáljanak…” </a:t>
            </a:r>
          </a:p>
          <a:p>
            <a:pPr lvl="0"/>
            <a:r>
              <a:rPr lang="hu-HU" dirty="0"/>
              <a:t>-Németh Antal(1937)</a:t>
            </a:r>
          </a:p>
        </p:txBody>
      </p:sp>
      <p:sp>
        <p:nvSpPr>
          <p:cNvPr id="55" name="Beszédbuborék: ellipszis 54">
            <a:extLst>
              <a:ext uri="{FF2B5EF4-FFF2-40B4-BE49-F238E27FC236}">
                <a16:creationId xmlns:a16="http://schemas.microsoft.com/office/drawing/2014/main" id="{061703F0-213A-976E-1B77-FB019CFD3C1A}"/>
              </a:ext>
            </a:extLst>
          </p:cNvPr>
          <p:cNvSpPr/>
          <p:nvPr/>
        </p:nvSpPr>
        <p:spPr>
          <a:xfrm>
            <a:off x="-4675357" y="3465960"/>
            <a:ext cx="4583575" cy="278872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56" name="Szövegdoboz 55">
            <a:extLst>
              <a:ext uri="{FF2B5EF4-FFF2-40B4-BE49-F238E27FC236}">
                <a16:creationId xmlns:a16="http://schemas.microsoft.com/office/drawing/2014/main" id="{F49341E1-50BB-2894-D740-F35E149716BF}"/>
              </a:ext>
            </a:extLst>
          </p:cNvPr>
          <p:cNvSpPr txBox="1"/>
          <p:nvPr/>
        </p:nvSpPr>
        <p:spPr>
          <a:xfrm>
            <a:off x="-4177645" y="3954677"/>
            <a:ext cx="40858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chemeClr val="tx1"/>
                </a:solidFill>
              </a:rPr>
              <a:t>„mindig az előadás külső elemeire, díszletre, világításra, gépezetre, kísérő zenére koreográfiára veti a fősúlyt, s ami sikert mint rendező aratott, leginkább ezzel aratta.„ </a:t>
            </a:r>
          </a:p>
          <a:p>
            <a:r>
              <a:rPr lang="hu-HU" sz="2000" dirty="0">
                <a:solidFill>
                  <a:schemeClr val="tx1"/>
                </a:solidFill>
              </a:rPr>
              <a:t>-</a:t>
            </a:r>
            <a:r>
              <a:rPr lang="hu-HU" sz="2000" dirty="0" err="1">
                <a:solidFill>
                  <a:schemeClr val="tx1"/>
                </a:solidFill>
              </a:rPr>
              <a:t>Schöfflin</a:t>
            </a:r>
            <a:r>
              <a:rPr lang="hu-HU" sz="2000" dirty="0">
                <a:solidFill>
                  <a:schemeClr val="tx1"/>
                </a:solidFill>
              </a:rPr>
              <a:t> Aladár (1937)</a:t>
            </a:r>
          </a:p>
        </p:txBody>
      </p:sp>
      <p:sp>
        <p:nvSpPr>
          <p:cNvPr id="41" name="Beszédbuborék: ellipszis 40">
            <a:extLst>
              <a:ext uri="{FF2B5EF4-FFF2-40B4-BE49-F238E27FC236}">
                <a16:creationId xmlns:a16="http://schemas.microsoft.com/office/drawing/2014/main" id="{AADADF20-BA94-0B0D-C09E-6D93ED295B7F}"/>
              </a:ext>
            </a:extLst>
          </p:cNvPr>
          <p:cNvSpPr/>
          <p:nvPr/>
        </p:nvSpPr>
        <p:spPr>
          <a:xfrm flipH="1">
            <a:off x="12456354" y="1837169"/>
            <a:ext cx="4583575" cy="278872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02C391C9-F10F-479D-D525-7FBA7155F049}"/>
              </a:ext>
            </a:extLst>
          </p:cNvPr>
          <p:cNvSpPr txBox="1"/>
          <p:nvPr/>
        </p:nvSpPr>
        <p:spPr>
          <a:xfrm>
            <a:off x="12861581" y="2303781"/>
            <a:ext cx="42203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u-HU" sz="2000" dirty="0"/>
              <a:t>„Ez a mostani stúdióelőadásunk kísérlet: keresi azokat a módokat, miképpen lehetséges a Madách kultusz minél szélesebb körben való terjesztése.” </a:t>
            </a:r>
          </a:p>
          <a:p>
            <a:pPr lvl="0"/>
            <a:r>
              <a:rPr lang="hu-HU" sz="2000" dirty="0"/>
              <a:t>-Németh Antal(1939)</a:t>
            </a:r>
          </a:p>
        </p:txBody>
      </p:sp>
      <p:sp>
        <p:nvSpPr>
          <p:cNvPr id="53" name="Beszédbuborék: ellipszis 52">
            <a:extLst>
              <a:ext uri="{FF2B5EF4-FFF2-40B4-BE49-F238E27FC236}">
                <a16:creationId xmlns:a16="http://schemas.microsoft.com/office/drawing/2014/main" id="{B1F04B2A-F27D-B71D-8504-E21D309DECAE}"/>
              </a:ext>
            </a:extLst>
          </p:cNvPr>
          <p:cNvSpPr/>
          <p:nvPr/>
        </p:nvSpPr>
        <p:spPr>
          <a:xfrm>
            <a:off x="-4728833" y="3473562"/>
            <a:ext cx="4583575" cy="278872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54" name="Szövegdoboz 53">
            <a:extLst>
              <a:ext uri="{FF2B5EF4-FFF2-40B4-BE49-F238E27FC236}">
                <a16:creationId xmlns:a16="http://schemas.microsoft.com/office/drawing/2014/main" id="{497DEE2C-65D3-C049-10CB-428F4362688C}"/>
              </a:ext>
            </a:extLst>
          </p:cNvPr>
          <p:cNvSpPr txBox="1"/>
          <p:nvPr/>
        </p:nvSpPr>
        <p:spPr>
          <a:xfrm>
            <a:off x="-4235527" y="3916112"/>
            <a:ext cx="42573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„</a:t>
            </a:r>
            <a:r>
              <a:rPr lang="hu-HU" dirty="0"/>
              <a:t>Kétségtelenül figyelmet érdemlő elgondolás, aki a színházban is a költői értéket keresi, nem utasíthatja el magától. Nem lehet tagadni, a nagyon díszes, pompázó előadás kissé mindig lealacsonyítja a Tragédiát” 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-</a:t>
            </a:r>
            <a:r>
              <a:rPr lang="hu-HU" dirty="0" err="1">
                <a:solidFill>
                  <a:schemeClr val="tx1"/>
                </a:solidFill>
              </a:rPr>
              <a:t>Schöfflin</a:t>
            </a:r>
            <a:r>
              <a:rPr lang="hu-HU" dirty="0">
                <a:solidFill>
                  <a:schemeClr val="tx1"/>
                </a:solidFill>
              </a:rPr>
              <a:t> Aladár (1939)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BF7B07E-03D2-B43F-2AD8-491D0E22CF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60341" y="45001"/>
            <a:ext cx="10432406" cy="6532937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F4B37F53-79DD-FEDB-5BD0-7BD4F4F691C0}"/>
              </a:ext>
            </a:extLst>
          </p:cNvPr>
          <p:cNvSpPr txBox="1"/>
          <p:nvPr/>
        </p:nvSpPr>
        <p:spPr>
          <a:xfrm>
            <a:off x="13360341" y="6402039"/>
            <a:ext cx="104324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Paradicsom (1937)</a:t>
            </a:r>
          </a:p>
        </p:txBody>
      </p:sp>
    </p:spTree>
    <p:extLst>
      <p:ext uri="{BB962C8B-B14F-4D97-AF65-F5344CB8AC3E}">
        <p14:creationId xmlns:p14="http://schemas.microsoft.com/office/powerpoint/2010/main" val="554468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5" grpId="0" animBg="1"/>
      <p:bldP spid="27" grpId="0" animBg="1"/>
      <p:bldP spid="28" grpId="0"/>
      <p:bldP spid="29" grpId="0" animBg="1"/>
      <p:bldP spid="32" grpId="0" animBg="1"/>
      <p:bldP spid="33" grpId="0" animBg="1"/>
      <p:bldP spid="35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1BE11A-F0D7-8E9D-C7B4-97D81D8CA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59F76CEC-A231-2351-8158-BA447631CF59}"/>
              </a:ext>
            </a:extLst>
          </p:cNvPr>
          <p:cNvSpPr txBox="1">
            <a:spLocks/>
          </p:cNvSpPr>
          <p:nvPr/>
        </p:nvSpPr>
        <p:spPr>
          <a:xfrm>
            <a:off x="790571" y="793322"/>
            <a:ext cx="106757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dirty="0">
                <a:solidFill>
                  <a:srgbClr val="002060"/>
                </a:solidFill>
                <a:latin typeface="Elephant" panose="02020904090505020303" pitchFamily="18" charset="0"/>
              </a:rPr>
              <a:t>Németh Antal – Rendezései</a:t>
            </a: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602685F8-DBEF-52DB-5D4F-C5AF93712E52}"/>
              </a:ext>
            </a:extLst>
          </p:cNvPr>
          <p:cNvSpPr txBox="1">
            <a:spLocks/>
          </p:cNvSpPr>
          <p:nvPr/>
        </p:nvSpPr>
        <p:spPr>
          <a:xfrm>
            <a:off x="-10889492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002060"/>
                </a:solidFill>
                <a:latin typeface="Century" panose="02040604050505020304" pitchFamily="18" charset="0"/>
              </a:rPr>
              <a:t>Szereplők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12E1D952-9749-E924-E762-51BCB9DE8FB0}"/>
              </a:ext>
            </a:extLst>
          </p:cNvPr>
          <p:cNvSpPr/>
          <p:nvPr/>
        </p:nvSpPr>
        <p:spPr>
          <a:xfrm>
            <a:off x="12379569" y="2303781"/>
            <a:ext cx="4795520" cy="41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Budai Színkör 1934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B8F1095-7ACC-C9EE-911E-65F0FD6C5593}"/>
              </a:ext>
            </a:extLst>
          </p:cNvPr>
          <p:cNvSpPr txBox="1"/>
          <p:nvPr/>
        </p:nvSpPr>
        <p:spPr>
          <a:xfrm>
            <a:off x="3311205" y="-3566926"/>
            <a:ext cx="23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Éva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21CFB55E-693E-912B-73A7-CADF4D0FE81D}"/>
              </a:ext>
            </a:extLst>
          </p:cNvPr>
          <p:cNvSpPr txBox="1"/>
          <p:nvPr/>
        </p:nvSpPr>
        <p:spPr>
          <a:xfrm>
            <a:off x="6454137" y="8012108"/>
            <a:ext cx="238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Lucifer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DD482135-3155-2A80-F974-A66DC160C6AA}"/>
              </a:ext>
            </a:extLst>
          </p:cNvPr>
          <p:cNvSpPr txBox="1"/>
          <p:nvPr/>
        </p:nvSpPr>
        <p:spPr>
          <a:xfrm>
            <a:off x="3330256" y="-663440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Szörényi Éva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AD04BAC8-1720-6C90-8A8B-7659D3E57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b="500"/>
          <a:stretch/>
        </p:blipFill>
        <p:spPr>
          <a:xfrm>
            <a:off x="3323406" y="-2971621"/>
            <a:ext cx="2383200" cy="2329131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71658FA5-FA04-A906-0799-5A50875E5F37}"/>
              </a:ext>
            </a:extLst>
          </p:cNvPr>
          <p:cNvSpPr txBox="1"/>
          <p:nvPr/>
        </p:nvSpPr>
        <p:spPr>
          <a:xfrm>
            <a:off x="6454136" y="10932719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Baló Elemér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86C30270-B3CB-6EB8-BD40-D47D70FD5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" r="96"/>
          <a:stretch/>
        </p:blipFill>
        <p:spPr>
          <a:xfrm>
            <a:off x="6454134" y="8602587"/>
            <a:ext cx="2383200" cy="2345055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40925661-AFA5-5D9E-F64A-1DE0E4113F30}"/>
              </a:ext>
            </a:extLst>
          </p:cNvPr>
          <p:cNvSpPr txBox="1"/>
          <p:nvPr/>
        </p:nvSpPr>
        <p:spPr>
          <a:xfrm>
            <a:off x="187323" y="7999711"/>
            <a:ext cx="23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Ádám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D78CBCD3-680E-8A10-DA04-C88FD5C0EF47}"/>
              </a:ext>
            </a:extLst>
          </p:cNvPr>
          <p:cNvSpPr txBox="1"/>
          <p:nvPr/>
        </p:nvSpPr>
        <p:spPr>
          <a:xfrm>
            <a:off x="206376" y="10955604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Abonyi Géza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F00B2795-780B-74B1-9C50-A345B30046E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1800"/>
          <a:stretch>
            <a:fillRect/>
          </a:stretch>
        </p:blipFill>
        <p:spPr>
          <a:xfrm>
            <a:off x="187323" y="8618512"/>
            <a:ext cx="2381250" cy="2345054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2F49ABE2-C01B-75F5-62FA-98999FD47B1E}"/>
              </a:ext>
            </a:extLst>
          </p:cNvPr>
          <p:cNvSpPr/>
          <p:nvPr/>
        </p:nvSpPr>
        <p:spPr>
          <a:xfrm>
            <a:off x="12192000" y="2303781"/>
            <a:ext cx="4795520" cy="41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Nemzeti Színház 1937. okt. 21.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29761560-0230-A4F3-8CC1-126D151AA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" r="364"/>
          <a:stretch/>
        </p:blipFill>
        <p:spPr bwMode="auto">
          <a:xfrm>
            <a:off x="187323" y="8566408"/>
            <a:ext cx="2381250" cy="234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A9718B7A-DE0F-A54D-B90E-5E164624449A}"/>
              </a:ext>
            </a:extLst>
          </p:cNvPr>
          <p:cNvSpPr txBox="1"/>
          <p:nvPr/>
        </p:nvSpPr>
        <p:spPr>
          <a:xfrm>
            <a:off x="187323" y="10895538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Lehotai Árpád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CC6C9EB8-D96F-7E04-9984-454573A5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 bwMode="auto">
          <a:xfrm>
            <a:off x="3351254" y="-3015486"/>
            <a:ext cx="2381250" cy="234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zövegdoboz 24">
            <a:extLst>
              <a:ext uri="{FF2B5EF4-FFF2-40B4-BE49-F238E27FC236}">
                <a16:creationId xmlns:a16="http://schemas.microsoft.com/office/drawing/2014/main" id="{CE2D5140-CEB8-186C-CC5E-CCE67732489B}"/>
              </a:ext>
            </a:extLst>
          </p:cNvPr>
          <p:cNvSpPr txBox="1"/>
          <p:nvPr/>
        </p:nvSpPr>
        <p:spPr>
          <a:xfrm>
            <a:off x="3330253" y="-686356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Tőkés Anna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ACCD2A30-1336-8B5A-5EDC-EF890178C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r="397"/>
          <a:stretch/>
        </p:blipFill>
        <p:spPr bwMode="auto">
          <a:xfrm>
            <a:off x="6473185" y="8537496"/>
            <a:ext cx="2381250" cy="234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zövegdoboz 26">
            <a:extLst>
              <a:ext uri="{FF2B5EF4-FFF2-40B4-BE49-F238E27FC236}">
                <a16:creationId xmlns:a16="http://schemas.microsoft.com/office/drawing/2014/main" id="{02773602-5F50-8999-0109-97886AF0B0B0}"/>
              </a:ext>
            </a:extLst>
          </p:cNvPr>
          <p:cNvSpPr txBox="1"/>
          <p:nvPr/>
        </p:nvSpPr>
        <p:spPr>
          <a:xfrm>
            <a:off x="6473185" y="10866626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Csortos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Gyula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BBB3E6CC-0A01-4485-AB4D-4614507BF42E}"/>
              </a:ext>
            </a:extLst>
          </p:cNvPr>
          <p:cNvSpPr txBox="1"/>
          <p:nvPr/>
        </p:nvSpPr>
        <p:spPr>
          <a:xfrm>
            <a:off x="9621474" y="-3566926"/>
            <a:ext cx="249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Az Úr hangja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503954C6-7727-AF4D-14A8-EEE5AA809212}"/>
              </a:ext>
            </a:extLst>
          </p:cNvPr>
          <p:cNvSpPr txBox="1"/>
          <p:nvPr/>
        </p:nvSpPr>
        <p:spPr>
          <a:xfrm>
            <a:off x="9623423" y="-680002"/>
            <a:ext cx="24003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Lehotay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Árpád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E53D997E-2576-E0B8-92C7-C9D2523C6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" r="364"/>
          <a:stretch/>
        </p:blipFill>
        <p:spPr bwMode="auto">
          <a:xfrm>
            <a:off x="9623424" y="-3009131"/>
            <a:ext cx="2381250" cy="234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églalap 31">
            <a:extLst>
              <a:ext uri="{FF2B5EF4-FFF2-40B4-BE49-F238E27FC236}">
                <a16:creationId xmlns:a16="http://schemas.microsoft.com/office/drawing/2014/main" id="{76E124FD-E2C4-253B-A77F-17C7C399FD36}"/>
              </a:ext>
            </a:extLst>
          </p:cNvPr>
          <p:cNvSpPr/>
          <p:nvPr/>
        </p:nvSpPr>
        <p:spPr>
          <a:xfrm>
            <a:off x="12192000" y="2303781"/>
            <a:ext cx="4795520" cy="41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Kamaraszínház 1939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ED3FAFCF-F149-46F5-913B-604134A85881}"/>
              </a:ext>
            </a:extLst>
          </p:cNvPr>
          <p:cNvSpPr txBox="1"/>
          <p:nvPr/>
        </p:nvSpPr>
        <p:spPr>
          <a:xfrm>
            <a:off x="177799" y="10961598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Abonyi Géza</a:t>
            </a:r>
          </a:p>
        </p:txBody>
      </p:sp>
      <p:pic>
        <p:nvPicPr>
          <p:cNvPr id="34" name="Kép 33">
            <a:extLst>
              <a:ext uri="{FF2B5EF4-FFF2-40B4-BE49-F238E27FC236}">
                <a16:creationId xmlns:a16="http://schemas.microsoft.com/office/drawing/2014/main" id="{E344A6FC-173E-FB1D-7D13-D079953301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1800"/>
          <a:stretch>
            <a:fillRect/>
          </a:stretch>
        </p:blipFill>
        <p:spPr>
          <a:xfrm>
            <a:off x="177800" y="8594973"/>
            <a:ext cx="2381250" cy="2345054"/>
          </a:xfrm>
          <a:prstGeom prst="rect">
            <a:avLst/>
          </a:prstGeom>
        </p:spPr>
      </p:pic>
      <p:sp>
        <p:nvSpPr>
          <p:cNvPr id="35" name="Szövegdoboz 34">
            <a:extLst>
              <a:ext uri="{FF2B5EF4-FFF2-40B4-BE49-F238E27FC236}">
                <a16:creationId xmlns:a16="http://schemas.microsoft.com/office/drawing/2014/main" id="{A9587E60-B741-BAAA-7C93-7E6F3E17567C}"/>
              </a:ext>
            </a:extLst>
          </p:cNvPr>
          <p:cNvSpPr txBox="1"/>
          <p:nvPr/>
        </p:nvSpPr>
        <p:spPr>
          <a:xfrm>
            <a:off x="3318048" y="-674353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Lukács Margit</a:t>
            </a:r>
          </a:p>
        </p:txBody>
      </p:sp>
      <p:pic>
        <p:nvPicPr>
          <p:cNvPr id="36" name="Kép 35">
            <a:extLst>
              <a:ext uri="{FF2B5EF4-FFF2-40B4-BE49-F238E27FC236}">
                <a16:creationId xmlns:a16="http://schemas.microsoft.com/office/drawing/2014/main" id="{2FE9899F-3BA9-EDA5-DA18-D5A564B3215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7415" b="22778"/>
          <a:stretch>
            <a:fillRect/>
          </a:stretch>
        </p:blipFill>
        <p:spPr>
          <a:xfrm>
            <a:off x="3328304" y="-2997050"/>
            <a:ext cx="2383200" cy="2329131"/>
          </a:xfrm>
          <a:prstGeom prst="rect">
            <a:avLst/>
          </a:prstGeom>
        </p:spPr>
      </p:pic>
      <p:sp>
        <p:nvSpPr>
          <p:cNvPr id="37" name="Szövegdoboz 36">
            <a:extLst>
              <a:ext uri="{FF2B5EF4-FFF2-40B4-BE49-F238E27FC236}">
                <a16:creationId xmlns:a16="http://schemas.microsoft.com/office/drawing/2014/main" id="{4E72B7ED-0432-C9E8-D1AC-C5C08A045CD1}"/>
              </a:ext>
            </a:extLst>
          </p:cNvPr>
          <p:cNvSpPr txBox="1"/>
          <p:nvPr/>
        </p:nvSpPr>
        <p:spPr>
          <a:xfrm>
            <a:off x="6454136" y="10911115"/>
            <a:ext cx="2381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Kovács Károly</a:t>
            </a:r>
          </a:p>
        </p:txBody>
      </p:sp>
      <p:pic>
        <p:nvPicPr>
          <p:cNvPr id="38" name="Kép 37">
            <a:extLst>
              <a:ext uri="{FF2B5EF4-FFF2-40B4-BE49-F238E27FC236}">
                <a16:creationId xmlns:a16="http://schemas.microsoft.com/office/drawing/2014/main" id="{0DADF649-4577-F1C4-FDE5-E5BC2CF989A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9308" b="18551"/>
          <a:stretch>
            <a:fillRect/>
          </a:stretch>
        </p:blipFill>
        <p:spPr>
          <a:xfrm>
            <a:off x="6461712" y="8570876"/>
            <a:ext cx="2383200" cy="2345055"/>
          </a:xfrm>
          <a:prstGeom prst="rect">
            <a:avLst/>
          </a:prstGeom>
        </p:spPr>
      </p:pic>
      <p:sp>
        <p:nvSpPr>
          <p:cNvPr id="39" name="Tartalom helye 2">
            <a:extLst>
              <a:ext uri="{FF2B5EF4-FFF2-40B4-BE49-F238E27FC236}">
                <a16:creationId xmlns:a16="http://schemas.microsoft.com/office/drawing/2014/main" id="{D50FDE14-4A7A-CFB9-CE47-DCE23567FE85}"/>
              </a:ext>
            </a:extLst>
          </p:cNvPr>
          <p:cNvSpPr txBox="1">
            <a:spLocks/>
          </p:cNvSpPr>
          <p:nvPr/>
        </p:nvSpPr>
        <p:spPr>
          <a:xfrm>
            <a:off x="790571" y="2185906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1940-ben sor került a Tragédia frankfurti bemutatójára.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1942-ben zárta le Tragédia-sorozatát Németh Antal a Nemzeti Színházban, ismét a kamaraszínpadon.</a:t>
            </a:r>
          </a:p>
          <a:p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1935-ben első ízben hangzottak föl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Madách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drámai jambusban írt verssorai a Magyar Rádióban – melynek ez időben Németh Antal dramaturgja-rendezője volt. 1937–38-ban – kissé éltérő szereposztásban – rögzítették hanglemezekre a művet, szintén Németh Antal rendezésében. 1944-ben készült el a rendező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Madách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-filmje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Madách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. Egy ember tragédiája címmel.</a:t>
            </a: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4A9AAD8A-BC1C-49C9-A760-641E5AE704C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6950" t="4400" r="26020" b="14415"/>
          <a:stretch>
            <a:fillRect/>
          </a:stretch>
        </p:blipFill>
        <p:spPr>
          <a:xfrm>
            <a:off x="9284925" y="-5009384"/>
            <a:ext cx="2907075" cy="4667249"/>
          </a:xfrm>
          <a:prstGeom prst="ellipse">
            <a:avLst/>
          </a:prstGeom>
        </p:spPr>
      </p:pic>
      <p:sp>
        <p:nvSpPr>
          <p:cNvPr id="41" name="Cím 1">
            <a:extLst>
              <a:ext uri="{FF2B5EF4-FFF2-40B4-BE49-F238E27FC236}">
                <a16:creationId xmlns:a16="http://schemas.microsoft.com/office/drawing/2014/main" id="{59F76CEC-A231-2351-8158-BA447631CF59}"/>
              </a:ext>
            </a:extLst>
          </p:cNvPr>
          <p:cNvSpPr txBox="1">
            <a:spLocks/>
          </p:cNvSpPr>
          <p:nvPr/>
        </p:nvSpPr>
        <p:spPr>
          <a:xfrm>
            <a:off x="-10675706" y="793322"/>
            <a:ext cx="106757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dirty="0">
                <a:solidFill>
                  <a:srgbClr val="002060"/>
                </a:solidFill>
                <a:latin typeface="Elephant" panose="02020904090505020303" pitchFamily="18" charset="0"/>
              </a:rPr>
              <a:t>Gellért Endre - Élete</a:t>
            </a:r>
          </a:p>
        </p:txBody>
      </p:sp>
      <p:sp>
        <p:nvSpPr>
          <p:cNvPr id="42" name="Tartalom helye 2">
            <a:extLst>
              <a:ext uri="{FF2B5EF4-FFF2-40B4-BE49-F238E27FC236}">
                <a16:creationId xmlns:a16="http://schemas.microsoft.com/office/drawing/2014/main" id="{D50FDE14-4A7A-CFB9-CE47-DCE23567FE85}"/>
              </a:ext>
            </a:extLst>
          </p:cNvPr>
          <p:cNvSpPr txBox="1">
            <a:spLocks/>
          </p:cNvSpPr>
          <p:nvPr/>
        </p:nvSpPr>
        <p:spPr>
          <a:xfrm>
            <a:off x="12868179" y="1203245"/>
            <a:ext cx="8613820" cy="53339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Kétszeres Kossuth-díjas magyar színész, rendező, főiskolai tanár, érdemes és kiváló művész.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1932-ben jelentkezett a Színművészeti Akadémiára, amit 1935-ben végzett el.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Kezdetben a Magyar Színház tagja volt majd később a Vígszínházban játszott.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Legelső rendezése: 1939-ben Csokonai Vitéz Mihály: A méla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Tempefői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vígjáték.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Rövid ideig katona is volt.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A Nemzeti Színház színésze, később segédrendezője, majd rendezője, 1950-től főrendezője lett (már 30 évesen vezető rendező volt).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1946-tól tanít a Színház- és Filmművészeti Főiskolán.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1950-ben elveszi </a:t>
            </a:r>
            <a:r>
              <a:rPr lang="hu-HU" sz="2400" dirty="0" err="1">
                <a:solidFill>
                  <a:srgbClr val="002060"/>
                </a:solidFill>
                <a:latin typeface="Century" panose="02040604050505020304" pitchFamily="18" charset="0"/>
              </a:rPr>
              <a:t>Regéczy</a:t>
            </a: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 Margit bemondónőt (két gyerekük született).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Összesen 29 darabot rendezett.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hu-HU" sz="2400" dirty="0">
                <a:solidFill>
                  <a:srgbClr val="002060"/>
                </a:solidFill>
                <a:latin typeface="Century" panose="02040604050505020304" pitchFamily="18" charset="0"/>
              </a:rPr>
              <a:t>1960. március 1-én öngyilkos lett.</a:t>
            </a:r>
          </a:p>
        </p:txBody>
      </p:sp>
    </p:spTree>
    <p:extLst>
      <p:ext uri="{BB962C8B-B14F-4D97-AF65-F5344CB8AC3E}">
        <p14:creationId xmlns:p14="http://schemas.microsoft.com/office/powerpoint/2010/main" val="2785127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5537</Words>
  <Application>Microsoft Office PowerPoint</Application>
  <PresentationFormat>Szélesvásznú</PresentationFormat>
  <Paragraphs>406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</vt:lpstr>
      <vt:lpstr>Elephant</vt:lpstr>
      <vt:lpstr>Footlight MT Light</vt:lpstr>
      <vt:lpstr>Office-téma</vt:lpstr>
      <vt:lpstr>Az ember tragédiája -rendezések-</vt:lpstr>
      <vt:lpstr>Az ember tragédiája -rendezések-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O365 felhasználó</cp:lastModifiedBy>
  <cp:revision>16</cp:revision>
  <dcterms:created xsi:type="dcterms:W3CDTF">2026-03-27T19:22:44Z</dcterms:created>
  <dcterms:modified xsi:type="dcterms:W3CDTF">2026-03-29T18:23:13Z</dcterms:modified>
</cp:coreProperties>
</file>