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2" r:id="rId4"/>
    <p:sldId id="264" r:id="rId5"/>
    <p:sldId id="259" r:id="rId6"/>
    <p:sldId id="267" r:id="rId7"/>
    <p:sldId id="258" r:id="rId8"/>
    <p:sldId id="261" r:id="rId9"/>
    <p:sldId id="270" r:id="rId10"/>
    <p:sldId id="271" r:id="rId11"/>
    <p:sldId id="265" r:id="rId12"/>
    <p:sldId id="26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1D4A-F56C-429C-9C38-0B7CEB9CBB78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219D0-252F-4E84-928F-23A2F199B3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6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219D0-252F-4E84-928F-23A2F199B30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35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39BFDF-FEF5-F8EA-A3DA-F8573B3EA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8E7509F-12E8-A4EF-A187-C58C5CA7B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41F3BA-EE13-EF28-8867-CBB853E3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D8FA4C-4B88-C95C-A172-7AB0F020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B155A3-DD57-1535-5BC0-E30C389F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47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F15CA9-47A1-CDFC-F55C-DA43A950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4B4EAB7-A97B-5DE6-FE1E-796AE4E99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76C899-F782-0735-D604-F1B7EF33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D6B8BC-2A6D-1D0B-D0A7-C43DAE92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36BAC1-9E18-32AA-7712-39442619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67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6B8967F-81B0-1EC9-EA09-0CA102B42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D83061D-2C6C-CCE9-1644-998B93847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868FC1-A5EC-B330-EFF6-F565AFD9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6E5575-E2F2-8094-5B3E-49350232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1047BF-2323-46EB-92D5-BD3D4748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56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D55051-F5C1-EAC8-9AA4-1E8C29FB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ACCEB9-FAB7-3F20-131C-CA5398FAD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60A3C1-3657-6605-337D-17E2E498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B8D53C-1971-7813-AB5E-B85741E2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8731E7-E231-7E68-6419-53DD7EB8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20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10A604-899C-A320-BE81-4FA0E5E3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A3DEE7-6463-86FC-AD44-E3CBCEFB0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1535BC-1F9C-B33A-21FD-54B6244B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480337-234E-A650-6104-73BEBE1C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934626-C892-1D6F-AC6B-EFC1CCD3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8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3CE45E-D0CC-201A-72B5-01D6C97E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D7C2E1-5EB2-CEBE-BC5E-C9934DDFC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46DEB4-CAFC-4568-2437-B4E27C814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C0013D-0659-E252-3D29-63E12219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82C4E51-D44E-63B7-3250-3A16968E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9F8545C-6595-BF6D-7E28-422FECCF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91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4CA318-02F9-0A14-B47A-D8C59349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93AAE5-7EF5-349F-0E12-4C1CAA76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D7D1AF-665D-D803-8B6D-AE2911C4A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FCCC85B-A27A-1E0D-D907-204590520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FEE815-0A56-9469-24E3-24701A467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C497D22-BD56-49F9-D72D-21C2CEC8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AE20618-9CF9-514C-7E6E-0C79132B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FCD897F-8DE1-FE7F-1C08-80F0BCB1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08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168169-9635-1EEC-B464-72C9A1DC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4412F08-AA0F-032B-1A2A-EB1A9D20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480BCE2-354D-C1C4-9B4B-458DB322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AD45DD7-603E-2F71-BCB9-01CC372A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50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D6419F5-5C59-5865-8281-65D6D36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0412D5D-4F5B-C6F3-22C4-3B7F26AB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6CEB50-CE42-67F8-3992-378DF07F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2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C21740-191F-F89F-9172-303E5A40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3C952A-5789-4C1E-C995-15AF99D3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DAC732A-214B-74B6-AAFD-6170637F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B0E831-BE9B-F08F-B040-DCA7774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4EADB8-FB73-FB16-3DA6-D9D4E784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7E00C6-F7A4-6E3A-EE59-95358BBC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89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2CE2C0-E760-311D-5075-178BF241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B8C3AE0-CF7A-F1F8-ECDE-FCB40E0F0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244F5C4-DB6A-53D4-871F-959752A3A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18DF26F-E458-8C5B-510C-E8BBC148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3F7C9F-A77D-C649-9BAA-7348FE30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E2426C9-ABE7-927A-D233-6E7E43F3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2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2F70ED8-3053-13A0-48DC-FC8B0D1D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73192-25DE-67E7-D62B-81E133DC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9B29A8-4C7D-16E4-26C4-76612FC07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B77D26-C36A-4570-ABFC-FB3F30FE7690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F463EB-DF55-601F-3E28-9B8B8B5BC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2FF9AA-30D7-E289-55A5-D605F8A6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F4FA03-1ED9-4EAC-90C2-963B4CE187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59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0DE8DDA-F7AE-A7AD-C52E-DE96F7D473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589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7C35B-365E-AE1A-7936-8CD37BE4F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22476"/>
            <a:ext cx="10668000" cy="2413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 színpadi feldolgozásai</a:t>
            </a:r>
            <a:br>
              <a:rPr lang="hu-HU" sz="5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Madách</a:t>
            </a:r>
            <a:r>
              <a:rPr lang="hu-HU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Imre művének színházi értelmezései</a:t>
            </a:r>
            <a:endParaRPr lang="hu-HU" sz="51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67F226D-6DFB-C542-91DF-DDB141139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41" y="3709177"/>
            <a:ext cx="7021974" cy="2276120"/>
          </a:xfrm>
        </p:spPr>
        <p:txBody>
          <a:bodyPr>
            <a:noAutofit/>
          </a:bodyPr>
          <a:lstStyle/>
          <a:p>
            <a:pPr marL="342900" indent="-250825">
              <a:buFont typeface="Wingdings" panose="05000000000000000000" pitchFamily="2" charset="2"/>
              <a:buChar char="Ø"/>
            </a:pPr>
            <a:r>
              <a:rPr lang="da-DK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Paulay Ede</a:t>
            </a:r>
            <a:endParaRPr lang="hu-H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50825">
              <a:buFont typeface="Wingdings" panose="05000000000000000000" pitchFamily="2" charset="2"/>
              <a:buChar char="Ø"/>
            </a:pPr>
            <a:r>
              <a:rPr lang="da-DK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</a:t>
            </a:r>
            <a:endParaRPr lang="hu-H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50825">
              <a:buFont typeface="Wingdings" panose="05000000000000000000" pitchFamily="2" charset="2"/>
              <a:buChar char="Ø"/>
            </a:pPr>
            <a:r>
              <a:rPr lang="da-DK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Gellért Endre</a:t>
            </a:r>
            <a:endParaRPr lang="hu-H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D862370-7D27-B22A-143D-CF34BE950C27}"/>
              </a:ext>
            </a:extLst>
          </p:cNvPr>
          <p:cNvSpPr txBox="1"/>
          <p:nvPr/>
        </p:nvSpPr>
        <p:spPr>
          <a:xfrm>
            <a:off x="8241175" y="5292799"/>
            <a:ext cx="3811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</a:t>
            </a:r>
          </a:p>
          <a:p>
            <a:r>
              <a:rPr lang="hu-H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Csortó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Vivien, </a:t>
            </a:r>
            <a:r>
              <a:rPr lang="hu-H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Textor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Sára, és </a:t>
            </a:r>
            <a:r>
              <a:rPr lang="hu-H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Bandrus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Orsolya</a:t>
            </a:r>
          </a:p>
        </p:txBody>
      </p:sp>
    </p:spTree>
    <p:extLst>
      <p:ext uri="{BB962C8B-B14F-4D97-AF65-F5344CB8AC3E}">
        <p14:creationId xmlns:p14="http://schemas.microsoft.com/office/powerpoint/2010/main" val="124227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14042-52AB-BC81-1F35-994A6659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D3C0D0-3793-1D80-1766-7A117178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B9B1E78-3B15-E73E-9602-0B351DCE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589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B57E500C-64D7-24D8-2F27-59326AED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860" y="144645"/>
            <a:ext cx="4110940" cy="806071"/>
          </a:xfrm>
        </p:spPr>
        <p:txBody>
          <a:bodyPr>
            <a:normAutofit fontScale="90000"/>
          </a:bodyPr>
          <a:lstStyle/>
          <a:p>
            <a:r>
              <a:rPr lang="hu-H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Szereplői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023A1E4-D266-E596-849E-CDA721A99E9A}"/>
              </a:ext>
            </a:extLst>
          </p:cNvPr>
          <p:cNvSpPr txBox="1"/>
          <p:nvPr/>
        </p:nvSpPr>
        <p:spPr>
          <a:xfrm>
            <a:off x="424615" y="3913241"/>
            <a:ext cx="3481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Szörényi Éva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917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 fiatalon országos hírnevet szerzett film- és színpadi szerepeivel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után külföldre emigrált, de itthon is legendává vált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734BD74-8383-B2FB-B977-A6C7E5733100}"/>
              </a:ext>
            </a:extLst>
          </p:cNvPr>
          <p:cNvSpPr txBox="1"/>
          <p:nvPr/>
        </p:nvSpPr>
        <p:spPr>
          <a:xfrm>
            <a:off x="4243860" y="4430910"/>
            <a:ext cx="4110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Lucifer: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Ungváry László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Karakterszínészként vált ismertté, sokféle szerepben bizonyított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Gyakran játszott történelmi és klasszikus darabokban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D298B9C-E60B-E02E-D02E-305D6C5EC097}"/>
              </a:ext>
            </a:extLst>
          </p:cNvPr>
          <p:cNvSpPr txBox="1"/>
          <p:nvPr/>
        </p:nvSpPr>
        <p:spPr>
          <a:xfrm>
            <a:off x="8438593" y="3992016"/>
            <a:ext cx="3481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Básti Lajos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20. század egyik legnagyobb magyar színpadi színésze volt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Különösen híres volt klasszikus drámai szerepeiről és erőteljes hangjáról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F59F1E3A-1332-0E94-6C0B-DFF3FC8E2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82" y="1257821"/>
            <a:ext cx="3334635" cy="286598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4A3E0B5-5288-04F0-5CFD-5C63AC3FE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0" y="437387"/>
            <a:ext cx="3209290" cy="320929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4DD0E94B-3474-1911-0B64-942999071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82" y="676867"/>
            <a:ext cx="2227078" cy="31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76A7D-6C12-644D-5C47-97C2B9F78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D20729A-C54B-59A7-FF8F-5C490203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9909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C1AC31A-40AD-DA79-6472-EB6683472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273" y="497712"/>
            <a:ext cx="4620584" cy="140253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Színháztörténeti helyzet (1955)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0CCDDE7-9FD1-916C-8DE4-FE3428B59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26588" b="-2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05E7FDC-16DF-1E9C-E848-B0FAFC065BEA}"/>
              </a:ext>
            </a:extLst>
          </p:cNvPr>
          <p:cNvSpPr txBox="1"/>
          <p:nvPr/>
        </p:nvSpPr>
        <p:spPr>
          <a:xfrm>
            <a:off x="429244" y="2673752"/>
            <a:ext cx="5665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szocializmus idején a színház működését politikai és ideológiai elvárások befolyásolták, ami hatással volt az előadások értelmezésére is.</a:t>
            </a:r>
          </a:p>
        </p:txBody>
      </p:sp>
    </p:spTree>
    <p:extLst>
      <p:ext uri="{BB962C8B-B14F-4D97-AF65-F5344CB8AC3E}">
        <p14:creationId xmlns:p14="http://schemas.microsoft.com/office/powerpoint/2010/main" val="58593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9E1E3-A614-AD17-43F8-AC8B352AF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1053C-BB29-2DC1-AD32-3977146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1E4727B-325C-B673-4B18-09F732BE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589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333E3FE-E4A4-EF59-12EC-29C855E86A35}"/>
              </a:ext>
            </a:extLst>
          </p:cNvPr>
          <p:cNvSpPr txBox="1"/>
          <p:nvPr/>
        </p:nvSpPr>
        <p:spPr>
          <a:xfrm>
            <a:off x="823731" y="2767279"/>
            <a:ext cx="1054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7358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707E9-A22D-05F0-7FFB-5C5165F1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846747-5892-FFFB-EA39-E6C89030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14482" b="-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5B1034B4-E7E3-E9E3-FA09-630BC418E15C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5251316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 </a:t>
            </a: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rendezése</a:t>
            </a: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(1883)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3B74305-E48A-8081-A338-C2158AB5BF2A}"/>
              </a:ext>
            </a:extLst>
          </p:cNvPr>
          <p:cNvSpPr txBox="1"/>
          <p:nvPr/>
        </p:nvSpPr>
        <p:spPr>
          <a:xfrm>
            <a:off x="241230" y="2357876"/>
            <a:ext cx="5251316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színpadi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bemutató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Nemzeti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Színházban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szöveghez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szerzői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szándékhoz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Látványos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klasszikus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színpadkép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színpadra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alkalmazásának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alapja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22403FF-43DA-7175-6775-AD3B216A8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588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278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7A354-765D-30AD-C796-8789479F6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31A650-1681-8022-D89E-CB2C13157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A7871E4-D042-48BE-9B2F-7595DF06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589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5CEA1BC6-AF06-2C58-5282-B05B2DBE2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1079" y="44576"/>
            <a:ext cx="5528841" cy="859630"/>
          </a:xfrm>
        </p:spPr>
        <p:txBody>
          <a:bodyPr>
            <a:normAutofit fontScale="90000"/>
          </a:bodyPr>
          <a:lstStyle/>
          <a:p>
            <a:r>
              <a:rPr lang="hu-H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Szereplői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96C64F3-C07E-9E08-2EED-9D1F48162654}"/>
              </a:ext>
            </a:extLst>
          </p:cNvPr>
          <p:cNvSpPr txBox="1"/>
          <p:nvPr/>
        </p:nvSpPr>
        <p:spPr>
          <a:xfrm>
            <a:off x="197351" y="3912916"/>
            <a:ext cx="36685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Éva: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Jászai Mari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(1850 – 1926)</a:t>
            </a:r>
            <a:endParaRPr 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színművészet egyik legelismertebb és jelentős alakja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 mint 300 szerepet játszott élete során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ABF106D-01E5-4682-6488-984D64C853AE}"/>
              </a:ext>
            </a:extLst>
          </p:cNvPr>
          <p:cNvSpPr txBox="1"/>
          <p:nvPr/>
        </p:nvSpPr>
        <p:spPr>
          <a:xfrm>
            <a:off x="3865944" y="4819819"/>
            <a:ext cx="38407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Lucifer: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Gyenes László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1857 – 1924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Színakadémia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magasan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elismert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diákja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volt.</a:t>
            </a:r>
            <a:endParaRPr 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szerződött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színésze</a:t>
            </a:r>
            <a:endParaRPr 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93E1644-0CCF-DF0E-DE56-845584A49149}"/>
              </a:ext>
            </a:extLst>
          </p:cNvPr>
          <p:cNvSpPr txBox="1"/>
          <p:nvPr/>
        </p:nvSpPr>
        <p:spPr>
          <a:xfrm>
            <a:off x="8125091" y="4017974"/>
            <a:ext cx="3610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Nagy Imre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(1849 – 1893)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Kossuth Lajos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keresztfia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Egész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életét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színészkedésnek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szentelte</a:t>
            </a:r>
            <a:endParaRPr 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vígszínház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szerződött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színésze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37E35C2-6377-0359-601A-89BF06601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7" y="1501201"/>
            <a:ext cx="2399641" cy="324768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4BE981B-152E-03FB-0603-A8DD9BE4D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4" y="474391"/>
            <a:ext cx="1845598" cy="324768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B69B9EA6-907D-47ED-C4EE-2F9EA29E5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46" y="474391"/>
            <a:ext cx="22383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F525F-2A6B-E211-86C2-2C54E72E9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8838619-FF1B-8C34-F754-1C98FEC2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r="1" b="1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E05B6B3-E903-CE2C-6E48-CA951A3F0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509286"/>
            <a:ext cx="4620584" cy="148355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Színháztörténeti helyzet (1883)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BB73A4-10C5-BA44-43D2-933C8696C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26588" b="-2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D23ED01-B03E-EDA9-D230-A378929BC0FA}"/>
              </a:ext>
            </a:extLst>
          </p:cNvPr>
          <p:cNvSpPr txBox="1"/>
          <p:nvPr/>
        </p:nvSpPr>
        <p:spPr>
          <a:xfrm>
            <a:off x="511947" y="2731625"/>
            <a:ext cx="5582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19. század végén a magyar színház a nemzeti identitás erősítésének fontos eszköze volt, és a Nemzeti Színház a kulturális élet központjaként működött.</a:t>
            </a:r>
          </a:p>
        </p:txBody>
      </p:sp>
    </p:spTree>
    <p:extLst>
      <p:ext uri="{BB962C8B-B14F-4D97-AF65-F5344CB8AC3E}">
        <p14:creationId xmlns:p14="http://schemas.microsoft.com/office/powerpoint/2010/main" val="198448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3EE7B-719B-756F-C1F8-B5F205B5B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33F67DE-F3E3-1D49-0D24-AE9AB342FC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14482" b="-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6E541B5-C6C9-A1D8-4267-7AA1D28A8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983" y="296080"/>
            <a:ext cx="4532452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 </a:t>
            </a: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rendezése</a:t>
            </a: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(1937)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6426A42-40C4-0B1E-BBD1-3FC80AF02C78}"/>
              </a:ext>
            </a:extLst>
          </p:cNvPr>
          <p:cNvSpPr txBox="1"/>
          <p:nvPr/>
        </p:nvSpPr>
        <p:spPr>
          <a:xfrm>
            <a:off x="372220" y="2412269"/>
            <a:ext cx="5481577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Modernizáló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újító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szemlélet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Erősebb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filozófiai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pszichológiai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hangsúly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Dinamikusabb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színpadhasználat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Korszerűbb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látványvilág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A7379BB-9A62-C53E-D028-5B9DC7242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614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681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6B982-71B6-3958-3F66-2915CB4E6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0FE94-6134-CF65-6C0E-F76877EB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1F172A0-87E5-3C40-35B3-C4C0E2CC9F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589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AC640E9A-49ED-CC71-555F-F5DEA34F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614" y="226094"/>
            <a:ext cx="4904771" cy="877251"/>
          </a:xfrm>
        </p:spPr>
        <p:txBody>
          <a:bodyPr>
            <a:normAutofit fontScale="90000"/>
          </a:bodyPr>
          <a:lstStyle/>
          <a:p>
            <a:r>
              <a:rPr lang="hu-H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Szereplői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ED379C-5560-63EF-A84C-C9958B2C8421}"/>
              </a:ext>
            </a:extLst>
          </p:cNvPr>
          <p:cNvSpPr txBox="1"/>
          <p:nvPr/>
        </p:nvSpPr>
        <p:spPr>
          <a:xfrm>
            <a:off x="224114" y="3746457"/>
            <a:ext cx="3472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Tőkés Anna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903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  <a:endParaRPr lang="hu-H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20. század jelentős magyar színésznője, főként drámai szerepekben volt ismert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 szerepét érzékenyen és nőies finomsággal alakította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7A4709-FA95-B78C-3674-3807383E6231}"/>
              </a:ext>
            </a:extLst>
          </p:cNvPr>
          <p:cNvSpPr txBox="1"/>
          <p:nvPr/>
        </p:nvSpPr>
        <p:spPr>
          <a:xfrm>
            <a:off x="3920613" y="4869841"/>
            <a:ext cx="4420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Lucifer: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Csortos</a:t>
            </a:r>
            <a:r>
              <a:rPr lang="hu-H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Gyula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Karizmatikus, erőteljes hangú színész, a korszak egyik kiemelkedő alakja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Luciferként ironikus és mély gondolkodású karaktert formált meg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294FFEA-E471-1C49-97C7-D3421AC2ED2A}"/>
              </a:ext>
            </a:extLst>
          </p:cNvPr>
          <p:cNvSpPr txBox="1"/>
          <p:nvPr/>
        </p:nvSpPr>
        <p:spPr>
          <a:xfrm>
            <a:off x="8341364" y="3746457"/>
            <a:ext cx="3569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Lehotay</a:t>
            </a:r>
            <a:r>
              <a:rPr lang="hu-H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Árpád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meghatározó művésze, sok klasszikus szerepben játszott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Ádámként az emberi küzdelmet és belső vívódást hitelesen jelenítette meg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E5672A0-5DAC-CED7-9180-CACD4B014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21" y="1403498"/>
            <a:ext cx="2772334" cy="328196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DBDEB07-83E6-5687-2B2D-5418788CA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85" y="341873"/>
            <a:ext cx="2772334" cy="323415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9CA0722-A823-EA24-DA5F-6665D26FB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4" y="341873"/>
            <a:ext cx="2375086" cy="32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9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270622-FF5F-63EB-DB50-EFC0C33B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D1F76E8-FF05-DC29-B405-ADFC9ECB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4519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068EB72-5161-FF9A-E23B-EE8A05DFF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96" y="578734"/>
            <a:ext cx="4620584" cy="144883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Színháztörténeti helyzet (1937)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9B5D4E-B3D0-8B18-344F-662F73F4F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26588" b="-2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49CAC50-9A61-13E1-514D-05BA301C23B2}"/>
              </a:ext>
            </a:extLst>
          </p:cNvPr>
          <p:cNvSpPr txBox="1"/>
          <p:nvPr/>
        </p:nvSpPr>
        <p:spPr>
          <a:xfrm>
            <a:off x="415421" y="2882096"/>
            <a:ext cx="5810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20. század elején a színház megújuláson ment keresztül, amelyben a modern rendezői szemlélet és az európai hatások is egyre nagyobb szerepet kaptak.</a:t>
            </a:r>
          </a:p>
        </p:txBody>
      </p:sp>
    </p:spTree>
    <p:extLst>
      <p:ext uri="{BB962C8B-B14F-4D97-AF65-F5344CB8AC3E}">
        <p14:creationId xmlns:p14="http://schemas.microsoft.com/office/powerpoint/2010/main" val="255246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C0461-5AF5-6F34-6E82-D3B256C57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AED762B-0F90-9332-CC10-483350735F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14482" b="-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163DECF-0849-4EAD-263D-85380451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Gellért Endre </a:t>
            </a: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rendezése</a:t>
            </a: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(1955)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2E0FEF-1196-0D0F-B484-93AF608B69AE}"/>
              </a:ext>
            </a:extLst>
          </p:cNvPr>
          <p:cNvSpPr txBox="1"/>
          <p:nvPr/>
        </p:nvSpPr>
        <p:spPr>
          <a:xfrm>
            <a:off x="366433" y="2635669"/>
            <a:ext cx="5493152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ideologikus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értelmezés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Társadalmi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mondanivaló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hangsúlya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Erőteljes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vizuális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megoldások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aktuális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olvasata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AC21DFD-2D9E-74CE-75E4-4724EAD34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74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53999-48AC-B9EA-917B-F40D85DE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103205-B43C-0653-314F-58F386C1A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339C74E-D64D-FFED-C18A-EC10F03F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589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AF24B9D0-D3A0-3876-1DC0-C25E2F695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860" y="144645"/>
            <a:ext cx="4110940" cy="806071"/>
          </a:xfrm>
        </p:spPr>
        <p:txBody>
          <a:bodyPr>
            <a:normAutofit fontScale="90000"/>
          </a:bodyPr>
          <a:lstStyle/>
          <a:p>
            <a:r>
              <a:rPr lang="hu-H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Szereplői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26A4F7A-018D-D729-201B-9B5859618943}"/>
              </a:ext>
            </a:extLst>
          </p:cNvPr>
          <p:cNvSpPr txBox="1"/>
          <p:nvPr/>
        </p:nvSpPr>
        <p:spPr>
          <a:xfrm>
            <a:off x="181566" y="3581548"/>
            <a:ext cx="3991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Lukács Margit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Kossuth-díjas színésznő, a Nemzeti Színház meghatározó tagja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Gyakran alakított erős, méltóságteljes női karaktereket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8C6F0F5-3FC8-16DD-A886-6D0702F95997}"/>
              </a:ext>
            </a:extLst>
          </p:cNvPr>
          <p:cNvSpPr txBox="1"/>
          <p:nvPr/>
        </p:nvSpPr>
        <p:spPr>
          <a:xfrm>
            <a:off x="3898345" y="4607570"/>
            <a:ext cx="4540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Lucifer: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 Tamás</a:t>
            </a: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igazgatója is volt, nagy hatással a magyar színházra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Színészként és rendezőként is meghatározó alakja a korszaknak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1A316E2-66A1-E989-5858-E3D051F39997}"/>
              </a:ext>
            </a:extLst>
          </p:cNvPr>
          <p:cNvSpPr txBox="1"/>
          <p:nvPr/>
        </p:nvSpPr>
        <p:spPr>
          <a:xfrm>
            <a:off x="8438593" y="3992016"/>
            <a:ext cx="3481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Bessenyei Ferenc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919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korszak egyik legnagyobb magyar színésze, erőteljes színpadi jelenléttel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 szerepében az emberi küzdelmet és a történelem súlyát hangsúlyozta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13396CD-C8BD-28D2-7D9F-8E6D065F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004" y="366411"/>
            <a:ext cx="2824786" cy="349826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54FC618-1582-532F-F3CC-323FA1361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3" y="366411"/>
            <a:ext cx="2238753" cy="313180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90669D4-2F17-489A-A413-D0A4C8521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60" y="1152114"/>
            <a:ext cx="2421018" cy="32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2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520</Words>
  <Application>Microsoft Office PowerPoint</Application>
  <PresentationFormat>Szélesvásznú</PresentationFormat>
  <Paragraphs>81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Wingdings</vt:lpstr>
      <vt:lpstr>Office-téma</vt:lpstr>
      <vt:lpstr>Az ember tragédiája színpadi feldolgozásai Madách Imre művének színházi értelmezései</vt:lpstr>
      <vt:lpstr>PowerPoint-bemutató</vt:lpstr>
      <vt:lpstr>Szereplői</vt:lpstr>
      <vt:lpstr>Színháztörténeti helyzet (1883)</vt:lpstr>
      <vt:lpstr>Németh Antal rendezése (1937)</vt:lpstr>
      <vt:lpstr>Szereplői</vt:lpstr>
      <vt:lpstr>Színháztörténeti helyzet (1937)</vt:lpstr>
      <vt:lpstr>Gellért Endre rendezése (1955)</vt:lpstr>
      <vt:lpstr>Szereplői</vt:lpstr>
      <vt:lpstr>Szereplői</vt:lpstr>
      <vt:lpstr>Színháztörténeti helyzet (1955)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Lilla Balla</dc:creator>
  <cp:lastModifiedBy>Lilla Balla</cp:lastModifiedBy>
  <cp:revision>13</cp:revision>
  <dcterms:created xsi:type="dcterms:W3CDTF">2026-03-25T01:54:09Z</dcterms:created>
  <dcterms:modified xsi:type="dcterms:W3CDTF">2026-03-26T21:19:33Z</dcterms:modified>
</cp:coreProperties>
</file>