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60" r:id="rId6"/>
    <p:sldId id="258" r:id="rId7"/>
    <p:sldId id="259" r:id="rId8"/>
    <p:sldId id="263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856BAEF0-8E8F-40CB-8D27-570D396A1A6E}">
          <p14:sldIdLst>
            <p14:sldId id="256"/>
            <p14:sldId id="261"/>
            <p14:sldId id="262"/>
            <p14:sldId id="257"/>
            <p14:sldId id="260"/>
            <p14:sldId id="258"/>
            <p14:sldId id="259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304DBB46-6087-C204-99B0-E523495B3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xmlns="" id="{E891FA0B-FADC-09C7-9DB6-78D14D6E9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5B8D38ED-CA76-B4FB-5C07-4F27F133D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E2544F78-F746-A318-029A-CF146E14E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0D8BC514-286D-4A46-3FB0-A040118D6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0675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F24F5DFF-BDBA-6FDE-B4F7-1F52C340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xmlns="" id="{CE9CC13E-AEA7-D9FF-5588-AFFD914A6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25F8A4E7-15EE-8ED9-FAB9-FF429D9F5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110D6820-07BD-0D5C-2EF5-2ADDCDF90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701DF6CD-F463-E792-051E-5F326D51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39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xmlns="" id="{8CF5251D-7161-8E94-9587-43578EF92C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xmlns="" id="{BA007A98-0D77-989A-00E0-F15E62D54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44FA7EB0-2B89-2AA9-7B1E-466F8711E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BE7C1A19-AB0B-07E8-4745-5CA21E002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D8EF745D-6BC0-D4E4-E0FE-87EE84763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4762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94CCF9E2-A525-4717-1405-9271E779F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98533DF5-CC27-1018-DC30-2606AC208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91963BA8-E84D-7EB4-5959-FDDBA0BD2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707EEB27-7A03-E55D-426C-1E84E8381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BD810353-2044-72DA-FE8C-B17621D08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094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38CD488E-B2A5-8D31-7EB0-6238860E2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33BDD6EB-0DF5-2259-7608-7C59B487F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63454247-BBBF-0D38-95E5-34C67C349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A583E8D0-B066-991C-EB6C-C9B2C1B24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A4182D95-B728-935C-F2C5-369E0DFF7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677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7A26B814-F9B1-5EE4-D07B-303350D89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1D767FD0-D037-07DF-6CFF-CA6594AD82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xmlns="" id="{144A3ABD-3004-73E2-015E-4D6AC21AE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4E5582E8-BDF0-6A45-459C-F3D594305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BD49CD80-FD59-D0BE-18FA-81B18F722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6B57EDB6-045D-6F9F-1D05-195B29D53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1307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0C8CADB4-3BC9-86D9-5546-46F63D33B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4DCE5770-6C97-17F3-2DA6-5A4650EE4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xmlns="" id="{E3ED831B-92C7-8023-1A9F-515F7AE8F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xmlns="" id="{DF521762-8CE9-CBA6-9B9E-8263BA738C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xmlns="" id="{631613D3-1A18-3183-FE8C-489E46C94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xmlns="" id="{EC274D5A-7A30-373E-6264-3B2710199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xmlns="" id="{F3A22920-1AA8-EFE0-C321-3F83BDA8F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xmlns="" id="{826D7613-278E-B6AA-B427-DDF1426A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5876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B863B0F0-C875-A4A9-D5E5-6D20F72CF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xmlns="" id="{552E1645-C24F-9C8A-250D-EE003AB3C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xmlns="" id="{19EE72A5-FA01-8F8D-E51C-86608236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xmlns="" id="{9EA33F70-EF03-D88D-8D46-6764932CD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300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xmlns="" id="{6E8DA86E-C00A-0E70-DEC5-687D7E1D2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xmlns="" id="{FBF6C45A-3CAC-D827-1196-7F4B29811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xmlns="" id="{26FFA1C1-4CF1-90FD-8128-C4BF719EA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9388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CEA6B960-EF7B-AFC6-C04C-EF3975444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B0B6760A-C408-B5C0-BE82-771C4D71E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xmlns="" id="{B1F788BD-66B8-8579-DB68-2E02F6CAF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0A772FAE-D911-185E-C61D-7A25760E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16D9799E-30E6-6503-0A99-D106708B0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DE321E64-6759-AAD8-4117-C528F60B1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19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9F2F45C0-E4FD-08BE-AEC1-3C3C1A300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xmlns="" id="{25B418EA-44E4-205D-6D34-97D4B2DD8C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xmlns="" id="{C9CC4C7A-0778-F1E8-3B4D-331CD98D2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8B4E5C14-0661-2B67-225C-60432EBC6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6AF407E1-EE2B-7A99-4FA6-A4C96EED3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97EE1A91-7136-BC80-D556-434EC05BF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016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xmlns="" id="{A20EE40E-AD23-D606-0E46-E21B1F47B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1EB97F1D-405C-9355-D56E-E02077520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FC4D1928-B4EA-ADCF-3AA4-8D1E7C140D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B6DA82-59BC-4C93-85F1-66AE64F9A480}" type="datetimeFigureOut">
              <a:rPr lang="hu-HU" smtClean="0"/>
              <a:t>2026. 04. 18.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418AAB84-8BFD-D366-3B49-198766DF5B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EBA7B20A-0269-6F6C-1BBF-ABA8060D8E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B92E3E-5A46-4C50-9F90-75A6957D0A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200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xmlns="" id="{6A9D9642-78C2-FC5E-F8DE-F38A23C1D0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xmlns="" id="{89B79CF2-8B4D-3368-B81D-9558A056D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>
                <a:solidFill>
                  <a:schemeClr val="bg2"/>
                </a:solidFill>
              </a:rPr>
              <a:t>Madách Imre: </a:t>
            </a:r>
            <a:r>
              <a:rPr lang="hu-HU" dirty="0" smtClean="0">
                <a:solidFill>
                  <a:schemeClr val="bg2"/>
                </a:solidFill>
              </a:rPr>
              <a:t/>
            </a:r>
            <a:br>
              <a:rPr lang="hu-HU" dirty="0" smtClean="0">
                <a:solidFill>
                  <a:schemeClr val="bg2"/>
                </a:solidFill>
              </a:rPr>
            </a:br>
            <a:r>
              <a:rPr lang="hu-HU" dirty="0" smtClean="0">
                <a:solidFill>
                  <a:schemeClr val="bg2"/>
                </a:solidFill>
              </a:rPr>
              <a:t>Az ember </a:t>
            </a:r>
            <a:r>
              <a:rPr lang="hu-HU" dirty="0">
                <a:solidFill>
                  <a:schemeClr val="bg2"/>
                </a:solidFill>
              </a:rPr>
              <a:t>tragédiája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xmlns="" id="{C94F7636-260C-5D32-390A-1DA9FD3049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4400" dirty="0" smtClean="0">
                <a:solidFill>
                  <a:schemeClr val="bg2"/>
                </a:solidFill>
              </a:rPr>
              <a:t>Ádám, Éva </a:t>
            </a:r>
            <a:r>
              <a:rPr lang="hu-HU" sz="4400" dirty="0">
                <a:solidFill>
                  <a:schemeClr val="bg2"/>
                </a:solidFill>
              </a:rPr>
              <a:t>és Lucifer </a:t>
            </a:r>
            <a:r>
              <a:rPr lang="hu-HU" sz="4400" dirty="0" smtClean="0">
                <a:solidFill>
                  <a:schemeClr val="bg2"/>
                </a:solidFill>
              </a:rPr>
              <a:t>szerepbemutatás</a:t>
            </a:r>
            <a:endParaRPr lang="hu-HU" sz="4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42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40C3FE82-9D04-B02F-18D8-F318855CE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solidFill>
                  <a:schemeClr val="bg2"/>
                </a:solidFill>
              </a:rPr>
              <a:t>Jászai Mari </a:t>
            </a:r>
            <a:r>
              <a:rPr lang="hu-HU" b="1" dirty="0" smtClean="0">
                <a:solidFill>
                  <a:schemeClr val="bg2"/>
                </a:solidFill>
              </a:rPr>
              <a:t>(1850-1926</a:t>
            </a:r>
            <a:r>
              <a:rPr lang="hu-HU" b="1" dirty="0">
                <a:solidFill>
                  <a:schemeClr val="bg2"/>
                </a:solidFill>
              </a:rPr>
              <a:t>)</a:t>
            </a:r>
            <a:br>
              <a:rPr lang="hu-HU" b="1" dirty="0">
                <a:solidFill>
                  <a:schemeClr val="bg2"/>
                </a:solidFill>
              </a:rPr>
            </a:br>
            <a:r>
              <a:rPr lang="hu-HU" b="1" dirty="0">
                <a:solidFill>
                  <a:schemeClr val="bg2"/>
                </a:solidFill>
              </a:rPr>
              <a:t>//Éva//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820CF466-51EA-F9DA-0288-58F0ABE1C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05438" cy="4351338"/>
          </a:xfrm>
        </p:spPr>
        <p:txBody>
          <a:bodyPr>
            <a:normAutofit fontScale="85000" lnSpcReduction="20000"/>
          </a:bodyPr>
          <a:lstStyle/>
          <a:p>
            <a:r>
              <a:rPr lang="hu-HU" b="1" dirty="0">
                <a:solidFill>
                  <a:schemeClr val="bg2"/>
                </a:solidFill>
              </a:rPr>
              <a:t>Élete: </a:t>
            </a:r>
            <a:r>
              <a:rPr lang="hu-HU" dirty="0">
                <a:solidFill>
                  <a:schemeClr val="bg2"/>
                </a:solidFill>
              </a:rPr>
              <a:t/>
            </a:r>
            <a:br>
              <a:rPr lang="hu-HU" dirty="0">
                <a:solidFill>
                  <a:schemeClr val="bg2"/>
                </a:solidFill>
              </a:rPr>
            </a:br>
            <a:r>
              <a:rPr lang="hu-HU" dirty="0">
                <a:solidFill>
                  <a:schemeClr val="bg2"/>
                </a:solidFill>
              </a:rPr>
              <a:t>- A magyar színjátszás legnagyobb tragikája, a Nemzeti Színház örökös tagja, aki szegény sorból, hányattatott gyermekkor után vált ünnepelt dívává</a:t>
            </a:r>
            <a:br>
              <a:rPr lang="hu-HU" dirty="0">
                <a:solidFill>
                  <a:schemeClr val="bg2"/>
                </a:solidFill>
              </a:rPr>
            </a:br>
            <a:r>
              <a:rPr lang="hu-HU" dirty="0">
                <a:solidFill>
                  <a:schemeClr val="bg2"/>
                </a:solidFill>
              </a:rPr>
              <a:t>- Pályáját </a:t>
            </a:r>
            <a:r>
              <a:rPr lang="hu-HU" dirty="0" smtClean="0">
                <a:solidFill>
                  <a:schemeClr val="bg2"/>
                </a:solidFill>
              </a:rPr>
              <a:t>vándor-színészként </a:t>
            </a:r>
            <a:r>
              <a:rPr lang="hu-HU" dirty="0">
                <a:solidFill>
                  <a:schemeClr val="bg2"/>
                </a:solidFill>
              </a:rPr>
              <a:t>kezdte, majd 1872-től a Nemzeti Színház szerződtette ahol hamarosan a legnagyobb szerepeket játszotta.</a:t>
            </a:r>
            <a:br>
              <a:rPr lang="hu-HU" dirty="0">
                <a:solidFill>
                  <a:schemeClr val="bg2"/>
                </a:solidFill>
              </a:rPr>
            </a:br>
            <a:r>
              <a:rPr lang="hu-HU" dirty="0">
                <a:solidFill>
                  <a:schemeClr val="bg2"/>
                </a:solidFill>
              </a:rPr>
              <a:t>- Kiemelkedő alakításai tették legendássá, modern, szabadszellemű nő volt</a:t>
            </a: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xmlns="" id="{C5C40254-3BFB-D01A-C2B2-14F8CE4FD8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405" y="883677"/>
            <a:ext cx="4244971" cy="5609198"/>
          </a:xfrm>
          <a:prstGeom prst="rect">
            <a:avLst/>
          </a:prstGeom>
          <a:effectLst>
            <a:softEdge rad="381000"/>
          </a:effectLst>
        </p:spPr>
      </p:pic>
    </p:spTree>
    <p:extLst>
      <p:ext uri="{BB962C8B-B14F-4D97-AF65-F5344CB8AC3E}">
        <p14:creationId xmlns:p14="http://schemas.microsoft.com/office/powerpoint/2010/main" val="2050748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F89089BD-0C39-2BB9-1520-8DEC7240F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1882"/>
            <a:ext cx="10515600" cy="1703388"/>
          </a:xfrm>
        </p:spPr>
        <p:txBody>
          <a:bodyPr>
            <a:normAutofit/>
          </a:bodyPr>
          <a:lstStyle/>
          <a:p>
            <a:r>
              <a:rPr lang="hu-HU" sz="2600" b="1" dirty="0">
                <a:solidFill>
                  <a:schemeClr val="bg2"/>
                </a:solidFill>
              </a:rPr>
              <a:t>Más fontos szerepe: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Shakespeare: </a:t>
            </a:r>
            <a:r>
              <a:rPr lang="hu-HU" sz="2600" dirty="0" smtClean="0">
                <a:solidFill>
                  <a:schemeClr val="bg2"/>
                </a:solidFill>
              </a:rPr>
              <a:t>Macbeth </a:t>
            </a:r>
            <a:r>
              <a:rPr lang="hu-HU" sz="2600" dirty="0">
                <a:solidFill>
                  <a:schemeClr val="bg2"/>
                </a:solidFill>
              </a:rPr>
              <a:t>– Lady </a:t>
            </a:r>
            <a:r>
              <a:rPr lang="hu-HU" sz="2600" dirty="0" smtClean="0">
                <a:solidFill>
                  <a:schemeClr val="bg2"/>
                </a:solidFill>
              </a:rPr>
              <a:t>Macbeth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Katona József: Bánk bán – Gertrudis</a:t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Vörösmarty Mihály: Csongor és Tünde - Mirigy 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xmlns="" id="{70D6AA57-1A45-52FB-864B-1CC96474A970}"/>
              </a:ext>
            </a:extLst>
          </p:cNvPr>
          <p:cNvSpPr txBox="1">
            <a:spLocks/>
          </p:cNvSpPr>
          <p:nvPr/>
        </p:nvSpPr>
        <p:spPr>
          <a:xfrm>
            <a:off x="838200" y="2415940"/>
            <a:ext cx="10515600" cy="4080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300" b="1" dirty="0">
                <a:solidFill>
                  <a:schemeClr val="bg2"/>
                </a:solidFill>
              </a:rPr>
              <a:t>Miért fontos az életében:</a:t>
            </a:r>
            <a:r>
              <a:rPr lang="hu-HU" sz="2300" dirty="0">
                <a:solidFill>
                  <a:schemeClr val="bg2"/>
                </a:solidFill>
              </a:rPr>
              <a:t/>
            </a:r>
            <a:br>
              <a:rPr lang="hu-HU" sz="2300" dirty="0">
                <a:solidFill>
                  <a:schemeClr val="bg2"/>
                </a:solidFill>
              </a:rPr>
            </a:br>
            <a:r>
              <a:rPr lang="hu-HU" sz="2300" dirty="0">
                <a:solidFill>
                  <a:schemeClr val="bg2"/>
                </a:solidFill>
              </a:rPr>
              <a:t>- </a:t>
            </a:r>
            <a:r>
              <a:rPr lang="hu-HU" sz="2300" dirty="0" smtClean="0">
                <a:solidFill>
                  <a:schemeClr val="bg2"/>
                </a:solidFill>
              </a:rPr>
              <a:t>A Nemzeti Színház </a:t>
            </a:r>
            <a:r>
              <a:rPr lang="hu-HU" sz="2300" dirty="0">
                <a:solidFill>
                  <a:schemeClr val="bg2"/>
                </a:solidFill>
              </a:rPr>
              <a:t>1883-as </a:t>
            </a:r>
            <a:r>
              <a:rPr lang="hu-HU" sz="2300" dirty="0" smtClean="0">
                <a:solidFill>
                  <a:schemeClr val="bg2"/>
                </a:solidFill>
              </a:rPr>
              <a:t>ősbemutatójának </a:t>
            </a:r>
            <a:r>
              <a:rPr lang="hu-HU" sz="2300" dirty="0">
                <a:solidFill>
                  <a:schemeClr val="bg2"/>
                </a:solidFill>
              </a:rPr>
              <a:t>első </a:t>
            </a:r>
            <a:r>
              <a:rPr lang="hu-HU" sz="2300" dirty="0" smtClean="0">
                <a:solidFill>
                  <a:schemeClr val="bg2"/>
                </a:solidFill>
              </a:rPr>
              <a:t>Évája. </a:t>
            </a:r>
            <a:r>
              <a:rPr lang="hu-HU" sz="2300" dirty="0">
                <a:solidFill>
                  <a:schemeClr val="bg2"/>
                </a:solidFill>
              </a:rPr>
              <a:t>Ezzel a szereppel írta be magát a magyar színháztörténetbe, és vált a legnagyobb tragikák egyikévé.</a:t>
            </a:r>
            <a:br>
              <a:rPr lang="hu-HU" sz="2300" dirty="0">
                <a:solidFill>
                  <a:schemeClr val="bg2"/>
                </a:solidFill>
              </a:rPr>
            </a:br>
            <a:r>
              <a:rPr lang="hu-HU" sz="2300" dirty="0">
                <a:solidFill>
                  <a:schemeClr val="bg2"/>
                </a:solidFill>
              </a:rPr>
              <a:t>- Az athéni színben a karakter értelmezése sok kihívást és pszichológiai mélységet igényelt, ami lehetőséget adott Jászainak tehetsége kibontakozására.</a:t>
            </a:r>
            <a:br>
              <a:rPr lang="hu-HU" sz="2300" dirty="0">
                <a:solidFill>
                  <a:schemeClr val="bg2"/>
                </a:solidFill>
              </a:rPr>
            </a:br>
            <a:r>
              <a:rPr lang="hu-HU" sz="2300" dirty="0">
                <a:solidFill>
                  <a:schemeClr val="bg2"/>
                </a:solidFill>
              </a:rPr>
              <a:t>- Emlékirataiban Jászai Mari úgy utalt rá, mint egy olyan szerepre, amelyben egyszerre élte meg a szerelmet és az attól való megijedést, ami mély nyomot hagyott benne </a:t>
            </a:r>
          </a:p>
        </p:txBody>
      </p:sp>
    </p:spTree>
    <p:extLst>
      <p:ext uri="{BB962C8B-B14F-4D97-AF65-F5344CB8AC3E}">
        <p14:creationId xmlns:p14="http://schemas.microsoft.com/office/powerpoint/2010/main" val="4086095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898E2735-C110-DCE3-0755-C023878FA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solidFill>
                  <a:schemeClr val="bg2"/>
                </a:solidFill>
              </a:rPr>
              <a:t>Sinkovits Imre (1928-2001)</a:t>
            </a:r>
            <a:br>
              <a:rPr lang="hu-HU" b="1" dirty="0">
                <a:solidFill>
                  <a:schemeClr val="bg2"/>
                </a:solidFill>
              </a:rPr>
            </a:br>
            <a:r>
              <a:rPr lang="hu-HU" b="1" dirty="0">
                <a:solidFill>
                  <a:schemeClr val="bg2"/>
                </a:solidFill>
              </a:rPr>
              <a:t>//Ádám//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A2914A1E-6935-CAB1-843D-BC8027866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48363" cy="4351338"/>
          </a:xfrm>
        </p:spPr>
        <p:txBody>
          <a:bodyPr>
            <a:normAutofit fontScale="92500"/>
          </a:bodyPr>
          <a:lstStyle/>
          <a:p>
            <a:r>
              <a:rPr lang="hu-HU" sz="2600" b="1" dirty="0">
                <a:solidFill>
                  <a:schemeClr val="bg2"/>
                </a:solidFill>
              </a:rPr>
              <a:t>Életrajz: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A </a:t>
            </a:r>
            <a:r>
              <a:rPr lang="hu-HU" sz="2600" dirty="0" smtClean="0">
                <a:solidFill>
                  <a:schemeClr val="bg2"/>
                </a:solidFill>
              </a:rPr>
              <a:t>XX. </a:t>
            </a:r>
            <a:r>
              <a:rPr lang="hu-HU" sz="2600" dirty="0">
                <a:solidFill>
                  <a:schemeClr val="bg2"/>
                </a:solidFill>
              </a:rPr>
              <a:t>századi magyar színház egyik meghatározó alakja</a:t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A Nemzeti Színház tagja</a:t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Tragikus és hősi szerepekben </a:t>
            </a:r>
            <a:r>
              <a:rPr lang="hu-HU" sz="2600" dirty="0" smtClean="0">
                <a:solidFill>
                  <a:schemeClr val="bg2"/>
                </a:solidFill>
              </a:rPr>
              <a:t>kiemelkedő, </a:t>
            </a:r>
            <a:r>
              <a:rPr lang="hu-HU" sz="2600" dirty="0">
                <a:solidFill>
                  <a:schemeClr val="bg2"/>
                </a:solidFill>
              </a:rPr>
              <a:t>karakteres hangja és erőteljes színpadi jelenléte miatt</a:t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 Az 1956-os forradalom idején elszavalta a Nemzeti dalt, ami később politikai hátrányt jelentett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xmlns="" id="{8C59351C-96EF-CC3E-FA28-5B3B299067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183" y="3137648"/>
            <a:ext cx="4439617" cy="3355228"/>
          </a:xfrm>
          <a:prstGeom prst="rect">
            <a:avLst/>
          </a:prstGeom>
          <a:effectLst>
            <a:softEdge rad="228600"/>
          </a:effectLst>
        </p:spPr>
      </p:pic>
    </p:spTree>
    <p:extLst>
      <p:ext uri="{BB962C8B-B14F-4D97-AF65-F5344CB8AC3E}">
        <p14:creationId xmlns:p14="http://schemas.microsoft.com/office/powerpoint/2010/main" val="1169137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C99A78AB-84F6-F4E7-01AC-6B06FBC11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588" y="841712"/>
            <a:ext cx="10797988" cy="2151444"/>
          </a:xfrm>
        </p:spPr>
        <p:txBody>
          <a:bodyPr>
            <a:normAutofit/>
          </a:bodyPr>
          <a:lstStyle/>
          <a:p>
            <a:r>
              <a:rPr lang="hu-HU" sz="2600" b="1" dirty="0">
                <a:solidFill>
                  <a:schemeClr val="bg2"/>
                </a:solidFill>
              </a:rPr>
              <a:t>Más fontos szerepei: 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Örkény István: Tóték – </a:t>
            </a:r>
            <a:r>
              <a:rPr lang="hu-HU" sz="2600" dirty="0" smtClean="0">
                <a:solidFill>
                  <a:schemeClr val="bg2"/>
                </a:solidFill>
              </a:rPr>
              <a:t>Tót Lajos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Katona József: Bánk bán – Tiborc</a:t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Katona József: Bánk bán – Bánk bán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xmlns="" id="{BAFA4B57-1FD0-4CFC-4860-22846AB42106}"/>
              </a:ext>
            </a:extLst>
          </p:cNvPr>
          <p:cNvSpPr txBox="1">
            <a:spLocks/>
          </p:cNvSpPr>
          <p:nvPr/>
        </p:nvSpPr>
        <p:spPr>
          <a:xfrm>
            <a:off x="1120588" y="2993156"/>
            <a:ext cx="10515600" cy="29098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600" b="1" dirty="0">
                <a:solidFill>
                  <a:schemeClr val="bg2"/>
                </a:solidFill>
              </a:rPr>
              <a:t>Miért fontos az életében: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Játéka szenvedéllyel, méltósággal és mély érzelmi töltettel hatott a közönségre</a:t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</a:t>
            </a:r>
            <a:r>
              <a:rPr lang="hu-HU" sz="2600" dirty="0" smtClean="0">
                <a:solidFill>
                  <a:schemeClr val="bg2"/>
                </a:solidFill>
              </a:rPr>
              <a:t>Az </a:t>
            </a:r>
            <a:r>
              <a:rPr lang="hu-HU" sz="2600" dirty="0">
                <a:solidFill>
                  <a:schemeClr val="bg2"/>
                </a:solidFill>
              </a:rPr>
              <a:t>1956-os eseményekben való részvétele miatt nemcsak művészként, hanem közéleti személyiségként is </a:t>
            </a:r>
            <a:r>
              <a:rPr lang="hu-HU" sz="2600" dirty="0" smtClean="0">
                <a:solidFill>
                  <a:schemeClr val="bg2"/>
                </a:solidFill>
              </a:rPr>
              <a:t>jelentős.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</a:t>
            </a:r>
            <a:r>
              <a:rPr lang="hu-HU" sz="2600" dirty="0" smtClean="0">
                <a:solidFill>
                  <a:schemeClr val="bg2"/>
                </a:solidFill>
              </a:rPr>
              <a:t>Ádám megformálása a </a:t>
            </a:r>
            <a:r>
              <a:rPr lang="hu-HU" sz="2600" dirty="0">
                <a:solidFill>
                  <a:schemeClr val="bg2"/>
                </a:solidFill>
              </a:rPr>
              <a:t>magyar színjátszás egyik legnagyobb és legösszetettebb feladata, amellyel </a:t>
            </a:r>
            <a:r>
              <a:rPr lang="hu-HU" sz="2600" dirty="0" smtClean="0">
                <a:solidFill>
                  <a:schemeClr val="bg2"/>
                </a:solidFill>
              </a:rPr>
              <a:t>bizonyította </a:t>
            </a:r>
            <a:r>
              <a:rPr lang="hu-HU" sz="2600" dirty="0">
                <a:solidFill>
                  <a:schemeClr val="bg2"/>
                </a:solidFill>
              </a:rPr>
              <a:t>kivételes tehetségét.</a:t>
            </a:r>
          </a:p>
        </p:txBody>
      </p:sp>
    </p:spTree>
    <p:extLst>
      <p:ext uri="{BB962C8B-B14F-4D97-AF65-F5344CB8AC3E}">
        <p14:creationId xmlns:p14="http://schemas.microsoft.com/office/powerpoint/2010/main" val="103555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DAA7C319-1B49-EE14-C422-81AC9DB29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solidFill>
                  <a:schemeClr val="bg2"/>
                </a:solidFill>
              </a:rPr>
              <a:t>Alföldi Róbert (1967-)</a:t>
            </a:r>
            <a:br>
              <a:rPr lang="hu-HU" b="1" dirty="0">
                <a:solidFill>
                  <a:schemeClr val="bg2"/>
                </a:solidFill>
              </a:rPr>
            </a:br>
            <a:r>
              <a:rPr lang="hu-HU" b="1" dirty="0">
                <a:solidFill>
                  <a:schemeClr val="bg2"/>
                </a:solidFill>
              </a:rPr>
              <a:t>//Lucifer//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0E614153-1273-C821-5575-094310838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691910" cy="4360022"/>
          </a:xfrm>
        </p:spPr>
        <p:txBody>
          <a:bodyPr>
            <a:normAutofit/>
          </a:bodyPr>
          <a:lstStyle/>
          <a:p>
            <a:r>
              <a:rPr lang="hu-HU" sz="2600" b="1" dirty="0">
                <a:solidFill>
                  <a:schemeClr val="bg2"/>
                </a:solidFill>
              </a:rPr>
              <a:t>Életrajz: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Jászai Mari-díjas színész</a:t>
            </a:r>
            <a:r>
              <a:rPr lang="hu-HU" sz="2600" dirty="0" smtClean="0">
                <a:solidFill>
                  <a:schemeClr val="bg2"/>
                </a:solidFill>
              </a:rPr>
              <a:t>, rendező, műsorvezető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</a:t>
            </a:r>
            <a:r>
              <a:rPr lang="hu-HU" sz="2600" dirty="0" smtClean="0">
                <a:solidFill>
                  <a:schemeClr val="bg2"/>
                </a:solidFill>
              </a:rPr>
              <a:t>2008 és 2013 között </a:t>
            </a:r>
            <a:r>
              <a:rPr lang="hu-HU" sz="2600" dirty="0">
                <a:solidFill>
                  <a:schemeClr val="bg2"/>
                </a:solidFill>
              </a:rPr>
              <a:t>a Nemzeti Színház főigazgatója volt, munkássága szakmailag elismert, ám társadalmilag vitatott volt</a:t>
            </a:r>
            <a:r>
              <a:rPr lang="hu-HU" sz="2600" dirty="0" smtClean="0">
                <a:solidFill>
                  <a:schemeClr val="bg2"/>
                </a:solidFill>
              </a:rPr>
              <a:t>.</a:t>
            </a:r>
            <a:endParaRPr lang="hu-HU" sz="2600" dirty="0">
              <a:solidFill>
                <a:schemeClr val="bg2"/>
              </a:solidFill>
            </a:endParaRP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xmlns="" id="{B22DD299-E3D5-CEF4-4CD5-41D367632F1D}"/>
              </a:ext>
            </a:extLst>
          </p:cNvPr>
          <p:cNvSpPr txBox="1">
            <a:spLocks/>
          </p:cNvSpPr>
          <p:nvPr/>
        </p:nvSpPr>
        <p:spPr>
          <a:xfrm>
            <a:off x="7256929" y="1417143"/>
            <a:ext cx="3762375" cy="201185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b="1" dirty="0">
                <a:solidFill>
                  <a:schemeClr val="bg2"/>
                </a:solidFill>
              </a:rPr>
              <a:t>Díjak:</a:t>
            </a:r>
            <a:r>
              <a:rPr lang="hu-HU" dirty="0">
                <a:solidFill>
                  <a:schemeClr val="bg2"/>
                </a:solidFill>
              </a:rPr>
              <a:t/>
            </a:r>
            <a:br>
              <a:rPr lang="hu-HU" dirty="0">
                <a:solidFill>
                  <a:schemeClr val="bg2"/>
                </a:solidFill>
              </a:rPr>
            </a:br>
            <a:r>
              <a:rPr lang="hu-HU" dirty="0">
                <a:solidFill>
                  <a:schemeClr val="bg2"/>
                </a:solidFill>
              </a:rPr>
              <a:t>- Jászai Mari-díj</a:t>
            </a:r>
            <a:br>
              <a:rPr lang="hu-HU" dirty="0">
                <a:solidFill>
                  <a:schemeClr val="bg2"/>
                </a:solidFill>
              </a:rPr>
            </a:br>
            <a:r>
              <a:rPr lang="hu-HU" dirty="0">
                <a:solidFill>
                  <a:schemeClr val="bg2"/>
                </a:solidFill>
              </a:rPr>
              <a:t>- A Magyar Köztársasági Érdemrend Tisztikeresztje</a:t>
            </a:r>
          </a:p>
        </p:txBody>
      </p:sp>
      <p:pic>
        <p:nvPicPr>
          <p:cNvPr id="1026" name="Picture 2" descr="Emberiségköltemény a börtönből – érdekességek Az ember tragédiájának  színpadi változatairól - Fidelio.h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678" y="3415116"/>
            <a:ext cx="5010058" cy="2814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357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D0F3399D-BFEB-035A-5466-6E66E246C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564" y="782164"/>
            <a:ext cx="10515600" cy="1961036"/>
          </a:xfrm>
        </p:spPr>
        <p:txBody>
          <a:bodyPr>
            <a:normAutofit/>
          </a:bodyPr>
          <a:lstStyle/>
          <a:p>
            <a:r>
              <a:rPr lang="hu-HU" sz="2600" b="1" dirty="0">
                <a:solidFill>
                  <a:schemeClr val="bg2"/>
                </a:solidFill>
              </a:rPr>
              <a:t>Más fontos szerepei: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</a:t>
            </a:r>
            <a:r>
              <a:rPr lang="hu-HU" sz="2600" dirty="0" smtClean="0">
                <a:solidFill>
                  <a:schemeClr val="bg2"/>
                </a:solidFill>
              </a:rPr>
              <a:t>Csehov: Sirály </a:t>
            </a:r>
            <a:r>
              <a:rPr lang="hu-HU" sz="2600" dirty="0">
                <a:solidFill>
                  <a:schemeClr val="bg2"/>
                </a:solidFill>
              </a:rPr>
              <a:t>– </a:t>
            </a:r>
            <a:r>
              <a:rPr lang="hu-HU" sz="2600" dirty="0" smtClean="0">
                <a:solidFill>
                  <a:schemeClr val="bg2"/>
                </a:solidFill>
              </a:rPr>
              <a:t>Trigorin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Shakespeare: </a:t>
            </a:r>
            <a:r>
              <a:rPr lang="hu-HU" sz="2600" dirty="0" smtClean="0">
                <a:solidFill>
                  <a:schemeClr val="bg2"/>
                </a:solidFill>
              </a:rPr>
              <a:t>Rómeó </a:t>
            </a:r>
            <a:r>
              <a:rPr lang="hu-HU" sz="2600" dirty="0">
                <a:solidFill>
                  <a:schemeClr val="bg2"/>
                </a:solidFill>
              </a:rPr>
              <a:t>és </a:t>
            </a:r>
            <a:r>
              <a:rPr lang="hu-HU" sz="2600" dirty="0" smtClean="0">
                <a:solidFill>
                  <a:schemeClr val="bg2"/>
                </a:solidFill>
              </a:rPr>
              <a:t>Júlia </a:t>
            </a:r>
            <a:r>
              <a:rPr lang="hu-HU" sz="2600" dirty="0">
                <a:solidFill>
                  <a:schemeClr val="bg2"/>
                </a:solidFill>
              </a:rPr>
              <a:t>– </a:t>
            </a:r>
            <a:r>
              <a:rPr lang="hu-HU" sz="2600" dirty="0" smtClean="0">
                <a:solidFill>
                  <a:schemeClr val="bg2"/>
                </a:solidFill>
              </a:rPr>
              <a:t>Rómeó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Dosztojevszkij: </a:t>
            </a:r>
            <a:r>
              <a:rPr lang="hu-HU" sz="2600" dirty="0" smtClean="0">
                <a:solidFill>
                  <a:schemeClr val="bg2"/>
                </a:solidFill>
              </a:rPr>
              <a:t>Bűn </a:t>
            </a:r>
            <a:r>
              <a:rPr lang="hu-HU" sz="2600" dirty="0">
                <a:solidFill>
                  <a:schemeClr val="bg2"/>
                </a:solidFill>
              </a:rPr>
              <a:t>és </a:t>
            </a:r>
            <a:r>
              <a:rPr lang="hu-HU" sz="2600" dirty="0" smtClean="0">
                <a:solidFill>
                  <a:schemeClr val="bg2"/>
                </a:solidFill>
              </a:rPr>
              <a:t>bűnhődés – Raszkolnyikov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xmlns="" id="{5E84283B-E921-7FC1-DF03-C398D0CF3475}"/>
              </a:ext>
            </a:extLst>
          </p:cNvPr>
          <p:cNvSpPr txBox="1">
            <a:spLocks/>
          </p:cNvSpPr>
          <p:nvPr/>
        </p:nvSpPr>
        <p:spPr>
          <a:xfrm>
            <a:off x="1151149" y="3432944"/>
            <a:ext cx="10515600" cy="19816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600" b="1" dirty="0">
                <a:solidFill>
                  <a:schemeClr val="bg2"/>
                </a:solidFill>
              </a:rPr>
              <a:t>Miért fontos az életében:</a:t>
            </a:r>
            <a:r>
              <a:rPr lang="hu-HU" sz="2600" dirty="0">
                <a:solidFill>
                  <a:schemeClr val="bg2"/>
                </a:solidFill>
              </a:rPr>
              <a:t/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Ekkor lépett </a:t>
            </a:r>
            <a:r>
              <a:rPr lang="hu-HU" sz="2600" dirty="0" smtClean="0">
                <a:solidFill>
                  <a:schemeClr val="bg2"/>
                </a:solidFill>
              </a:rPr>
              <a:t>első alkalommal a Nemzeti Színház </a:t>
            </a:r>
            <a:r>
              <a:rPr lang="hu-HU" sz="2600" dirty="0">
                <a:solidFill>
                  <a:schemeClr val="bg2"/>
                </a:solidFill>
              </a:rPr>
              <a:t>színpadjára</a:t>
            </a:r>
            <a:br>
              <a:rPr lang="hu-HU" sz="2600" dirty="0">
                <a:solidFill>
                  <a:schemeClr val="bg2"/>
                </a:solidFill>
              </a:rPr>
            </a:br>
            <a:r>
              <a:rPr lang="hu-HU" sz="2600" dirty="0">
                <a:solidFill>
                  <a:schemeClr val="bg2"/>
                </a:solidFill>
              </a:rPr>
              <a:t>- Intenzív </a:t>
            </a:r>
            <a:r>
              <a:rPr lang="hu-HU" sz="2600" dirty="0" smtClean="0">
                <a:solidFill>
                  <a:schemeClr val="bg2"/>
                </a:solidFill>
              </a:rPr>
              <a:t>alakítása </a:t>
            </a:r>
            <a:r>
              <a:rPr lang="hu-HU" sz="2600" dirty="0">
                <a:solidFill>
                  <a:schemeClr val="bg2"/>
                </a:solidFill>
              </a:rPr>
              <a:t>elementáris dühvel, elkeseredéssel és agresszióval volt telített, ami mély nyomot hagyott a nézőkben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3365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0F062436-96C7-5BD1-FF71-816DCBB13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211" y="2919320"/>
            <a:ext cx="10515600" cy="21034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8800" dirty="0">
                <a:solidFill>
                  <a:schemeClr val="bg2"/>
                </a:solidFill>
              </a:rPr>
              <a:t>Köszönjük a figyelmet!</a:t>
            </a:r>
          </a:p>
        </p:txBody>
      </p:sp>
    </p:spTree>
    <p:extLst>
      <p:ext uri="{BB962C8B-B14F-4D97-AF65-F5344CB8AC3E}">
        <p14:creationId xmlns:p14="http://schemas.microsoft.com/office/powerpoint/2010/main" val="214406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63</Words>
  <Application>Microsoft Office PowerPoint</Application>
  <PresentationFormat>Szélesvásznú</PresentationFormat>
  <Paragraphs>16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Office-téma</vt:lpstr>
      <vt:lpstr>Madách Imre:  Az ember tragédiája</vt:lpstr>
      <vt:lpstr>Jászai Mari (1850-1926) //Éva//</vt:lpstr>
      <vt:lpstr>PowerPoint bemutató</vt:lpstr>
      <vt:lpstr>Sinkovits Imre (1928-2001) //Ádám//</vt:lpstr>
      <vt:lpstr>PowerPoint bemutató</vt:lpstr>
      <vt:lpstr>Alföldi Róbert (1967-) //Lucifer//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Madách Imre:  Az ember tragédiája</dc:title>
  <dc:creator>O365 felhasználó</dc:creator>
  <cp:lastModifiedBy>Yggdrasil</cp:lastModifiedBy>
  <cp:revision>3</cp:revision>
  <dcterms:created xsi:type="dcterms:W3CDTF">2026-04-18T13:27:02Z</dcterms:created>
  <dcterms:modified xsi:type="dcterms:W3CDTF">2026-04-18T21:40:46Z</dcterms:modified>
</cp:coreProperties>
</file>