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58" r:id="rId3"/>
    <p:sldId id="260" r:id="rId4"/>
    <p:sldId id="261" r:id="rId5"/>
    <p:sldId id="265" r:id="rId6"/>
    <p:sldId id="275" r:id="rId7"/>
    <p:sldId id="267" r:id="rId8"/>
    <p:sldId id="263" r:id="rId9"/>
    <p:sldId id="273" r:id="rId10"/>
    <p:sldId id="274" r:id="rId11"/>
    <p:sldId id="272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C64"/>
    <a:srgbClr val="83755B"/>
    <a:srgbClr val="BEBDAC"/>
    <a:srgbClr val="2B2B2B"/>
    <a:srgbClr val="151A14"/>
    <a:srgbClr val="9F8B56"/>
    <a:srgbClr val="88774F"/>
    <a:srgbClr val="191F18"/>
    <a:srgbClr val="996600"/>
    <a:srgbClr val="0F0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69" autoAdjust="0"/>
  </p:normalViewPr>
  <p:slideViewPr>
    <p:cSldViewPr snapToGrid="0">
      <p:cViewPr varScale="1">
        <p:scale>
          <a:sx n="61" d="100"/>
          <a:sy n="61" d="100"/>
        </p:scale>
        <p:origin x="204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F1667-54E6-4BC2-9E98-28FE527FAB52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310FA-4E70-4867-9446-228218F344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7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298E4D-0637-9634-09B2-C2CAB9ED1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2F24538-9DFF-E6AE-3522-DA00FA198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EBB205-7CAF-7564-D41B-41745037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B9C0-B92A-42B5-A222-B85D528C3B1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9BA82F4-447A-FE2A-336B-A85171B8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7263C2-1E18-F07F-AE21-0138B1B0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876-3B69-4495-9788-F248C21AC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81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3EC084-CFFE-5F9C-3CA7-019344F2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BAA44C4-C63B-DBCE-332E-943C2036E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1CECF4-9565-D973-F7A2-771FA05D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B9C0-B92A-42B5-A222-B85D528C3B1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08A44C-6923-E1CE-5259-349D7728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5EE1240-8B6E-3998-5AEE-DB7CDF1C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876-3B69-4495-9788-F248C21AC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44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77D5D4F-D5C6-360E-4AB6-6723C4541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4727360-577B-9F9F-21B6-5C8E83B41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8760CDF-9923-8AAE-5D4D-F13C3E41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B9C0-B92A-42B5-A222-B85D528C3B1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C40E651-F099-8F04-2BE8-54DEE253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135998-80F3-B96D-932F-D2165832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876-3B69-4495-9788-F248C21AC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73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87CC9F-C2F8-BE20-1FD5-B65A125B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AEB1ED-B015-5C66-536D-E96B5F0F3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2A45B1-ECB9-89B0-F7B4-F8FCBF58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B9C0-B92A-42B5-A222-B85D528C3B1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FC52FF6-EC4C-88CC-8E0D-0BB253D8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D6C5D6-EC34-787C-1369-0C214F3B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876-3B69-4495-9788-F248C21AC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16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594FA5-FD11-80D2-E899-557E0BC0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6655AF6-681F-6913-BC19-88A00AD88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0C87BB-931B-FC1B-722B-AF0319A2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B9C0-B92A-42B5-A222-B85D528C3B1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35066FB-F259-9F88-56B9-E036AFFA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49C337-AB7E-D770-FAEA-59256DE8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876-3B69-4495-9788-F248C21AC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26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71F60F-1F29-D610-9799-EB8346A4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791781-B9F8-0604-CD00-E8DD45130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17305CD-B890-6878-2E6C-40DB5B874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936EE1B-6FDF-58A1-FCA3-742D847A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B9C0-B92A-42B5-A222-B85D528C3B1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8328CFF-232B-511F-9ACC-21E3A08B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FCCA522-BD53-BF8A-86B6-0BE95814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876-3B69-4495-9788-F248C21AC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06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FB8390-F858-B468-E2ED-E013BE95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42C72C3-BD3E-95BD-DE80-6051C86AF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01BE11A-BB3B-6531-EA81-525820E64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BAE318A-9826-BEAB-DA1E-CBC155052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669FF0E-56F5-0C03-3F50-79FFAD9B5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9BD395B-44A2-121B-756B-78FBA8CB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B9C0-B92A-42B5-A222-B85D528C3B1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9266468-1A5F-A7F2-C701-1E8771E3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E95B25D-2A87-901D-123D-B788B313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876-3B69-4495-9788-F248C21AC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379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E82959-E9B0-3EB2-B21B-04089FA7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23FB1C3-B80A-A9C0-851D-924244F3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B9C0-B92A-42B5-A222-B85D528C3B1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90A00C2-A12E-D383-8A89-D2403230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A5D694B-5320-DF7D-17F3-A0C0939B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876-3B69-4495-9788-F248C21AC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77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8A28038-092A-CCBD-CDEA-95CC52B1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B9C0-B92A-42B5-A222-B85D528C3B1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3CACF23-68A0-6E40-2438-287E4C02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7718A6C-71AF-1C20-7E84-5ED263DE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876-3B69-4495-9788-F248C21AC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523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1A3370-1804-A68E-15C3-8C126CFE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D2EF9D-CB9F-ECE5-D7B1-FC617D81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6026D43-03FE-EE98-93ED-D54A8E3CB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3B707AF-E440-9892-115D-8591761B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B9C0-B92A-42B5-A222-B85D528C3B1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1F6EC5B-48A4-F753-0C71-A1368CBF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BB075A6-F11D-E654-92A1-F10FE454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876-3B69-4495-9788-F248C21AC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53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33FF92-AEEF-A6A2-82BA-FD9DE7E1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E0CBC59-D87F-27D4-64D2-565DAD173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EA00922-4E81-C14D-0EED-7B6AE5866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EF692C7-7A5E-CBC6-F39F-114689BD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B9C0-B92A-42B5-A222-B85D528C3B1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E614AFB-33D0-4ACF-82C6-6EEF2D70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2714A9B-4E75-A353-A753-85F2A8B5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876-3B69-4495-9788-F248C21AC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064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12DF3C5-AA20-BED8-25CC-8B4CC111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6F71253-2C5E-1AD2-D233-085A0E307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01A649-6488-B847-52A6-2A97C6624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44B9C0-B92A-42B5-A222-B85D528C3B1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5ECFF47-B727-F873-494C-357C47CD6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FB8CDF9-46D5-5625-56D7-92F66A746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1E1876-3B69-4495-9788-F248C21AC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04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s://nemzetikonyvtar.blog.hu/2023/05/19/dr_nemeth_antal_es_az_ember_tragediaj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hiv.szfe.hu/wp-content/uploads/2022/07/Leposa_Adatbanyaszbecsulet_dissz2022.pdf" TargetMode="External"/><Relationship Id="rId5" Type="http://schemas.openxmlformats.org/officeDocument/2006/relationships/hyperlink" Target="http://koszegilajos.extra.hu/tragedia_2004.pdf" TargetMode="Externa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extLst>
              <a:ext uri="{FF2B5EF4-FFF2-40B4-BE49-F238E27FC236}">
                <a16:creationId xmlns:a16="http://schemas.microsoft.com/office/drawing/2014/main" id="{7227C706-2F5A-633D-2476-622886B5E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1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8083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7EC29FC-BC6F-8BDF-26D0-37971138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59" y="1007569"/>
            <a:ext cx="10808541" cy="1135517"/>
          </a:xfrm>
          <a:ln>
            <a:noFill/>
          </a:ln>
        </p:spPr>
        <p:txBody>
          <a:bodyPr>
            <a:noAutofit/>
          </a:bodyPr>
          <a:lstStyle/>
          <a:p>
            <a:r>
              <a:rPr lang="hu-HU" sz="5400" b="1" dirty="0" err="1">
                <a:ln>
                  <a:solidFill>
                    <a:srgbClr val="292929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Madách</a:t>
            </a:r>
            <a:r>
              <a:rPr lang="hu-HU" sz="5400" b="1" dirty="0">
                <a:ln>
                  <a:solidFill>
                    <a:srgbClr val="292929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Imre: </a:t>
            </a:r>
            <a:br>
              <a:rPr lang="hu-HU" sz="5400" b="1" dirty="0">
                <a:ln>
                  <a:solidFill>
                    <a:srgbClr val="292929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4800" b="1" dirty="0">
                <a:ln>
                  <a:solidFill>
                    <a:srgbClr val="292929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Az ember tragédiája</a:t>
            </a:r>
            <a:br>
              <a:rPr lang="hu-HU" sz="4800" b="1" dirty="0">
                <a:ln>
                  <a:solidFill>
                    <a:srgbClr val="292929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u-HU" sz="5400" b="1" dirty="0">
              <a:ln>
                <a:solidFill>
                  <a:srgbClr val="292929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AB3B1672-6AEA-6CD0-2E0A-8C31626DC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" t="1485" r="6336" b="1485"/>
          <a:stretch>
            <a:fillRect/>
          </a:stretch>
        </p:blipFill>
        <p:spPr>
          <a:xfrm>
            <a:off x="8501579" y="2957858"/>
            <a:ext cx="3543505" cy="4440238"/>
          </a:xfrm>
          <a:custGeom>
            <a:avLst/>
            <a:gdLst>
              <a:gd name="csX0" fmla="*/ 863617 w 5181600"/>
              <a:gd name="csY0" fmla="*/ 0 h 6492875"/>
              <a:gd name="csX1" fmla="*/ 4317983 w 5181600"/>
              <a:gd name="csY1" fmla="*/ 0 h 6492875"/>
              <a:gd name="csX2" fmla="*/ 5181600 w 5181600"/>
              <a:gd name="csY2" fmla="*/ 863617 h 6492875"/>
              <a:gd name="csX3" fmla="*/ 5181600 w 5181600"/>
              <a:gd name="csY3" fmla="*/ 5629258 h 6492875"/>
              <a:gd name="csX4" fmla="*/ 4317983 w 5181600"/>
              <a:gd name="csY4" fmla="*/ 6492875 h 6492875"/>
              <a:gd name="csX5" fmla="*/ 863617 w 5181600"/>
              <a:gd name="csY5" fmla="*/ 6492875 h 6492875"/>
              <a:gd name="csX6" fmla="*/ 0 w 5181600"/>
              <a:gd name="csY6" fmla="*/ 5629258 h 6492875"/>
              <a:gd name="csX7" fmla="*/ 0 w 5181600"/>
              <a:gd name="csY7" fmla="*/ 863617 h 6492875"/>
              <a:gd name="csX8" fmla="*/ 863617 w 5181600"/>
              <a:gd name="csY8" fmla="*/ 0 h 6492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181600" h="6492875">
                <a:moveTo>
                  <a:pt x="863617" y="0"/>
                </a:moveTo>
                <a:lnTo>
                  <a:pt x="4317983" y="0"/>
                </a:lnTo>
                <a:cubicBezTo>
                  <a:pt x="4794945" y="0"/>
                  <a:pt x="5181600" y="386655"/>
                  <a:pt x="5181600" y="863617"/>
                </a:cubicBezTo>
                <a:lnTo>
                  <a:pt x="5181600" y="5629258"/>
                </a:lnTo>
                <a:cubicBezTo>
                  <a:pt x="5181600" y="6106220"/>
                  <a:pt x="4794945" y="6492875"/>
                  <a:pt x="4317983" y="6492875"/>
                </a:cubicBezTo>
                <a:lnTo>
                  <a:pt x="863617" y="6492875"/>
                </a:lnTo>
                <a:cubicBezTo>
                  <a:pt x="386655" y="6492875"/>
                  <a:pt x="0" y="6106220"/>
                  <a:pt x="0" y="5629258"/>
                </a:cubicBezTo>
                <a:lnTo>
                  <a:pt x="0" y="863617"/>
                </a:lnTo>
                <a:cubicBezTo>
                  <a:pt x="0" y="386655"/>
                  <a:pt x="386655" y="0"/>
                  <a:pt x="863617" y="0"/>
                </a:cubicBezTo>
                <a:close/>
              </a:path>
            </a:pathLst>
          </a:cu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CE6875D-CF20-4097-3212-6442F53CA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1880" r="2875"/>
          <a:stretch>
            <a:fillRect/>
          </a:stretch>
        </p:blipFill>
        <p:spPr>
          <a:xfrm>
            <a:off x="4612962" y="2957858"/>
            <a:ext cx="3144181" cy="4510549"/>
          </a:xfrm>
          <a:custGeom>
            <a:avLst/>
            <a:gdLst>
              <a:gd name="csX0" fmla="*/ 677347 w 4064000"/>
              <a:gd name="csY0" fmla="*/ 0 h 5830094"/>
              <a:gd name="csX1" fmla="*/ 3386653 w 4064000"/>
              <a:gd name="csY1" fmla="*/ 0 h 5830094"/>
              <a:gd name="csX2" fmla="*/ 4064000 w 4064000"/>
              <a:gd name="csY2" fmla="*/ 677347 h 5830094"/>
              <a:gd name="csX3" fmla="*/ 4064000 w 4064000"/>
              <a:gd name="csY3" fmla="*/ 5152747 h 5830094"/>
              <a:gd name="csX4" fmla="*/ 3386653 w 4064000"/>
              <a:gd name="csY4" fmla="*/ 5830094 h 5830094"/>
              <a:gd name="csX5" fmla="*/ 677347 w 4064000"/>
              <a:gd name="csY5" fmla="*/ 5830094 h 5830094"/>
              <a:gd name="csX6" fmla="*/ 0 w 4064000"/>
              <a:gd name="csY6" fmla="*/ 5152747 h 5830094"/>
              <a:gd name="csX7" fmla="*/ 0 w 4064000"/>
              <a:gd name="csY7" fmla="*/ 677347 h 5830094"/>
              <a:gd name="csX8" fmla="*/ 677347 w 4064000"/>
              <a:gd name="csY8" fmla="*/ 0 h 5830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064000" h="5830094">
                <a:moveTo>
                  <a:pt x="677347" y="0"/>
                </a:moveTo>
                <a:lnTo>
                  <a:pt x="3386653" y="0"/>
                </a:lnTo>
                <a:cubicBezTo>
                  <a:pt x="3760741" y="0"/>
                  <a:pt x="4064000" y="303259"/>
                  <a:pt x="4064000" y="677347"/>
                </a:cubicBezTo>
                <a:lnTo>
                  <a:pt x="4064000" y="5152747"/>
                </a:lnTo>
                <a:cubicBezTo>
                  <a:pt x="4064000" y="5526835"/>
                  <a:pt x="3760741" y="5830094"/>
                  <a:pt x="3386653" y="5830094"/>
                </a:cubicBezTo>
                <a:lnTo>
                  <a:pt x="677347" y="5830094"/>
                </a:lnTo>
                <a:cubicBezTo>
                  <a:pt x="303259" y="5830094"/>
                  <a:pt x="0" y="5526835"/>
                  <a:pt x="0" y="5152747"/>
                </a:cubicBezTo>
                <a:lnTo>
                  <a:pt x="0" y="677347"/>
                </a:lnTo>
                <a:cubicBezTo>
                  <a:pt x="0" y="303259"/>
                  <a:pt x="303259" y="0"/>
                  <a:pt x="677347" y="0"/>
                </a:cubicBezTo>
                <a:close/>
              </a:path>
            </a:pathLst>
          </a:cu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51B82E58-8A63-371F-077A-6FF7C0168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3985" r="4052"/>
          <a:stretch>
            <a:fillRect/>
          </a:stretch>
        </p:blipFill>
        <p:spPr>
          <a:xfrm>
            <a:off x="599577" y="2907716"/>
            <a:ext cx="3316878" cy="4560691"/>
          </a:xfrm>
          <a:custGeom>
            <a:avLst/>
            <a:gdLst>
              <a:gd name="csX0" fmla="*/ 714036 w 4284133"/>
              <a:gd name="csY0" fmla="*/ 0 h 5890662"/>
              <a:gd name="csX1" fmla="*/ 3570097 w 4284133"/>
              <a:gd name="csY1" fmla="*/ 0 h 5890662"/>
              <a:gd name="csX2" fmla="*/ 4284133 w 4284133"/>
              <a:gd name="csY2" fmla="*/ 714036 h 5890662"/>
              <a:gd name="csX3" fmla="*/ 4284133 w 4284133"/>
              <a:gd name="csY3" fmla="*/ 5176626 h 5890662"/>
              <a:gd name="csX4" fmla="*/ 3570097 w 4284133"/>
              <a:gd name="csY4" fmla="*/ 5890662 h 5890662"/>
              <a:gd name="csX5" fmla="*/ 714036 w 4284133"/>
              <a:gd name="csY5" fmla="*/ 5890662 h 5890662"/>
              <a:gd name="csX6" fmla="*/ 0 w 4284133"/>
              <a:gd name="csY6" fmla="*/ 5176626 h 5890662"/>
              <a:gd name="csX7" fmla="*/ 0 w 4284133"/>
              <a:gd name="csY7" fmla="*/ 714036 h 5890662"/>
              <a:gd name="csX8" fmla="*/ 714036 w 4284133"/>
              <a:gd name="csY8" fmla="*/ 0 h 58906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284133" h="5890662">
                <a:moveTo>
                  <a:pt x="714036" y="0"/>
                </a:moveTo>
                <a:lnTo>
                  <a:pt x="3570097" y="0"/>
                </a:lnTo>
                <a:cubicBezTo>
                  <a:pt x="3964448" y="0"/>
                  <a:pt x="4284133" y="319685"/>
                  <a:pt x="4284133" y="714036"/>
                </a:cubicBezTo>
                <a:lnTo>
                  <a:pt x="4284133" y="5176626"/>
                </a:lnTo>
                <a:cubicBezTo>
                  <a:pt x="4284133" y="5570977"/>
                  <a:pt x="3964448" y="5890662"/>
                  <a:pt x="3570097" y="5890662"/>
                </a:cubicBezTo>
                <a:lnTo>
                  <a:pt x="714036" y="5890662"/>
                </a:lnTo>
                <a:cubicBezTo>
                  <a:pt x="319685" y="5890662"/>
                  <a:pt x="0" y="5570977"/>
                  <a:pt x="0" y="5176626"/>
                </a:cubicBezTo>
                <a:lnTo>
                  <a:pt x="0" y="714036"/>
                </a:lnTo>
                <a:cubicBezTo>
                  <a:pt x="0" y="319685"/>
                  <a:pt x="319685" y="0"/>
                  <a:pt x="714036" y="0"/>
                </a:cubicBezTo>
                <a:close/>
              </a:path>
            </a:pathLst>
          </a:cu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A18DF81F-22ED-F86B-ADB3-EC509C2D8D16}"/>
              </a:ext>
            </a:extLst>
          </p:cNvPr>
          <p:cNvSpPr txBox="1"/>
          <p:nvPr/>
        </p:nvSpPr>
        <p:spPr>
          <a:xfrm rot="16200000">
            <a:off x="-1577698" y="4473752"/>
            <a:ext cx="3689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Paulay</a:t>
            </a:r>
            <a:r>
              <a:rPr lang="hu-HU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Ede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3A5E8F6-7111-0682-EBA6-D02B7FC15E40}"/>
              </a:ext>
            </a:extLst>
          </p:cNvPr>
          <p:cNvSpPr txBox="1"/>
          <p:nvPr/>
        </p:nvSpPr>
        <p:spPr>
          <a:xfrm rot="16200000">
            <a:off x="1616418" y="3877067"/>
            <a:ext cx="5344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Németh Antal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E07FDDD-54EE-9045-D9C5-7E5AD0435AB2}"/>
              </a:ext>
            </a:extLst>
          </p:cNvPr>
          <p:cNvSpPr txBox="1"/>
          <p:nvPr/>
        </p:nvSpPr>
        <p:spPr>
          <a:xfrm rot="16200000">
            <a:off x="5035401" y="3451397"/>
            <a:ext cx="619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Gellért Endre</a:t>
            </a:r>
          </a:p>
        </p:txBody>
      </p:sp>
    </p:spTree>
    <p:extLst>
      <p:ext uri="{BB962C8B-B14F-4D97-AF65-F5344CB8AC3E}">
        <p14:creationId xmlns:p14="http://schemas.microsoft.com/office/powerpoint/2010/main" val="3985126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38C6C52-6147-A1FE-7CCD-AAD50E2F0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10177" r="4823" b="13408"/>
          <a:stretch>
            <a:fillRect/>
          </a:stretch>
        </p:blipFill>
        <p:spPr bwMode="auto">
          <a:xfrm>
            <a:off x="0" y="139325"/>
            <a:ext cx="12192000" cy="75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DECD4EE-A310-5402-219B-84338F5F4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8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3879" r="49296" b="4801"/>
          <a:stretch>
            <a:fillRect/>
          </a:stretch>
        </p:blipFill>
        <p:spPr bwMode="auto">
          <a:xfrm>
            <a:off x="-57150" y="-184903"/>
            <a:ext cx="6177596" cy="7756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BC4E8F94-0EEE-05B4-98EC-07BEE982CD7A}"/>
              </a:ext>
            </a:extLst>
          </p:cNvPr>
          <p:cNvSpPr/>
          <p:nvPr/>
        </p:nvSpPr>
        <p:spPr>
          <a:xfrm>
            <a:off x="0" y="-99332"/>
            <a:ext cx="12192000" cy="1642382"/>
          </a:xfrm>
          <a:prstGeom prst="roundRect">
            <a:avLst/>
          </a:prstGeom>
          <a:solidFill>
            <a:srgbClr val="6D6C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FF4E90E-BF46-4068-07CE-404D88BE3C7C}"/>
              </a:ext>
            </a:extLst>
          </p:cNvPr>
          <p:cNvSpPr txBox="1"/>
          <p:nvPr/>
        </p:nvSpPr>
        <p:spPr>
          <a:xfrm>
            <a:off x="381000" y="228323"/>
            <a:ext cx="11372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Gellért Endre (Major Tamás, Marton Endre) rendezése</a:t>
            </a:r>
          </a:p>
          <a:p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A368054-CF60-AB39-56C0-B8DFFDDE4687}"/>
              </a:ext>
            </a:extLst>
          </p:cNvPr>
          <p:cNvSpPr txBox="1"/>
          <p:nvPr/>
        </p:nvSpPr>
        <p:spPr>
          <a:xfrm>
            <a:off x="35403" y="1708296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Kettős szereposztás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Szereplők: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Lucifer- Major Tamás</a:t>
            </a:r>
          </a:p>
          <a:p>
            <a:pPr marL="896938" indent="1168400" defTabSz="1795463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Ungvári László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Ádám-Básti Lajos</a:t>
            </a:r>
          </a:p>
          <a:p>
            <a:pPr indent="1709738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Bessenyei Ferenc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Éva- Lukács Margit</a:t>
            </a:r>
          </a:p>
          <a:p>
            <a:pPr indent="1439863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Szörényi Éva</a:t>
            </a:r>
          </a:p>
          <a:p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8" name="Picture 6" descr="Major Tamás">
            <a:extLst>
              <a:ext uri="{FF2B5EF4-FFF2-40B4-BE49-F238E27FC236}">
                <a16:creationId xmlns:a16="http://schemas.microsoft.com/office/drawing/2014/main" id="{4EAD6042-5444-2B5A-2DB3-8002C9C6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93" y="5261962"/>
            <a:ext cx="1356986" cy="1823906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ásti Lajos">
            <a:extLst>
              <a:ext uri="{FF2B5EF4-FFF2-40B4-BE49-F238E27FC236}">
                <a16:creationId xmlns:a16="http://schemas.microsoft.com/office/drawing/2014/main" id="{B4DD0E79-0584-1918-FC6F-04D8F71EA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07" y="5218655"/>
            <a:ext cx="1356986" cy="186721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ukács Margit | Nemzeti Színház">
            <a:extLst>
              <a:ext uri="{FF2B5EF4-FFF2-40B4-BE49-F238E27FC236}">
                <a16:creationId xmlns:a16="http://schemas.microsoft.com/office/drawing/2014/main" id="{1C1EF440-3585-A901-6253-BFE9781B3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42" y="5163568"/>
            <a:ext cx="1356986" cy="204660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10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F2630-5683-EB89-F58C-F27111568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1690C9DC-6DD8-3E60-9D09-756E1AD86C33}"/>
              </a:ext>
            </a:extLst>
          </p:cNvPr>
          <p:cNvSpPr/>
          <p:nvPr/>
        </p:nvSpPr>
        <p:spPr>
          <a:xfrm>
            <a:off x="0" y="-6413"/>
            <a:ext cx="12192000" cy="949137"/>
          </a:xfrm>
          <a:prstGeom prst="rect">
            <a:avLst/>
          </a:prstGeom>
          <a:solidFill>
            <a:srgbClr val="151A14">
              <a:alpha val="85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58C9950-0C3F-6E12-A04A-94266FDC3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725"/>
            <a:ext cx="12227581" cy="4972550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54E66208-0814-6C72-133D-8CD4842F19AA}"/>
              </a:ext>
            </a:extLst>
          </p:cNvPr>
          <p:cNvSpPr/>
          <p:nvPr/>
        </p:nvSpPr>
        <p:spPr>
          <a:xfrm>
            <a:off x="-35582" y="5884283"/>
            <a:ext cx="12227581" cy="961696"/>
          </a:xfrm>
          <a:prstGeom prst="rect">
            <a:avLst/>
          </a:prstGeom>
          <a:solidFill>
            <a:srgbClr val="151A14">
              <a:alpha val="85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0A4FECF-FDD6-6CC2-D8B6-FEA91FDC6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2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47" r="46783"/>
          <a:stretch>
            <a:fillRect/>
          </a:stretch>
        </p:blipFill>
        <p:spPr>
          <a:xfrm>
            <a:off x="11952" y="198714"/>
            <a:ext cx="7257407" cy="6460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3839259-CD66-2E15-78F6-910D10D4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72" y="643474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Díszlet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53B7F6-C151-603E-EEB8-A2BD59AB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72" y="1984523"/>
            <a:ext cx="6904687" cy="4421590"/>
          </a:xfrm>
          <a:ln>
            <a:noFill/>
          </a:ln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Oláh Gusztáv díszletét használták fel - monumentális mégis stilizált.</a:t>
            </a:r>
          </a:p>
          <a:p>
            <a:r>
              <a:rPr lang="hu-HU" dirty="0" err="1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Nagyajtay</a:t>
            </a:r>
            <a:r>
              <a:rPr lang="hu-HU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Teréz jelmezeit használták.</a:t>
            </a:r>
          </a:p>
          <a:p>
            <a:r>
              <a:rPr lang="hu-HU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Forgatható, átrendezhető elemeket alkalmaztak.</a:t>
            </a:r>
          </a:p>
          <a:p>
            <a:endParaRPr lang="hu-HU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74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4AEF-4261-973F-BF69-6A7D5B3C5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60CD7EF-0455-C99A-7BD2-04AB4F996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320337" cy="693019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E3EFB61-88A0-BB19-4C1F-599AD7CFFB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1" r="45302"/>
          <a:stretch>
            <a:fillRect/>
          </a:stretch>
        </p:blipFill>
        <p:spPr>
          <a:xfrm>
            <a:off x="0" y="-3"/>
            <a:ext cx="8096250" cy="6858001"/>
          </a:xfrm>
          <a:custGeom>
            <a:avLst/>
            <a:gdLst>
              <a:gd name="csX0" fmla="*/ 1077332 w 6463862"/>
              <a:gd name="csY0" fmla="*/ 0 h 6858001"/>
              <a:gd name="csX1" fmla="*/ 5386530 w 6463862"/>
              <a:gd name="csY1" fmla="*/ 0 h 6858001"/>
              <a:gd name="csX2" fmla="*/ 6463862 w 6463862"/>
              <a:gd name="csY2" fmla="*/ 1077332 h 6858001"/>
              <a:gd name="csX3" fmla="*/ 6463862 w 6463862"/>
              <a:gd name="csY3" fmla="*/ 5780669 h 6858001"/>
              <a:gd name="csX4" fmla="*/ 5386530 w 6463862"/>
              <a:gd name="csY4" fmla="*/ 6858001 h 6858001"/>
              <a:gd name="csX5" fmla="*/ 1077332 w 6463862"/>
              <a:gd name="csY5" fmla="*/ 6858001 h 6858001"/>
              <a:gd name="csX6" fmla="*/ 0 w 6463862"/>
              <a:gd name="csY6" fmla="*/ 5780669 h 6858001"/>
              <a:gd name="csX7" fmla="*/ 0 w 6463862"/>
              <a:gd name="csY7" fmla="*/ 1077332 h 6858001"/>
              <a:gd name="csX8" fmla="*/ 1077332 w 6463862"/>
              <a:gd name="csY8" fmla="*/ 0 h 68580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463862" h="6858001">
                <a:moveTo>
                  <a:pt x="1077332" y="0"/>
                </a:moveTo>
                <a:lnTo>
                  <a:pt x="5386530" y="0"/>
                </a:lnTo>
                <a:cubicBezTo>
                  <a:pt x="5981524" y="0"/>
                  <a:pt x="6463862" y="482338"/>
                  <a:pt x="6463862" y="1077332"/>
                </a:cubicBezTo>
                <a:lnTo>
                  <a:pt x="6463862" y="5780669"/>
                </a:lnTo>
                <a:cubicBezTo>
                  <a:pt x="6463862" y="6375663"/>
                  <a:pt x="5981524" y="6858001"/>
                  <a:pt x="5386530" y="6858001"/>
                </a:cubicBezTo>
                <a:lnTo>
                  <a:pt x="1077332" y="6858001"/>
                </a:lnTo>
                <a:cubicBezTo>
                  <a:pt x="482338" y="6858001"/>
                  <a:pt x="0" y="6375663"/>
                  <a:pt x="0" y="5780669"/>
                </a:cubicBezTo>
                <a:lnTo>
                  <a:pt x="0" y="1077332"/>
                </a:lnTo>
                <a:cubicBezTo>
                  <a:pt x="0" y="482338"/>
                  <a:pt x="482338" y="0"/>
                  <a:pt x="1077332" y="0"/>
                </a:cubicBezTo>
                <a:close/>
              </a:path>
            </a:pathLst>
          </a:custGeom>
          <a:effectLst>
            <a:outerShdw dist="50800" dir="5400000" algn="ctr" rotWithShape="0">
              <a:srgbClr val="000000"/>
            </a:outerShdw>
            <a:softEdge rad="0"/>
          </a:effec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DB49067C-9485-F1FA-00E8-0D6FAAE71FE1}"/>
              </a:ext>
            </a:extLst>
          </p:cNvPr>
          <p:cNvSpPr txBox="1"/>
          <p:nvPr/>
        </p:nvSpPr>
        <p:spPr>
          <a:xfrm>
            <a:off x="272716" y="474132"/>
            <a:ext cx="12047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Források: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8A181E8-592A-806D-2279-F0D38A2D27A3}"/>
              </a:ext>
            </a:extLst>
          </p:cNvPr>
          <p:cNvSpPr txBox="1"/>
          <p:nvPr/>
        </p:nvSpPr>
        <p:spPr>
          <a:xfrm>
            <a:off x="272716" y="1676400"/>
            <a:ext cx="7252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http://koszegilajos.extra.hu/tragedia_2004.pdf</a:t>
            </a: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u-HU" sz="2400" dirty="0">
              <a:latin typeface="Cambria" panose="02040503050406030204" pitchFamily="18" charset="0"/>
              <a:ea typeface="Cambria" panose="02040503050406030204" pitchFamily="18" charset="0"/>
              <a:hlinkClick r:id="rId6"/>
            </a:endParaRPr>
          </a:p>
          <a:p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https://archiv.szfe.hu/wp-content/uploads/2022/07/Leposa_Adatbanyaszbecsulet_dissz2022.pdf</a:t>
            </a: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https://nemzetikonyvtar.blog.hu/2023/05/19/dr_nemeth_antal_es_az_ember_tragediaja</a:t>
            </a: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19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3C7FC5F8-8948-FBD0-A794-9A3A97A06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1417"/>
            <a:ext cx="12192000" cy="8180833"/>
          </a:xfrm>
          <a:prstGeom prst="rect">
            <a:avLst/>
          </a:prstGeom>
          <a:effectLst>
            <a:outerShdw blurRad="50800" dist="50800" dir="7800000" algn="ctr" rotWithShape="0">
              <a:srgbClr val="9F8B56"/>
            </a:outerShdw>
          </a:effectLst>
        </p:spPr>
      </p:pic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799EBB96-3BCD-01B7-8AF6-464821ED1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9" r="39342" b="4393"/>
          <a:stretch>
            <a:fillRect/>
          </a:stretch>
        </p:blipFill>
        <p:spPr>
          <a:xfrm>
            <a:off x="0" y="-212879"/>
            <a:ext cx="7395411" cy="7732295"/>
          </a:xfrm>
          <a:custGeom>
            <a:avLst/>
            <a:gdLst>
              <a:gd name="csX0" fmla="*/ 1232593 w 7395411"/>
              <a:gd name="csY0" fmla="*/ 0 h 7732295"/>
              <a:gd name="csX1" fmla="*/ 6162818 w 7395411"/>
              <a:gd name="csY1" fmla="*/ 0 h 7732295"/>
              <a:gd name="csX2" fmla="*/ 7395411 w 7395411"/>
              <a:gd name="csY2" fmla="*/ 1232593 h 7732295"/>
              <a:gd name="csX3" fmla="*/ 7395411 w 7395411"/>
              <a:gd name="csY3" fmla="*/ 6499702 h 7732295"/>
              <a:gd name="csX4" fmla="*/ 6162818 w 7395411"/>
              <a:gd name="csY4" fmla="*/ 7732295 h 7732295"/>
              <a:gd name="csX5" fmla="*/ 1232593 w 7395411"/>
              <a:gd name="csY5" fmla="*/ 7732295 h 7732295"/>
              <a:gd name="csX6" fmla="*/ 0 w 7395411"/>
              <a:gd name="csY6" fmla="*/ 6499702 h 7732295"/>
              <a:gd name="csX7" fmla="*/ 0 w 7395411"/>
              <a:gd name="csY7" fmla="*/ 1232593 h 7732295"/>
              <a:gd name="csX8" fmla="*/ 1232593 w 7395411"/>
              <a:gd name="csY8" fmla="*/ 0 h 77322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395411" h="7732295">
                <a:moveTo>
                  <a:pt x="1232593" y="0"/>
                </a:moveTo>
                <a:lnTo>
                  <a:pt x="6162818" y="0"/>
                </a:lnTo>
                <a:cubicBezTo>
                  <a:pt x="6843560" y="0"/>
                  <a:pt x="7395411" y="551851"/>
                  <a:pt x="7395411" y="1232593"/>
                </a:cubicBezTo>
                <a:lnTo>
                  <a:pt x="7395411" y="6499702"/>
                </a:lnTo>
                <a:cubicBezTo>
                  <a:pt x="7395411" y="7180444"/>
                  <a:pt x="6843560" y="7732295"/>
                  <a:pt x="6162818" y="7732295"/>
                </a:cubicBezTo>
                <a:lnTo>
                  <a:pt x="1232593" y="7732295"/>
                </a:lnTo>
                <a:cubicBezTo>
                  <a:pt x="551851" y="7732295"/>
                  <a:pt x="0" y="7180444"/>
                  <a:pt x="0" y="6499702"/>
                </a:cubicBezTo>
                <a:lnTo>
                  <a:pt x="0" y="1232593"/>
                </a:lnTo>
                <a:cubicBezTo>
                  <a:pt x="0" y="551851"/>
                  <a:pt x="551851" y="0"/>
                  <a:pt x="1232593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ABCDBA18-BDFE-2B4F-2F14-0DE6F3FE598D}"/>
              </a:ext>
            </a:extLst>
          </p:cNvPr>
          <p:cNvSpPr txBox="1"/>
          <p:nvPr/>
        </p:nvSpPr>
        <p:spPr>
          <a:xfrm>
            <a:off x="272716" y="365125"/>
            <a:ext cx="6368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Paulay</a:t>
            </a: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Ede rendezésében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30AC1DC-2BBD-8E82-67BD-71FFA2814183}"/>
              </a:ext>
            </a:extLst>
          </p:cNvPr>
          <p:cNvSpPr txBox="1"/>
          <p:nvPr/>
        </p:nvSpPr>
        <p:spPr>
          <a:xfrm>
            <a:off x="240631" y="1969579"/>
            <a:ext cx="657007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1883-ban rendezte meg a Nemzeti Színházban.</a:t>
            </a:r>
            <a:r>
              <a:rPr lang="en-U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Ez volt a legelső színpadon megrendezett Az ember tragédiája.</a:t>
            </a:r>
            <a:r>
              <a:rPr lang="en-U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Egyes színeket és jeleneteket kihagyott a mű színpadra viteléhez.</a:t>
            </a:r>
            <a:r>
              <a:rPr lang="en-U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Összevonva 2560 verset foglal magába.</a:t>
            </a:r>
            <a:endParaRPr lang="en-US" sz="28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98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3F5E1-0FFA-E555-F79D-DA4236B38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B4557D33-E7B7-3366-2A7D-A3C920FB2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1417"/>
            <a:ext cx="12192000" cy="8180833"/>
          </a:xfrm>
          <a:prstGeom prst="rect">
            <a:avLst/>
          </a:prstGeom>
        </p:spPr>
      </p:pic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472B9E44-443A-E193-804D-AA5E5F313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9" r="39342" b="4393"/>
          <a:stretch>
            <a:fillRect/>
          </a:stretch>
        </p:blipFill>
        <p:spPr>
          <a:xfrm>
            <a:off x="0" y="-176463"/>
            <a:ext cx="7395411" cy="7732295"/>
          </a:xfrm>
          <a:custGeom>
            <a:avLst/>
            <a:gdLst>
              <a:gd name="csX0" fmla="*/ 1232593 w 7395411"/>
              <a:gd name="csY0" fmla="*/ 0 h 7732295"/>
              <a:gd name="csX1" fmla="*/ 6162818 w 7395411"/>
              <a:gd name="csY1" fmla="*/ 0 h 7732295"/>
              <a:gd name="csX2" fmla="*/ 7395411 w 7395411"/>
              <a:gd name="csY2" fmla="*/ 1232593 h 7732295"/>
              <a:gd name="csX3" fmla="*/ 7395411 w 7395411"/>
              <a:gd name="csY3" fmla="*/ 6499702 h 7732295"/>
              <a:gd name="csX4" fmla="*/ 6162818 w 7395411"/>
              <a:gd name="csY4" fmla="*/ 7732295 h 7732295"/>
              <a:gd name="csX5" fmla="*/ 1232593 w 7395411"/>
              <a:gd name="csY5" fmla="*/ 7732295 h 7732295"/>
              <a:gd name="csX6" fmla="*/ 0 w 7395411"/>
              <a:gd name="csY6" fmla="*/ 6499702 h 7732295"/>
              <a:gd name="csX7" fmla="*/ 0 w 7395411"/>
              <a:gd name="csY7" fmla="*/ 1232593 h 7732295"/>
              <a:gd name="csX8" fmla="*/ 1232593 w 7395411"/>
              <a:gd name="csY8" fmla="*/ 0 h 77322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395411" h="7732295">
                <a:moveTo>
                  <a:pt x="1232593" y="0"/>
                </a:moveTo>
                <a:lnTo>
                  <a:pt x="6162818" y="0"/>
                </a:lnTo>
                <a:cubicBezTo>
                  <a:pt x="6843560" y="0"/>
                  <a:pt x="7395411" y="551851"/>
                  <a:pt x="7395411" y="1232593"/>
                </a:cubicBezTo>
                <a:lnTo>
                  <a:pt x="7395411" y="6499702"/>
                </a:lnTo>
                <a:cubicBezTo>
                  <a:pt x="7395411" y="7180444"/>
                  <a:pt x="6843560" y="7732295"/>
                  <a:pt x="6162818" y="7732295"/>
                </a:cubicBezTo>
                <a:lnTo>
                  <a:pt x="1232593" y="7732295"/>
                </a:lnTo>
                <a:cubicBezTo>
                  <a:pt x="551851" y="7732295"/>
                  <a:pt x="0" y="7180444"/>
                  <a:pt x="0" y="6499702"/>
                </a:cubicBezTo>
                <a:lnTo>
                  <a:pt x="0" y="1232593"/>
                </a:lnTo>
                <a:cubicBezTo>
                  <a:pt x="0" y="551851"/>
                  <a:pt x="551851" y="0"/>
                  <a:pt x="1232593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273B4D82-99BC-2E0A-6AFF-EA4DD72565DE}"/>
              </a:ext>
            </a:extLst>
          </p:cNvPr>
          <p:cNvSpPr txBox="1"/>
          <p:nvPr/>
        </p:nvSpPr>
        <p:spPr>
          <a:xfrm>
            <a:off x="272716" y="365125"/>
            <a:ext cx="6368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Paulay</a:t>
            </a: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Ede rendezésében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7080640-54D9-4F16-E519-EAF44A43C7B1}"/>
              </a:ext>
            </a:extLst>
          </p:cNvPr>
          <p:cNvSpPr txBox="1"/>
          <p:nvPr/>
        </p:nvSpPr>
        <p:spPr>
          <a:xfrm>
            <a:off x="272716" y="1716672"/>
            <a:ext cx="1024288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Szereplők: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Lucifer – Gyenes László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​</a:t>
            </a:r>
          </a:p>
          <a:p>
            <a:pPr marL="449263" fontAlgn="base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Ádám - Nagy Imre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​</a:t>
            </a:r>
          </a:p>
          <a:p>
            <a:pPr marL="449263" fontAlgn="base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Éva - Jászai Mari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Nagy Imre (színművész, 1849–1893) – Wikipédia">
            <a:extLst>
              <a:ext uri="{FF2B5EF4-FFF2-40B4-BE49-F238E27FC236}">
                <a16:creationId xmlns:a16="http://schemas.microsoft.com/office/drawing/2014/main" id="{A3AFA0AB-A14B-331A-E41C-03AAAAB75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3" y="4522752"/>
            <a:ext cx="1622098" cy="2491399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mzeti Archívum | A magyar színészet „legnagyobb egyénisége”">
            <a:extLst>
              <a:ext uri="{FF2B5EF4-FFF2-40B4-BE49-F238E27FC236}">
                <a16:creationId xmlns:a16="http://schemas.microsoft.com/office/drawing/2014/main" id="{29B01A09-FBB9-40DD-9796-559077C1A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82" y="4914853"/>
            <a:ext cx="2645644" cy="1984233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yenes László (színművész) – Wikipédia">
            <a:extLst>
              <a:ext uri="{FF2B5EF4-FFF2-40B4-BE49-F238E27FC236}">
                <a16:creationId xmlns:a16="http://schemas.microsoft.com/office/drawing/2014/main" id="{CED53097-1336-9AA6-BFE1-D9F2F1B7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7" y="4730211"/>
            <a:ext cx="1622098" cy="2353517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01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4834E4A3-4A85-7FA0-CF26-CC563C05ABA6}"/>
              </a:ext>
            </a:extLst>
          </p:cNvPr>
          <p:cNvSpPr/>
          <p:nvPr/>
        </p:nvSpPr>
        <p:spPr>
          <a:xfrm>
            <a:off x="0" y="-6413"/>
            <a:ext cx="12192000" cy="949137"/>
          </a:xfrm>
          <a:prstGeom prst="rect">
            <a:avLst/>
          </a:prstGeom>
          <a:solidFill>
            <a:srgbClr val="151A14">
              <a:alpha val="85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0E24B74-5BCF-01D1-4AE8-027A7D213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725"/>
            <a:ext cx="12227581" cy="4972550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3BAF3E74-0090-0D8F-65D0-A19E04DFF654}"/>
              </a:ext>
            </a:extLst>
          </p:cNvPr>
          <p:cNvSpPr/>
          <p:nvPr/>
        </p:nvSpPr>
        <p:spPr>
          <a:xfrm>
            <a:off x="-35582" y="5884283"/>
            <a:ext cx="12227581" cy="961696"/>
          </a:xfrm>
          <a:prstGeom prst="rect">
            <a:avLst/>
          </a:prstGeom>
          <a:solidFill>
            <a:srgbClr val="151A14">
              <a:alpha val="85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3D1AD5E-AF8B-A1A1-110D-54C0DC9D9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2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47" r="46783"/>
          <a:stretch>
            <a:fillRect/>
          </a:stretch>
        </p:blipFill>
        <p:spPr>
          <a:xfrm>
            <a:off x="125086" y="219707"/>
            <a:ext cx="7257407" cy="6460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0B248EE-367C-BC84-D1F2-20C4B581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72" y="643474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Díszlet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A512D5-615E-20F4-52BC-53AE03742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85" y="1366492"/>
            <a:ext cx="7292989" cy="484803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/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Nem csak a rendezője, de a díszlettervezője is volt az előadásnak.</a:t>
            </a:r>
          </a:p>
          <a:p>
            <a:pPr fontAlgn="base"/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darab 1500 forint támogatást kapott, emiatt régi kosztümöket, díszleteket kellett átalakítani.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/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Először alkalmaztak villanyfényt, valamint a díszleteket süllyesztőkkel és forgókkal mozgatták.​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49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D7F2C-A591-8CCD-3499-68B3B33DF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5E15336-EBD3-79E8-ADB1-E50C5D6F2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5B52487-D13B-839A-614D-85ED20773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5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1" r="45302"/>
          <a:stretch>
            <a:fillRect/>
          </a:stretch>
        </p:blipFill>
        <p:spPr>
          <a:xfrm>
            <a:off x="0" y="-3"/>
            <a:ext cx="6463862" cy="6858001"/>
          </a:xfrm>
          <a:custGeom>
            <a:avLst/>
            <a:gdLst>
              <a:gd name="csX0" fmla="*/ 1077332 w 6463862"/>
              <a:gd name="csY0" fmla="*/ 0 h 6858001"/>
              <a:gd name="csX1" fmla="*/ 5386530 w 6463862"/>
              <a:gd name="csY1" fmla="*/ 0 h 6858001"/>
              <a:gd name="csX2" fmla="*/ 6463862 w 6463862"/>
              <a:gd name="csY2" fmla="*/ 1077332 h 6858001"/>
              <a:gd name="csX3" fmla="*/ 6463862 w 6463862"/>
              <a:gd name="csY3" fmla="*/ 5780669 h 6858001"/>
              <a:gd name="csX4" fmla="*/ 5386530 w 6463862"/>
              <a:gd name="csY4" fmla="*/ 6858001 h 6858001"/>
              <a:gd name="csX5" fmla="*/ 1077332 w 6463862"/>
              <a:gd name="csY5" fmla="*/ 6858001 h 6858001"/>
              <a:gd name="csX6" fmla="*/ 0 w 6463862"/>
              <a:gd name="csY6" fmla="*/ 5780669 h 6858001"/>
              <a:gd name="csX7" fmla="*/ 0 w 6463862"/>
              <a:gd name="csY7" fmla="*/ 1077332 h 6858001"/>
              <a:gd name="csX8" fmla="*/ 1077332 w 6463862"/>
              <a:gd name="csY8" fmla="*/ 0 h 68580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463862" h="6858001">
                <a:moveTo>
                  <a:pt x="1077332" y="0"/>
                </a:moveTo>
                <a:lnTo>
                  <a:pt x="5386530" y="0"/>
                </a:lnTo>
                <a:cubicBezTo>
                  <a:pt x="5981524" y="0"/>
                  <a:pt x="6463862" y="482338"/>
                  <a:pt x="6463862" y="1077332"/>
                </a:cubicBezTo>
                <a:lnTo>
                  <a:pt x="6463862" y="5780669"/>
                </a:lnTo>
                <a:cubicBezTo>
                  <a:pt x="6463862" y="6375663"/>
                  <a:pt x="5981524" y="6858001"/>
                  <a:pt x="5386530" y="6858001"/>
                </a:cubicBezTo>
                <a:lnTo>
                  <a:pt x="1077332" y="6858001"/>
                </a:lnTo>
                <a:cubicBezTo>
                  <a:pt x="482338" y="6858001"/>
                  <a:pt x="0" y="6375663"/>
                  <a:pt x="0" y="5780669"/>
                </a:cubicBezTo>
                <a:lnTo>
                  <a:pt x="0" y="1077332"/>
                </a:lnTo>
                <a:cubicBezTo>
                  <a:pt x="0" y="482338"/>
                  <a:pt x="482338" y="0"/>
                  <a:pt x="1077332" y="0"/>
                </a:cubicBezTo>
                <a:close/>
              </a:path>
            </a:pathLst>
          </a:custGeom>
          <a:effectLst/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CF424424-C001-5721-B90E-50866067B3CD}"/>
              </a:ext>
            </a:extLst>
          </p:cNvPr>
          <p:cNvSpPr txBox="1"/>
          <p:nvPr/>
        </p:nvSpPr>
        <p:spPr>
          <a:xfrm>
            <a:off x="136358" y="326159"/>
            <a:ext cx="11919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Németh Antal 1937-es rendezésében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89F71E6-B011-D736-692A-01D815363B04}"/>
              </a:ext>
            </a:extLst>
          </p:cNvPr>
          <p:cNvSpPr txBox="1"/>
          <p:nvPr/>
        </p:nvSpPr>
        <p:spPr>
          <a:xfrm>
            <a:off x="272716" y="2176802"/>
            <a:ext cx="58232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harmadik megvalósult színdarab.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fontAlgn="base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Nemzeti Színház egykori igazgatója volt.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fontAlgn="base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1937-ben volt a legnagyobb szabású rendezése, ami a Nemzeti Színház 100 éves fordulójára készült.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76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51690-7170-87EF-2BA9-745C1D51A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EAD2EAD-B2C6-6909-294A-397A57221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320337" cy="693019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ACD1A24-3852-BD70-8F52-8DA3D8076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5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1" r="45302"/>
          <a:stretch>
            <a:fillRect/>
          </a:stretch>
        </p:blipFill>
        <p:spPr>
          <a:xfrm>
            <a:off x="0" y="-3"/>
            <a:ext cx="6463862" cy="6858001"/>
          </a:xfrm>
          <a:custGeom>
            <a:avLst/>
            <a:gdLst>
              <a:gd name="csX0" fmla="*/ 1077332 w 6463862"/>
              <a:gd name="csY0" fmla="*/ 0 h 6858001"/>
              <a:gd name="csX1" fmla="*/ 5386530 w 6463862"/>
              <a:gd name="csY1" fmla="*/ 0 h 6858001"/>
              <a:gd name="csX2" fmla="*/ 6463862 w 6463862"/>
              <a:gd name="csY2" fmla="*/ 1077332 h 6858001"/>
              <a:gd name="csX3" fmla="*/ 6463862 w 6463862"/>
              <a:gd name="csY3" fmla="*/ 5780669 h 6858001"/>
              <a:gd name="csX4" fmla="*/ 5386530 w 6463862"/>
              <a:gd name="csY4" fmla="*/ 6858001 h 6858001"/>
              <a:gd name="csX5" fmla="*/ 1077332 w 6463862"/>
              <a:gd name="csY5" fmla="*/ 6858001 h 6858001"/>
              <a:gd name="csX6" fmla="*/ 0 w 6463862"/>
              <a:gd name="csY6" fmla="*/ 5780669 h 6858001"/>
              <a:gd name="csX7" fmla="*/ 0 w 6463862"/>
              <a:gd name="csY7" fmla="*/ 1077332 h 6858001"/>
              <a:gd name="csX8" fmla="*/ 1077332 w 6463862"/>
              <a:gd name="csY8" fmla="*/ 0 h 68580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463862" h="6858001">
                <a:moveTo>
                  <a:pt x="1077332" y="0"/>
                </a:moveTo>
                <a:lnTo>
                  <a:pt x="5386530" y="0"/>
                </a:lnTo>
                <a:cubicBezTo>
                  <a:pt x="5981524" y="0"/>
                  <a:pt x="6463862" y="482338"/>
                  <a:pt x="6463862" y="1077332"/>
                </a:cubicBezTo>
                <a:lnTo>
                  <a:pt x="6463862" y="5780669"/>
                </a:lnTo>
                <a:cubicBezTo>
                  <a:pt x="6463862" y="6375663"/>
                  <a:pt x="5981524" y="6858001"/>
                  <a:pt x="5386530" y="6858001"/>
                </a:cubicBezTo>
                <a:lnTo>
                  <a:pt x="1077332" y="6858001"/>
                </a:lnTo>
                <a:cubicBezTo>
                  <a:pt x="482338" y="6858001"/>
                  <a:pt x="0" y="6375663"/>
                  <a:pt x="0" y="5780669"/>
                </a:cubicBezTo>
                <a:lnTo>
                  <a:pt x="0" y="1077332"/>
                </a:lnTo>
                <a:cubicBezTo>
                  <a:pt x="0" y="482338"/>
                  <a:pt x="482338" y="0"/>
                  <a:pt x="1077332" y="0"/>
                </a:cubicBezTo>
                <a:close/>
              </a:path>
            </a:pathLst>
          </a:custGeom>
          <a:effectLst>
            <a:outerShdw dist="50800" dir="5400000" algn="ctr" rotWithShape="0">
              <a:srgbClr val="000000"/>
            </a:outerShdw>
            <a:softEdge rad="0"/>
          </a:effec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4BE8F1D2-8571-756C-FB30-4CFAA81BC479}"/>
              </a:ext>
            </a:extLst>
          </p:cNvPr>
          <p:cNvSpPr txBox="1"/>
          <p:nvPr/>
        </p:nvSpPr>
        <p:spPr>
          <a:xfrm>
            <a:off x="272716" y="474132"/>
            <a:ext cx="12047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Németh Antal 1937-es rendezésében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4EC7974-64E8-69C0-3DCE-5FB6F209AAAD}"/>
              </a:ext>
            </a:extLst>
          </p:cNvPr>
          <p:cNvSpPr txBox="1"/>
          <p:nvPr/>
        </p:nvSpPr>
        <p:spPr>
          <a:xfrm>
            <a:off x="272716" y="1936634"/>
            <a:ext cx="61911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Szereplők: </a:t>
            </a:r>
          </a:p>
          <a:p>
            <a:pPr fontAlgn="base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Lucifer – </a:t>
            </a:r>
            <a:r>
              <a:rPr lang="hu-H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Csortos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Gyula ​</a:t>
            </a:r>
          </a:p>
          <a:p>
            <a:pPr fontAlgn="base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Ádám –  </a:t>
            </a:r>
            <a:r>
              <a:rPr lang="hu-H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Lehotay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Árpád</a:t>
            </a:r>
          </a:p>
          <a:p>
            <a:pPr fontAlgn="base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Éva –  Tőkés Anna​, Bajor Gizi</a:t>
            </a:r>
          </a:p>
          <a:p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Hegedűs Gyula (színművész) – Wikipédia">
            <a:extLst>
              <a:ext uri="{FF2B5EF4-FFF2-40B4-BE49-F238E27FC236}">
                <a16:creationId xmlns:a16="http://schemas.microsoft.com/office/drawing/2014/main" id="{B823FE26-A292-C130-F6C8-67FF721FB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03" y="4409903"/>
            <a:ext cx="1700463" cy="1948024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íres magyar: Tőkés Anna (kép)">
            <a:extLst>
              <a:ext uri="{FF2B5EF4-FFF2-40B4-BE49-F238E27FC236}">
                <a16:creationId xmlns:a16="http://schemas.microsoft.com/office/drawing/2014/main" id="{15007313-7796-B55B-8578-8EFD0896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3" y="4383962"/>
            <a:ext cx="1468681" cy="1999906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ehotay Árpád | Filmek, képek, díjak | Személyiség adatlap | Mafab.hu">
            <a:extLst>
              <a:ext uri="{FF2B5EF4-FFF2-40B4-BE49-F238E27FC236}">
                <a16:creationId xmlns:a16="http://schemas.microsoft.com/office/drawing/2014/main" id="{4400E07A-E85D-2F68-12A9-8341BC73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94" y="4499321"/>
            <a:ext cx="1650409" cy="1769188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98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E713B-852B-DA88-0033-D2F465AD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93A22FA4-F4D7-EA71-8FBA-77570115FAA1}"/>
              </a:ext>
            </a:extLst>
          </p:cNvPr>
          <p:cNvSpPr/>
          <p:nvPr/>
        </p:nvSpPr>
        <p:spPr>
          <a:xfrm>
            <a:off x="0" y="-6413"/>
            <a:ext cx="12192000" cy="949137"/>
          </a:xfrm>
          <a:prstGeom prst="rect">
            <a:avLst/>
          </a:prstGeom>
          <a:solidFill>
            <a:srgbClr val="151A14">
              <a:alpha val="85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A60D5A2-501D-363E-3EE5-12FF6930D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725"/>
            <a:ext cx="12227581" cy="4972550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795C2FF4-42C6-EC8A-AEB7-BA6F8829E570}"/>
              </a:ext>
            </a:extLst>
          </p:cNvPr>
          <p:cNvSpPr/>
          <p:nvPr/>
        </p:nvSpPr>
        <p:spPr>
          <a:xfrm>
            <a:off x="-35582" y="5884283"/>
            <a:ext cx="12227581" cy="961696"/>
          </a:xfrm>
          <a:prstGeom prst="rect">
            <a:avLst/>
          </a:prstGeom>
          <a:solidFill>
            <a:srgbClr val="151A14">
              <a:alpha val="85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A428C14-026F-E55C-85DC-A653AF122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2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47" r="46783"/>
          <a:stretch>
            <a:fillRect/>
          </a:stretch>
        </p:blipFill>
        <p:spPr>
          <a:xfrm>
            <a:off x="11952" y="198714"/>
            <a:ext cx="7257407" cy="6460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7BC302D-A48E-855C-1CD6-6500CF97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72" y="643474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Díszlet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E4122E-D1C7-4B74-89C4-8789910A8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11" y="1698812"/>
            <a:ext cx="6904687" cy="442159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hu-HU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  <a:r>
              <a:rPr lang="hu-HU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Vetítéssel egészítette ki a világítást.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fontAlgn="base"/>
            <a:r>
              <a:rPr lang="hu-HU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londoni szín haláltánca, </a:t>
            </a:r>
            <a:r>
              <a:rPr lang="hu-HU" dirty="0" err="1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Milloss</a:t>
            </a:r>
            <a:r>
              <a:rPr lang="hu-HU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Aurél koreográfus előadásában, az előadás fénypontja lett.</a:t>
            </a:r>
            <a:endParaRPr lang="en-US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/>
            <a:r>
              <a:rPr lang="hu-HU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Szárnyasoltárokat alkalmazott szent szobrokkal.</a:t>
            </a:r>
            <a:endParaRPr lang="en-US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u-HU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18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ncs vége a komédiának – Az ember tragédiája a képzőművészet tükrében |  Magyar Kurír - katolikus hírportál">
            <a:extLst>
              <a:ext uri="{FF2B5EF4-FFF2-40B4-BE49-F238E27FC236}">
                <a16:creationId xmlns:a16="http://schemas.microsoft.com/office/drawing/2014/main" id="{CA2C7BA3-10FF-B510-5914-897C476BC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1829" cy="69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tekintő: Zichy Mihály &lt;br /&gt;Az ember tragédiája - Rézkarcfitness">
            <a:extLst>
              <a:ext uri="{FF2B5EF4-FFF2-40B4-BE49-F238E27FC236}">
                <a16:creationId xmlns:a16="http://schemas.microsoft.com/office/drawing/2014/main" id="{DE6E5A95-510E-A68B-2187-BF8322C9F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3"/>
          <a:stretch>
            <a:fillRect/>
          </a:stretch>
        </p:blipFill>
        <p:spPr bwMode="auto">
          <a:xfrm>
            <a:off x="7704137" y="1593484"/>
            <a:ext cx="4487863" cy="530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9D1702EF-6E71-6F40-910A-BE9F41451035}"/>
              </a:ext>
            </a:extLst>
          </p:cNvPr>
          <p:cNvSpPr/>
          <p:nvPr/>
        </p:nvSpPr>
        <p:spPr>
          <a:xfrm>
            <a:off x="4601829" y="0"/>
            <a:ext cx="3102308" cy="6858000"/>
          </a:xfrm>
          <a:prstGeom prst="rect">
            <a:avLst/>
          </a:prstGeom>
          <a:solidFill>
            <a:srgbClr val="9F8B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 descr="Nincs vége a komédiának – Az ember tragédiája a képzőművészet tükrében |  Magyar Kurír - katolikus hírportál">
            <a:extLst>
              <a:ext uri="{FF2B5EF4-FFF2-40B4-BE49-F238E27FC236}">
                <a16:creationId xmlns:a16="http://schemas.microsoft.com/office/drawing/2014/main" id="{9417A013-AE70-A70C-8B9F-5BD6D6D9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7"/>
                    </a14:imgEffect>
                    <a14:imgEffect>
                      <a14:colorTemperature colorTemp="88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432886" cy="6954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9EE7BBCA-0573-AAC3-3E3D-2CA4C5BAA95C}"/>
              </a:ext>
            </a:extLst>
          </p:cNvPr>
          <p:cNvSpPr/>
          <p:nvPr/>
        </p:nvSpPr>
        <p:spPr>
          <a:xfrm>
            <a:off x="0" y="-96904"/>
            <a:ext cx="12192000" cy="2096782"/>
          </a:xfrm>
          <a:prstGeom prst="roundRect">
            <a:avLst/>
          </a:prstGeom>
          <a:solidFill>
            <a:srgbClr val="8375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2CB669B-7599-2191-A436-7E29605D285B}"/>
              </a:ext>
            </a:extLst>
          </p:cNvPr>
          <p:cNvSpPr txBox="1"/>
          <p:nvPr/>
        </p:nvSpPr>
        <p:spPr>
          <a:xfrm>
            <a:off x="417096" y="441434"/>
            <a:ext cx="11633014" cy="1339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Gellért Endre (Major Tamás, Marton Endre) rendezése 1955-ben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9F55750-7EF0-4529-F5C2-CA6FA24FBF7D}"/>
              </a:ext>
            </a:extLst>
          </p:cNvPr>
          <p:cNvSpPr txBox="1"/>
          <p:nvPr/>
        </p:nvSpPr>
        <p:spPr>
          <a:xfrm>
            <a:off x="0" y="2375443"/>
            <a:ext cx="6432886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Első alkalommal vitték színpadra a kommunista hatalomátvétel </a:t>
            </a:r>
            <a:r>
              <a:rPr lang="hu-H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óata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Rákosi Mátyás kifogásolta az előadást, és Babits Mihályra hivatkozva az felelte: „ a prolikat ez nem érdekli”.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02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5B601-9ACA-534A-2AAD-F5BF1A06A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ncs vége a komédiának – Az ember tragédiája a képzőművészet tükrében |  Magyar Kurír - katolikus hírportál">
            <a:extLst>
              <a:ext uri="{FF2B5EF4-FFF2-40B4-BE49-F238E27FC236}">
                <a16:creationId xmlns:a16="http://schemas.microsoft.com/office/drawing/2014/main" id="{6510654C-6D2D-7075-AB51-837AD4FA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1829" cy="69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tekintő: Zichy Mihály &lt;br /&gt;Az ember tragédiája - Rézkarcfitness">
            <a:extLst>
              <a:ext uri="{FF2B5EF4-FFF2-40B4-BE49-F238E27FC236}">
                <a16:creationId xmlns:a16="http://schemas.microsoft.com/office/drawing/2014/main" id="{3F83899B-6082-886E-E28C-6435EDA80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3"/>
          <a:stretch>
            <a:fillRect/>
          </a:stretch>
        </p:blipFill>
        <p:spPr bwMode="auto">
          <a:xfrm>
            <a:off x="7704137" y="1593484"/>
            <a:ext cx="4487863" cy="530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238B0436-8E21-3009-281A-5D2D0ABBA1D3}"/>
              </a:ext>
            </a:extLst>
          </p:cNvPr>
          <p:cNvSpPr/>
          <p:nvPr/>
        </p:nvSpPr>
        <p:spPr>
          <a:xfrm>
            <a:off x="4601829" y="0"/>
            <a:ext cx="3102308" cy="6858000"/>
          </a:xfrm>
          <a:prstGeom prst="rect">
            <a:avLst/>
          </a:prstGeom>
          <a:solidFill>
            <a:srgbClr val="9F8B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 descr="Nincs vége a komédiának – Az ember tragédiája a képzőművészet tükrében |  Magyar Kurír - katolikus hírportál">
            <a:extLst>
              <a:ext uri="{FF2B5EF4-FFF2-40B4-BE49-F238E27FC236}">
                <a16:creationId xmlns:a16="http://schemas.microsoft.com/office/drawing/2014/main" id="{6E7301C6-F728-CC62-28D8-BB06D85EE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7"/>
                    </a14:imgEffect>
                    <a14:imgEffect>
                      <a14:colorTemperature colorTemp="88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432886" cy="6954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7D472603-72B0-FB5D-62BF-78231AE09E13}"/>
              </a:ext>
            </a:extLst>
          </p:cNvPr>
          <p:cNvSpPr/>
          <p:nvPr/>
        </p:nvSpPr>
        <p:spPr>
          <a:xfrm>
            <a:off x="0" y="-96904"/>
            <a:ext cx="12192000" cy="2096782"/>
          </a:xfrm>
          <a:prstGeom prst="roundRect">
            <a:avLst/>
          </a:prstGeom>
          <a:solidFill>
            <a:srgbClr val="8375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47D5DE8-C68D-D1DD-BED6-6D3EC01A7776}"/>
              </a:ext>
            </a:extLst>
          </p:cNvPr>
          <p:cNvSpPr txBox="1"/>
          <p:nvPr/>
        </p:nvSpPr>
        <p:spPr>
          <a:xfrm>
            <a:off x="417096" y="441434"/>
            <a:ext cx="11633014" cy="1339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Gellért Endre (Major Tamás, Marton Endre) rendezése 1955-ben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C083AB5-395C-EBAD-B2E1-C19333E2416A}"/>
              </a:ext>
            </a:extLst>
          </p:cNvPr>
          <p:cNvSpPr txBox="1"/>
          <p:nvPr/>
        </p:nvSpPr>
        <p:spPr>
          <a:xfrm>
            <a:off x="5722" y="2441312"/>
            <a:ext cx="66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Sztanyiszlavszkij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-féle pszichologizáló realizmust igyekezett prezentálni.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Próbált megfelelni a hatalom elvárásainak.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80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376</Words>
  <Application>Microsoft Office PowerPoint</Application>
  <PresentationFormat>Szélesvásznú</PresentationFormat>
  <Paragraphs>62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Cambria</vt:lpstr>
      <vt:lpstr>Office-téma</vt:lpstr>
      <vt:lpstr>Madách Imre:  Az ember tragédiája </vt:lpstr>
      <vt:lpstr>PowerPoint-bemutató</vt:lpstr>
      <vt:lpstr>PowerPoint-bemutató</vt:lpstr>
      <vt:lpstr>Díszlet</vt:lpstr>
      <vt:lpstr>PowerPoint-bemutató</vt:lpstr>
      <vt:lpstr>PowerPoint-bemutató</vt:lpstr>
      <vt:lpstr>Díszlet</vt:lpstr>
      <vt:lpstr>PowerPoint-bemutató</vt:lpstr>
      <vt:lpstr>PowerPoint-bemutató</vt:lpstr>
      <vt:lpstr>PowerPoint-bemutató</vt:lpstr>
      <vt:lpstr>Díszlet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Madách Imre:  Az ember tragédiája </dc:title>
  <dc:creator>O365 felhasználó</dc:creator>
  <cp:lastModifiedBy>O365 felhasználó</cp:lastModifiedBy>
  <cp:revision>15</cp:revision>
  <dcterms:created xsi:type="dcterms:W3CDTF">2026-03-28T10:00:53Z</dcterms:created>
  <dcterms:modified xsi:type="dcterms:W3CDTF">2026-03-29T18:02:18Z</dcterms:modified>
</cp:coreProperties>
</file>