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62" r:id="rId4"/>
    <p:sldId id="260" r:id="rId5"/>
    <p:sldId id="258" r:id="rId6"/>
    <p:sldId id="265" r:id="rId7"/>
    <p:sldId id="261" r:id="rId8"/>
    <p:sldId id="264" r:id="rId9"/>
    <p:sldId id="266" r:id="rId10"/>
    <p:sldId id="263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6A86C-63DE-455E-ACAC-D711774809FC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D0B02-62BC-4696-B14B-704E92BF69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681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D0B02-62BC-4696-B14B-704E92BF690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1305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9311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12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702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692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0432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0815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0735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749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5052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044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41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873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68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921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500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5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21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7905BD56-23A8-4871-BB90-FBCB350198E3}" type="datetimeFigureOut">
              <a:rPr lang="hu-HU" smtClean="0"/>
              <a:t>2026. 04. 19.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840B5DF-6E43-41AD-B9E3-0E2B7751F6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751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emzetiarchivum.hu/" TargetMode="External"/><Relationship Id="rId2" Type="http://schemas.openxmlformats.org/officeDocument/2006/relationships/hyperlink" Target="https://hu.wikipedi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okonaiszinhaz.hu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Lear_kir%C3%A1ly" TargetMode="External"/><Relationship Id="rId3" Type="http://schemas.openxmlformats.org/officeDocument/2006/relationships/hyperlink" Target="https://hu.wikipedia.org/wiki/Az_%C3%BCgyn%C3%B6k_hal%C3%A1la_(sz%C3%ADnm%C5%B1)" TargetMode="External"/><Relationship Id="rId7" Type="http://schemas.openxmlformats.org/officeDocument/2006/relationships/hyperlink" Target="https://hu.wikipedia.org/wiki/Szentiv%C3%A1n%C3%A9ji_%C3%A1lom" TargetMode="External"/><Relationship Id="rId12" Type="http://schemas.openxmlformats.org/officeDocument/2006/relationships/image" Target="../media/image17.png"/><Relationship Id="rId2" Type="http://schemas.openxmlformats.org/officeDocument/2006/relationships/hyperlink" Target="https://hu.wikipedia.org/wiki/Peter_Wei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William_Shakespeare" TargetMode="External"/><Relationship Id="rId11" Type="http://schemas.openxmlformats.org/officeDocument/2006/relationships/hyperlink" Target="https://hu.wikipedia.org/wiki/A_salemi_boszork%C3%A1nyok?action=edit&amp;redlink=1" TargetMode="External"/><Relationship Id="rId5" Type="http://schemas.openxmlformats.org/officeDocument/2006/relationships/hyperlink" Target="https://hu.wikipedia.org/wiki/%C3%81rm%C3%A1ny_%C3%A9s_szerelem" TargetMode="External"/><Relationship Id="rId10" Type="http://schemas.openxmlformats.org/officeDocument/2006/relationships/hyperlink" Target="https://hu.wikipedia.org/wiki/A_k%C3%A9t_Bolyai?action=edit&amp;redlink=1" TargetMode="External"/><Relationship Id="rId4" Type="http://schemas.openxmlformats.org/officeDocument/2006/relationships/hyperlink" Target="https://hu.wikipedia.org/wiki/Friedrich_Schiller" TargetMode="External"/><Relationship Id="rId9" Type="http://schemas.openxmlformats.org/officeDocument/2006/relationships/hyperlink" Target="https://hu.wikipedia.org/wiki/N%C3%A9meth_L%C3%A1szl%C3%B3_(%C3%ADr%C3%B3)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C5AD966-5B4E-7DC9-03C1-D36A0293E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714" y="-10"/>
            <a:ext cx="4873190" cy="6858000"/>
          </a:xfrm>
          <a:prstGeom prst="rect">
            <a:avLst/>
          </a:prstGeom>
        </p:spPr>
      </p:pic>
      <p:pic>
        <p:nvPicPr>
          <p:cNvPr id="1026" name="Picture 2" descr="Bertók Lajos emlékoldal (@bertoklajostiszteloi) • Facebook">
            <a:extLst>
              <a:ext uri="{FF2B5EF4-FFF2-40B4-BE49-F238E27FC236}">
                <a16:creationId xmlns:a16="http://schemas.microsoft.com/office/drawing/2014/main" id="{68D3F58A-57FA-18C1-4CF9-2909ACB2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54" b="-1"/>
          <a:stretch>
            <a:fillRect/>
          </a:stretch>
        </p:blipFill>
        <p:spPr bwMode="auto">
          <a:xfrm>
            <a:off x="20" y="10"/>
            <a:ext cx="40637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ászai Mari. | Borovszky Samu: Magyarország vármegyéi és városai |  Kézikönyvtár">
            <a:extLst>
              <a:ext uri="{FF2B5EF4-FFF2-40B4-BE49-F238E27FC236}">
                <a16:creationId xmlns:a16="http://schemas.microsoft.com/office/drawing/2014/main" id="{6430AB0E-7E69-F2FD-4582-C0C8824A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r="6636"/>
          <a:stretch>
            <a:fillRect/>
          </a:stretch>
        </p:blipFill>
        <p:spPr bwMode="auto">
          <a:xfrm>
            <a:off x="8128212" y="10"/>
            <a:ext cx="406378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C1E302C5-2186-4CF6-94A7-FC476413CF0D}"/>
              </a:ext>
            </a:extLst>
          </p:cNvPr>
          <p:cNvSpPr/>
          <p:nvPr/>
        </p:nvSpPr>
        <p:spPr>
          <a:xfrm>
            <a:off x="3588288" y="4316099"/>
            <a:ext cx="5376041" cy="1481959"/>
          </a:xfrm>
          <a:prstGeom prst="roundRect">
            <a:avLst>
              <a:gd name="adj" fmla="val 20393"/>
            </a:avLst>
          </a:prstGeom>
          <a:solidFill>
            <a:schemeClr val="bg1"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8545DBA-BA1D-D183-B1B9-CC32C0043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767" y="4547525"/>
            <a:ext cx="9801082" cy="2059633"/>
          </a:xfrm>
        </p:spPr>
        <p:txBody>
          <a:bodyPr anchor="t">
            <a:norm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 tragédia arcai</a:t>
            </a:r>
          </a:p>
        </p:txBody>
      </p:sp>
    </p:spTree>
    <p:extLst>
      <p:ext uri="{BB962C8B-B14F-4D97-AF65-F5344CB8AC3E}">
        <p14:creationId xmlns:p14="http://schemas.microsoft.com/office/powerpoint/2010/main" val="245951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A0B236-F114-A945-6031-0626F15AD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499241"/>
            <a:ext cx="5040178" cy="97045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Egyéb szerepei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376014E-659C-3770-AE9F-D869A5F77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6765" y="2223453"/>
            <a:ext cx="6747642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altLang="hu-HU" sz="24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600" i="0" u="none" strike="noStrike" cap="none" normalizeH="0" baseline="0" dirty="0">
                <a:ln>
                  <a:noFill/>
                </a:ln>
                <a:effectLst/>
              </a:rPr>
              <a:t>Hamlet – Hamlet (Shakespeare)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600" i="0" u="none" strike="noStrike" cap="none" normalizeH="0" baseline="0" dirty="0" err="1">
                <a:ln>
                  <a:noFill/>
                </a:ln>
                <a:effectLst/>
              </a:rPr>
              <a:t>Mercutio</a:t>
            </a:r>
            <a:r>
              <a:rPr kumimoji="0" lang="hu-HU" altLang="hu-HU" sz="2600" i="0" u="none" strike="noStrike" cap="none" normalizeH="0" baseline="0" dirty="0">
                <a:ln>
                  <a:noFill/>
                </a:ln>
                <a:effectLst/>
              </a:rPr>
              <a:t> – Rómeó és Júlia (Shakespeare)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600" i="0" u="none" strike="noStrike" cap="none" normalizeH="0" baseline="0" dirty="0" err="1">
                <a:ln>
                  <a:noFill/>
                </a:ln>
                <a:effectLst/>
              </a:rPr>
              <a:t>Trepljov</a:t>
            </a:r>
            <a:r>
              <a:rPr kumimoji="0" lang="hu-HU" altLang="hu-HU" sz="2600" i="0" u="none" strike="noStrike" cap="none" normalizeH="0" baseline="0" dirty="0">
                <a:ln>
                  <a:noFill/>
                </a:ln>
                <a:effectLst/>
              </a:rPr>
              <a:t> – Sirály (Csehov)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600" i="0" u="none" strike="noStrike" cap="none" normalizeH="0" baseline="0" dirty="0" err="1">
                <a:ln>
                  <a:noFill/>
                </a:ln>
                <a:effectLst/>
              </a:rPr>
              <a:t>Miskin</a:t>
            </a:r>
            <a:r>
              <a:rPr kumimoji="0" lang="hu-HU" altLang="hu-HU" sz="2600" i="0" u="none" strike="noStrike" cap="none" normalizeH="0" baseline="0" dirty="0">
                <a:ln>
                  <a:noFill/>
                </a:ln>
                <a:effectLst/>
              </a:rPr>
              <a:t> herceg – A félkegyelmű (Dosztojevszkij)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600" i="0" u="none" strike="noStrike" cap="none" normalizeH="0" baseline="0" dirty="0" err="1">
                <a:ln>
                  <a:noFill/>
                </a:ln>
                <a:effectLst/>
              </a:rPr>
              <a:t>Popriscsin</a:t>
            </a:r>
            <a:r>
              <a:rPr kumimoji="0" lang="hu-HU" altLang="hu-HU" sz="2600" i="0" u="none" strike="noStrike" cap="none" normalizeH="0" baseline="0" dirty="0">
                <a:ln>
                  <a:noFill/>
                </a:ln>
                <a:effectLst/>
              </a:rPr>
              <a:t> – Egy őrült naplója (Gogol)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2600" i="0" u="none" strike="noStrike" cap="none" normalizeH="0" baseline="0" dirty="0">
                <a:ln>
                  <a:noFill/>
                </a:ln>
                <a:effectLst/>
              </a:rPr>
              <a:t>Raszkolnyikov / Amper – Bűn és bűnhődés </a:t>
            </a:r>
          </a:p>
        </p:txBody>
      </p:sp>
      <p:pic>
        <p:nvPicPr>
          <p:cNvPr id="2051" name="Picture 3" descr="Könyv készül Bertók Lajos színművészről">
            <a:extLst>
              <a:ext uri="{FF2B5EF4-FFF2-40B4-BE49-F238E27FC236}">
                <a16:creationId xmlns:a16="http://schemas.microsoft.com/office/drawing/2014/main" id="{F3AA1ABE-0492-A1D9-1622-3DAF2984C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32" y="142072"/>
            <a:ext cx="4148084" cy="23332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Bertók Lajos után - Hír - filmhu">
            <a:extLst>
              <a:ext uri="{FF2B5EF4-FFF2-40B4-BE49-F238E27FC236}">
                <a16:creationId xmlns:a16="http://schemas.microsoft.com/office/drawing/2014/main" id="{C0483C7D-1E02-7DAA-31AF-9D87EA7B9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812" y="2639416"/>
            <a:ext cx="2118409" cy="31949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94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DD66D8B-358C-50C5-FCCF-1C2905424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FCC7D0-C1B7-46A6-509E-934FC91F3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Megadott szakirodalom </a:t>
            </a:r>
          </a:p>
          <a:p>
            <a:r>
              <a:rPr lang="hu-HU" sz="2400" dirty="0">
                <a:solidFill>
                  <a:srgbClr val="E9805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https://hu.wikipedia.org</a:t>
            </a:r>
            <a:endParaRPr lang="hu-HU" sz="2400" dirty="0"/>
          </a:p>
          <a:p>
            <a:r>
              <a:rPr lang="hu-HU" sz="2400" dirty="0">
                <a:hlinkClick r:id="rId3"/>
              </a:rPr>
              <a:t>https://nemzetiarchivum.hu</a:t>
            </a:r>
            <a:endParaRPr lang="hu-HU" sz="2400" dirty="0"/>
          </a:p>
          <a:p>
            <a:r>
              <a:rPr lang="hu-HU" sz="2400" dirty="0">
                <a:hlinkClick r:id="rId4"/>
              </a:rPr>
              <a:t>https://csokonaiszinhaz.hu</a:t>
            </a:r>
            <a:r>
              <a:rPr lang="hu-HU" sz="2400" dirty="0"/>
              <a:t>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8542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5DDD0B-4981-9D27-1A09-A09939F53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Készítették: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700327-C149-B95E-8989-480776186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</a:rPr>
              <a:t>Az idő táncosai: </a:t>
            </a:r>
          </a:p>
          <a:p>
            <a:r>
              <a:rPr lang="hu-HU" sz="2400" dirty="0">
                <a:solidFill>
                  <a:schemeClr val="tx1"/>
                </a:solidFill>
              </a:rPr>
              <a:t>Kállai Nóra </a:t>
            </a:r>
          </a:p>
          <a:p>
            <a:r>
              <a:rPr lang="hu-HU" sz="2400" dirty="0">
                <a:solidFill>
                  <a:schemeClr val="tx1"/>
                </a:solidFill>
              </a:rPr>
              <a:t>Lukács Botond </a:t>
            </a:r>
          </a:p>
          <a:p>
            <a:r>
              <a:rPr lang="hu-HU" sz="2400" dirty="0">
                <a:solidFill>
                  <a:schemeClr val="tx1"/>
                </a:solidFill>
              </a:rPr>
              <a:t>Molnár Kamilla Tícia</a:t>
            </a:r>
          </a:p>
          <a:p>
            <a:r>
              <a:rPr lang="hu-HU" sz="2400" dirty="0" err="1">
                <a:solidFill>
                  <a:schemeClr val="tx1"/>
                </a:solidFill>
              </a:rPr>
              <a:t>Vezendi</a:t>
            </a:r>
            <a:r>
              <a:rPr lang="hu-HU" sz="2400" dirty="0">
                <a:solidFill>
                  <a:schemeClr val="tx1"/>
                </a:solidFill>
              </a:rPr>
              <a:t> Ádám </a:t>
            </a:r>
          </a:p>
        </p:txBody>
      </p:sp>
    </p:spTree>
    <p:extLst>
      <p:ext uri="{BB962C8B-B14F-4D97-AF65-F5344CB8AC3E}">
        <p14:creationId xmlns:p14="http://schemas.microsoft.com/office/powerpoint/2010/main" val="233752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444C88-9794-8026-F9B2-72373DE63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827" y="365125"/>
            <a:ext cx="10353762" cy="97045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Jászai Mari (Éva szerepében) (1850-1926)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F7F78FCD-7951-512C-FDCE-8C3CC28B9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27" y="1655981"/>
            <a:ext cx="6697718" cy="4145730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hu-HU" sz="2800" dirty="0">
                <a:solidFill>
                  <a:schemeClr val="tx1"/>
                </a:solidFill>
              </a:rPr>
              <a:t>1850-ben született Ászáron.</a:t>
            </a:r>
          </a:p>
          <a:p>
            <a:pPr fontAlgn="base"/>
            <a:r>
              <a:rPr lang="hu-HU" sz="2800" dirty="0" err="1">
                <a:solidFill>
                  <a:schemeClr val="tx1"/>
                </a:solidFill>
              </a:rPr>
              <a:t>Königgratzi</a:t>
            </a:r>
            <a:r>
              <a:rPr lang="hu-HU" sz="2800" dirty="0">
                <a:solidFill>
                  <a:schemeClr val="tx1"/>
                </a:solidFill>
              </a:rPr>
              <a:t> csata után éjjel szökött meg szülői házából, hogy színésznő legyen. 1866-ban, tizenhat évesen Hubay Gusztáv társulata után ment Székesfehérvárra, és statisztálni kezdett.​</a:t>
            </a:r>
          </a:p>
          <a:p>
            <a:pPr fontAlgn="base"/>
            <a:r>
              <a:rPr lang="hu-HU" sz="2800" dirty="0">
                <a:solidFill>
                  <a:schemeClr val="tx1"/>
                </a:solidFill>
              </a:rPr>
              <a:t>Első szerepe a </a:t>
            </a:r>
            <a:r>
              <a:rPr lang="hu-HU" sz="2800" dirty="0" err="1">
                <a:solidFill>
                  <a:schemeClr val="tx1"/>
                </a:solidFill>
              </a:rPr>
              <a:t>peleskei</a:t>
            </a:r>
            <a:r>
              <a:rPr lang="hu-HU" sz="2800" dirty="0">
                <a:solidFill>
                  <a:schemeClr val="tx1"/>
                </a:solidFill>
              </a:rPr>
              <a:t> nótáriusban volt.​</a:t>
            </a:r>
          </a:p>
          <a:p>
            <a:pPr fontAlgn="base"/>
            <a:r>
              <a:rPr lang="hu-HU" sz="2800" dirty="0">
                <a:solidFill>
                  <a:schemeClr val="tx1"/>
                </a:solidFill>
              </a:rPr>
              <a:t>1869-ben a kolozsvári színházhoz szegődött. Ott ismerkedett meg az első férjével</a:t>
            </a:r>
            <a:r>
              <a:rPr lang="hu-HU" dirty="0">
                <a:solidFill>
                  <a:schemeClr val="tx1"/>
                </a:solidFill>
              </a:rPr>
              <a:t>.</a:t>
            </a:r>
          </a:p>
          <a:p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3074" name="Picture 2" descr="Az örök Elektra – 170 éve született Jászai Mari - Fidelio.hu">
            <a:extLst>
              <a:ext uri="{FF2B5EF4-FFF2-40B4-BE49-F238E27FC236}">
                <a16:creationId xmlns:a16="http://schemas.microsoft.com/office/drawing/2014/main" id="{65C50D9A-430F-C7AF-A770-EECED529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68" y="2183492"/>
            <a:ext cx="4992404" cy="28069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45960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4CC3A-BBD6-559D-A370-99711AE2A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BA5B33F-1E44-AF8D-53A3-BBA7C67A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7832" y="453515"/>
            <a:ext cx="9862121" cy="97045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Jászai Mari (Éva szerepében) (1850-1926)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9822120F-7FD9-E96D-F26A-66E0DD74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60" y="1617092"/>
            <a:ext cx="8760136" cy="4240926"/>
          </a:xfrm>
        </p:spPr>
        <p:txBody>
          <a:bodyPr>
            <a:normAutofit/>
          </a:bodyPr>
          <a:lstStyle/>
          <a:p>
            <a:pPr fontAlgn="base"/>
            <a:r>
              <a:rPr lang="hu-HU" sz="2600" dirty="0">
                <a:solidFill>
                  <a:schemeClr val="tx1"/>
                </a:solidFill>
              </a:rPr>
              <a:t>1872-ben lett tagja a budapesti Nemzeti Színháznak​</a:t>
            </a:r>
          </a:p>
          <a:p>
            <a:pPr fontAlgn="base"/>
            <a:r>
              <a:rPr lang="hu-HU" sz="2600" dirty="0">
                <a:solidFill>
                  <a:schemeClr val="tx1"/>
                </a:solidFill>
              </a:rPr>
              <a:t>Az ember tragédiájában Éva szerepét is eljátszotta, amely különösen fontos állomása volt pályafutásának. Alakítása erőteljes, szenvedélyes és gondolatébresztő volt, amely nagy hatással volt a közönségre. </a:t>
            </a:r>
          </a:p>
          <a:p>
            <a:pPr fontAlgn="base"/>
            <a:r>
              <a:rPr lang="hu-HU" sz="2600" dirty="0">
                <a:solidFill>
                  <a:schemeClr val="tx1"/>
                </a:solidFill>
              </a:rPr>
              <a:t>1901-ben a Nemzeti Színház örökös tagja lett.​</a:t>
            </a:r>
          </a:p>
          <a:p>
            <a:pPr fontAlgn="base"/>
            <a:r>
              <a:rPr lang="hu-HU" sz="2600" dirty="0">
                <a:solidFill>
                  <a:schemeClr val="tx1"/>
                </a:solidFill>
              </a:rPr>
              <a:t>1908-ban a Petőfi Társaság tiszteletbeli tagja lett.​</a:t>
            </a:r>
          </a:p>
          <a:p>
            <a:pPr fontAlgn="base"/>
            <a:endParaRPr lang="hu-HU" sz="2600" dirty="0">
              <a:solidFill>
                <a:schemeClr val="tx1"/>
              </a:solidFill>
            </a:endParaRPr>
          </a:p>
          <a:p>
            <a:endParaRPr lang="hu-HU" sz="2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Nemzeti Archívum | A magyar színészet „legnagyobb egyénisége”">
            <a:extLst>
              <a:ext uri="{FF2B5EF4-FFF2-40B4-BE49-F238E27FC236}">
                <a16:creationId xmlns:a16="http://schemas.microsoft.com/office/drawing/2014/main" id="{1FB8F796-1671-43CE-170E-2D5DE4F1D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3296" y="453515"/>
            <a:ext cx="2875376" cy="38338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legnagyobb magyar tragikának tartották – 95 éve hunyt el Jászai Mari">
            <a:extLst>
              <a:ext uri="{FF2B5EF4-FFF2-40B4-BE49-F238E27FC236}">
                <a16:creationId xmlns:a16="http://schemas.microsoft.com/office/drawing/2014/main" id="{3428F042-DE7D-3E8E-9D25-720930825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749" y="3822497"/>
            <a:ext cx="3871079" cy="2836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9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6018D4-9474-EFAB-6C29-1937E615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81" y="106860"/>
            <a:ext cx="5171557" cy="97045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Egyéb szerepei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BD26BD5-984F-C9BC-08FC-F025D8C74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81" y="1387553"/>
            <a:ext cx="6643283" cy="470337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u-HU" sz="2600" dirty="0" err="1">
                <a:solidFill>
                  <a:schemeClr val="tx1"/>
                </a:solidFill>
              </a:rPr>
              <a:t>Antigone</a:t>
            </a:r>
            <a:r>
              <a:rPr lang="hu-HU" sz="2600" dirty="0">
                <a:solidFill>
                  <a:schemeClr val="tx1"/>
                </a:solidFill>
              </a:rPr>
              <a:t>, Elektra, </a:t>
            </a:r>
            <a:r>
              <a:rPr lang="hu-HU" sz="2600" dirty="0" err="1">
                <a:solidFill>
                  <a:schemeClr val="tx1"/>
                </a:solidFill>
              </a:rPr>
              <a:t>Iocaste</a:t>
            </a:r>
            <a:r>
              <a:rPr lang="hu-HU" sz="2600" dirty="0">
                <a:solidFill>
                  <a:schemeClr val="tx1"/>
                </a:solidFill>
              </a:rPr>
              <a:t> - </a:t>
            </a:r>
            <a:r>
              <a:rPr lang="hu-HU" sz="2600" dirty="0" err="1">
                <a:solidFill>
                  <a:schemeClr val="tx1"/>
                </a:solidFill>
              </a:rPr>
              <a:t>Szophoklesz</a:t>
            </a:r>
            <a:endParaRPr lang="hu-HU" sz="2600" dirty="0">
              <a:solidFill>
                <a:schemeClr val="tx1"/>
              </a:solidFill>
            </a:endParaRPr>
          </a:p>
          <a:p>
            <a:r>
              <a:rPr lang="hu-HU" sz="2600" dirty="0">
                <a:solidFill>
                  <a:schemeClr val="tx1"/>
                </a:solidFill>
              </a:rPr>
              <a:t>Phaedra – Racine</a:t>
            </a:r>
          </a:p>
          <a:p>
            <a:r>
              <a:rPr lang="hu-HU" sz="2600" dirty="0">
                <a:solidFill>
                  <a:schemeClr val="tx1"/>
                </a:solidFill>
              </a:rPr>
              <a:t>Medea, </a:t>
            </a:r>
            <a:r>
              <a:rPr lang="hu-HU" sz="2600" dirty="0" err="1">
                <a:solidFill>
                  <a:schemeClr val="tx1"/>
                </a:solidFill>
              </a:rPr>
              <a:t>Sappho</a:t>
            </a:r>
            <a:r>
              <a:rPr lang="hu-HU" sz="2600" dirty="0">
                <a:solidFill>
                  <a:schemeClr val="tx1"/>
                </a:solidFill>
              </a:rPr>
              <a:t> – Grillparzer  </a:t>
            </a:r>
          </a:p>
          <a:p>
            <a:r>
              <a:rPr lang="hu-HU" sz="2600" dirty="0">
                <a:solidFill>
                  <a:schemeClr val="tx1"/>
                </a:solidFill>
              </a:rPr>
              <a:t>Ella, </a:t>
            </a:r>
            <a:r>
              <a:rPr lang="hu-HU" sz="2600" dirty="0" err="1">
                <a:solidFill>
                  <a:schemeClr val="tx1"/>
                </a:solidFill>
              </a:rPr>
              <a:t>Alvigné</a:t>
            </a:r>
            <a:r>
              <a:rPr lang="hu-HU" sz="2600" dirty="0">
                <a:solidFill>
                  <a:schemeClr val="tx1"/>
                </a:solidFill>
              </a:rPr>
              <a:t> – Ibsen</a:t>
            </a:r>
          </a:p>
          <a:p>
            <a:r>
              <a:rPr lang="hu-HU" sz="2600" dirty="0">
                <a:solidFill>
                  <a:schemeClr val="tx1"/>
                </a:solidFill>
              </a:rPr>
              <a:t>Léna - </a:t>
            </a:r>
            <a:r>
              <a:rPr lang="hu-HU" sz="2600" dirty="0" err="1">
                <a:solidFill>
                  <a:schemeClr val="tx1"/>
                </a:solidFill>
              </a:rPr>
              <a:t>Verga</a:t>
            </a:r>
            <a:endParaRPr lang="hu-HU" sz="2600" dirty="0">
              <a:solidFill>
                <a:schemeClr val="tx1"/>
              </a:solidFill>
            </a:endParaRPr>
          </a:p>
          <a:p>
            <a:r>
              <a:rPr lang="hu-HU" sz="2600" dirty="0" err="1">
                <a:solidFill>
                  <a:schemeClr val="tx1"/>
                </a:solidFill>
              </a:rPr>
              <a:t>Predszlava</a:t>
            </a:r>
            <a:r>
              <a:rPr lang="hu-HU" sz="2600" dirty="0">
                <a:solidFill>
                  <a:schemeClr val="tx1"/>
                </a:solidFill>
              </a:rPr>
              <a:t> – Szigligeti Ede</a:t>
            </a:r>
          </a:p>
          <a:p>
            <a:r>
              <a:rPr lang="hu-HU" sz="2600" dirty="0">
                <a:solidFill>
                  <a:schemeClr val="tx1"/>
                </a:solidFill>
              </a:rPr>
              <a:t>Shakespeare szerepek: </a:t>
            </a:r>
            <a:r>
              <a:rPr lang="hu-HU" sz="2600" dirty="0" err="1">
                <a:solidFill>
                  <a:schemeClr val="tx1"/>
                </a:solidFill>
              </a:rPr>
              <a:t>Goneril</a:t>
            </a:r>
            <a:r>
              <a:rPr lang="hu-HU" sz="2600" dirty="0">
                <a:solidFill>
                  <a:schemeClr val="tx1"/>
                </a:solidFill>
              </a:rPr>
              <a:t>, Margit királyné, Lady Macbeth, </a:t>
            </a:r>
            <a:r>
              <a:rPr lang="hu-HU" sz="2600" dirty="0" err="1">
                <a:solidFill>
                  <a:schemeClr val="tx1"/>
                </a:solidFill>
              </a:rPr>
              <a:t>Portia</a:t>
            </a:r>
            <a:r>
              <a:rPr lang="hu-HU" sz="2600" dirty="0">
                <a:solidFill>
                  <a:schemeClr val="tx1"/>
                </a:solidFill>
              </a:rPr>
              <a:t>, </a:t>
            </a:r>
            <a:r>
              <a:rPr lang="hu-HU" sz="2600" dirty="0" err="1">
                <a:solidFill>
                  <a:schemeClr val="tx1"/>
                </a:solidFill>
              </a:rPr>
              <a:t>Gertrud</a:t>
            </a:r>
            <a:r>
              <a:rPr lang="hu-HU" sz="2600" dirty="0">
                <a:solidFill>
                  <a:schemeClr val="tx1"/>
                </a:solidFill>
              </a:rPr>
              <a:t>, </a:t>
            </a:r>
            <a:r>
              <a:rPr lang="hu-HU" sz="2600" dirty="0" err="1">
                <a:solidFill>
                  <a:schemeClr val="tx1"/>
                </a:solidFill>
              </a:rPr>
              <a:t>Volumina</a:t>
            </a:r>
            <a:r>
              <a:rPr lang="hu-HU" sz="2600" dirty="0">
                <a:solidFill>
                  <a:schemeClr val="tx1"/>
                </a:solidFill>
              </a:rPr>
              <a:t>, </a:t>
            </a:r>
            <a:r>
              <a:rPr lang="hu-HU" sz="2600" dirty="0" err="1">
                <a:solidFill>
                  <a:schemeClr val="tx1"/>
                </a:solidFill>
              </a:rPr>
              <a:t>Imogen</a:t>
            </a:r>
            <a:r>
              <a:rPr lang="hu-HU" sz="2600" dirty="0">
                <a:solidFill>
                  <a:schemeClr val="tx1"/>
                </a:solidFill>
              </a:rPr>
              <a:t>, </a:t>
            </a:r>
            <a:r>
              <a:rPr lang="hu-HU" sz="2600" dirty="0" err="1">
                <a:solidFill>
                  <a:schemeClr val="tx1"/>
                </a:solidFill>
              </a:rPr>
              <a:t>Closter</a:t>
            </a:r>
            <a:r>
              <a:rPr lang="hu-HU" sz="2600" dirty="0">
                <a:solidFill>
                  <a:schemeClr val="tx1"/>
                </a:solidFill>
              </a:rPr>
              <a:t> özvegye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8576B18-B3FE-EA61-70B1-25E7EBA0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5" y="1077310"/>
            <a:ext cx="2552877" cy="3958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3E2A942-B526-2C05-E998-47CA66036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864" y="342900"/>
            <a:ext cx="2001679" cy="3086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774A99B9-F558-6C73-81C3-BC5DEF893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66" y="3720714"/>
            <a:ext cx="1772332" cy="2858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163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BB7565-D7B3-656B-9B44-90FA53EDC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545" y="299545"/>
            <a:ext cx="11054255" cy="1391143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Kálmán György (Lucifer szerepében) (1925-1989)​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FCECDF-3CC7-8A6B-F39F-A78A13BFE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545" y="1564565"/>
            <a:ext cx="7851833" cy="4100512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chemeClr val="tx1"/>
                </a:solidFill>
                <a:effectLst/>
              </a:rPr>
              <a:t>Budapesten, a Ferencvárosban született polgári családban. Kesztyűsinas korában a szuterénműhely ablakából lett figyelmes az ablak előtt rendszeresen elhaladó elegáns cipőpárra. Utána </a:t>
            </a:r>
            <a:r>
              <a:rPr lang="hu-HU" sz="2400" dirty="0" err="1">
                <a:solidFill>
                  <a:schemeClr val="tx1"/>
                </a:solidFill>
                <a:effectLst/>
              </a:rPr>
              <a:t>lopózva</a:t>
            </a:r>
            <a:r>
              <a:rPr lang="hu-HU" sz="2400" dirty="0">
                <a:solidFill>
                  <a:schemeClr val="tx1"/>
                </a:solidFill>
                <a:effectLst/>
              </a:rPr>
              <a:t> kiderítette, hogy a lábbeli gazdája színész – így került a színház vonzásába.</a:t>
            </a:r>
          </a:p>
          <a:p>
            <a:r>
              <a:rPr lang="hu-HU" sz="2400" dirty="0">
                <a:solidFill>
                  <a:schemeClr val="tx1"/>
                </a:solidFill>
                <a:effectLst/>
              </a:rPr>
              <a:t>Színi tanulmányait Makay Margit magániskolájában kezdte. A Színház- és Filmművészeti Főiskolán 1949-ben kapott diplomát, majd Pécsre szerződött. Négy évet töltött a legendás Szendrő József által vezetett társulatnál.1953-ban Marton Endre hívására a Nemzeti Színházba szerződött, amelynek 27 évig volt a tagja.</a:t>
            </a:r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CFE4DF86-C733-755F-A1DF-BA053F8401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450" r="15620"/>
          <a:stretch>
            <a:fillRect/>
          </a:stretch>
        </p:blipFill>
        <p:spPr>
          <a:xfrm>
            <a:off x="7931506" y="1810763"/>
            <a:ext cx="3642167" cy="34826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74477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6C0BD-E226-26E1-957F-883ED03FD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42116F-D2D1-057B-2AEE-82AF647BA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60" y="377113"/>
            <a:ext cx="11067393" cy="1325563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Kálmán György (Lucifer szerepében) (1964)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E163E4C-5CED-EA3B-48B8-74F11DC50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86" y="1519085"/>
            <a:ext cx="6169827" cy="5051322"/>
          </a:xfrm>
        </p:spPr>
        <p:txBody>
          <a:bodyPr>
            <a:noAutofit/>
          </a:bodyPr>
          <a:lstStyle/>
          <a:p>
            <a:r>
              <a:rPr lang="hu-HU" sz="2600" dirty="0">
                <a:solidFill>
                  <a:schemeClr val="tx1"/>
                </a:solidFill>
                <a:effectLst/>
              </a:rPr>
              <a:t>A Nemzeti Színház </a:t>
            </a:r>
            <a:r>
              <a:rPr lang="hu-HU" sz="2600" dirty="0" err="1">
                <a:solidFill>
                  <a:schemeClr val="tx1"/>
                </a:solidFill>
                <a:effectLst/>
              </a:rPr>
              <a:t>Madách</a:t>
            </a:r>
            <a:r>
              <a:rPr lang="hu-HU" sz="2600" dirty="0">
                <a:solidFill>
                  <a:schemeClr val="tx1"/>
                </a:solidFill>
                <a:effectLst/>
              </a:rPr>
              <a:t> halálának 100. évfordulója alkalmából új rendezésben és szereposztásban mutatta be „Az ember tragédiája”-t. </a:t>
            </a:r>
          </a:p>
          <a:p>
            <a:r>
              <a:rPr lang="hu-HU" sz="2600" dirty="0">
                <a:solidFill>
                  <a:schemeClr val="tx1"/>
                </a:solidFill>
                <a:effectLst/>
              </a:rPr>
              <a:t>A Kálmán György alakította bőrruhás Lucifer sok vitára adott okot a korban. </a:t>
            </a:r>
          </a:p>
          <a:p>
            <a:r>
              <a:rPr lang="hu-HU" sz="2600" dirty="0">
                <a:solidFill>
                  <a:schemeClr val="tx1"/>
                </a:solidFill>
                <a:effectLst/>
              </a:rPr>
              <a:t>Szuggesztív, intellektuális játékát különös irónia és távolságtartás jellemezte. A figura kidolgozásával rendkívül sokat foglalkozott, szinte </a:t>
            </a:r>
            <a:r>
              <a:rPr lang="hu-HU" sz="2600" dirty="0" err="1">
                <a:solidFill>
                  <a:schemeClr val="tx1"/>
                </a:solidFill>
                <a:effectLst/>
              </a:rPr>
              <a:t>összenőtt</a:t>
            </a:r>
            <a:r>
              <a:rPr lang="hu-HU" sz="2600" dirty="0">
                <a:solidFill>
                  <a:schemeClr val="tx1"/>
                </a:solidFill>
                <a:effectLst/>
              </a:rPr>
              <a:t> vele. </a:t>
            </a:r>
            <a:endParaRPr lang="hu-HU" sz="2600" dirty="0">
              <a:solidFill>
                <a:schemeClr val="tx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C494359-05B6-3FC5-2AC9-1418AC52D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148" y="1567681"/>
            <a:ext cx="3684905" cy="491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8476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09CA3A-94C4-9221-3E05-025A67C9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3" y="467710"/>
            <a:ext cx="5229364" cy="97045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Egyéb szerepei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B7D3430-CAF1-BFD3-C954-E08E0EFF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285" y="1342103"/>
            <a:ext cx="7491005" cy="5048187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/>
                </a:solidFill>
                <a:effectLst/>
              </a:rPr>
              <a:t>Marat (</a:t>
            </a:r>
            <a:r>
              <a:rPr lang="hu-HU" sz="2400" dirty="0">
                <a:solidFill>
                  <a:schemeClr val="tx1"/>
                </a:solidFill>
                <a:effectLst/>
                <a:hlinkClick r:id="rId2" tooltip="Peter Weis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Peter Weiss</a:t>
            </a:r>
            <a:r>
              <a:rPr lang="hu-HU" sz="2400" dirty="0">
                <a:solidFill>
                  <a:schemeClr val="tx1"/>
                </a:solidFill>
                <a:effectLst/>
              </a:rPr>
              <a:t>: Marat/Sade)</a:t>
            </a:r>
          </a:p>
          <a:p>
            <a:r>
              <a:rPr lang="hu-HU" sz="2400" dirty="0" err="1">
                <a:solidFill>
                  <a:schemeClr val="tx1"/>
                </a:solidFill>
                <a:effectLst/>
              </a:rPr>
              <a:t>Biff</a:t>
            </a:r>
            <a:r>
              <a:rPr lang="hu-HU" sz="2400" dirty="0">
                <a:solidFill>
                  <a:schemeClr val="tx1"/>
                </a:solidFill>
                <a:effectLst/>
              </a:rPr>
              <a:t> (Miller: </a:t>
            </a:r>
            <a:r>
              <a:rPr lang="hu-HU" sz="2400" dirty="0">
                <a:solidFill>
                  <a:schemeClr val="tx1"/>
                </a:solidFill>
                <a:effectLst/>
                <a:hlinkClick r:id="rId3" tooltip="Az ügynök halála (színmű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Az ügynök halála</a:t>
            </a:r>
            <a:r>
              <a:rPr lang="hu-HU" sz="2400" dirty="0">
                <a:solidFill>
                  <a:schemeClr val="tx1"/>
                </a:solidFill>
                <a:effectLst/>
              </a:rPr>
              <a:t>)</a:t>
            </a:r>
          </a:p>
          <a:p>
            <a:r>
              <a:rPr lang="hu-HU" sz="2400" dirty="0" err="1">
                <a:solidFill>
                  <a:schemeClr val="tx1"/>
                </a:solidFill>
                <a:effectLst/>
              </a:rPr>
              <a:t>Wurm</a:t>
            </a:r>
            <a:r>
              <a:rPr lang="hu-HU" sz="2400" dirty="0">
                <a:solidFill>
                  <a:schemeClr val="tx1"/>
                </a:solidFill>
                <a:effectLst/>
              </a:rPr>
              <a:t> (</a:t>
            </a:r>
            <a:r>
              <a:rPr lang="hu-HU" sz="2400" dirty="0">
                <a:solidFill>
                  <a:schemeClr val="tx1"/>
                </a:solidFill>
                <a:effectLst/>
                <a:hlinkClick r:id="rId4" tooltip="Friedrich Schill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Friedrich Schiller</a:t>
            </a:r>
            <a:r>
              <a:rPr lang="hu-HU" sz="2400" dirty="0">
                <a:solidFill>
                  <a:schemeClr val="tx1"/>
                </a:solidFill>
                <a:effectLst/>
              </a:rPr>
              <a:t>: </a:t>
            </a:r>
            <a:r>
              <a:rPr lang="hu-HU" sz="2400" dirty="0">
                <a:solidFill>
                  <a:schemeClr val="tx1"/>
                </a:solidFill>
                <a:effectLst/>
                <a:hlinkClick r:id="rId5" tooltip="Ármány és szerel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Ármány és szerelem</a:t>
            </a:r>
            <a:r>
              <a:rPr lang="hu-HU" sz="2400" dirty="0">
                <a:solidFill>
                  <a:schemeClr val="tx1"/>
                </a:solidFill>
                <a:effectLst/>
              </a:rPr>
              <a:t>)</a:t>
            </a:r>
          </a:p>
          <a:p>
            <a:r>
              <a:rPr lang="hu-HU" sz="2400" dirty="0" err="1">
                <a:solidFill>
                  <a:schemeClr val="tx1"/>
                </a:solidFill>
                <a:effectLst/>
              </a:rPr>
              <a:t>Lysander</a:t>
            </a:r>
            <a:r>
              <a:rPr lang="hu-HU" sz="2400" dirty="0">
                <a:solidFill>
                  <a:schemeClr val="tx1"/>
                </a:solidFill>
                <a:effectLst/>
              </a:rPr>
              <a:t> (</a:t>
            </a:r>
            <a:r>
              <a:rPr lang="hu-HU" sz="2400" dirty="0">
                <a:solidFill>
                  <a:schemeClr val="tx1"/>
                </a:solidFill>
                <a:effectLst/>
                <a:hlinkClick r:id="rId6" tooltip="William Shakespe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 Shakespeare</a:t>
            </a:r>
            <a:r>
              <a:rPr lang="hu-HU" sz="2400" dirty="0">
                <a:solidFill>
                  <a:schemeClr val="tx1"/>
                </a:solidFill>
                <a:effectLst/>
              </a:rPr>
              <a:t>: </a:t>
            </a:r>
            <a:r>
              <a:rPr lang="hu-HU" sz="2400" dirty="0">
                <a:solidFill>
                  <a:schemeClr val="tx1"/>
                </a:solidFill>
                <a:effectLst/>
                <a:hlinkClick r:id="rId7" tooltip="Szentivánéji ál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Szentivánéji álom</a:t>
            </a:r>
            <a:r>
              <a:rPr lang="hu-HU" sz="2400" dirty="0">
                <a:solidFill>
                  <a:schemeClr val="tx1"/>
                </a:solidFill>
                <a:effectLst/>
              </a:rPr>
              <a:t>)</a:t>
            </a:r>
          </a:p>
          <a:p>
            <a:r>
              <a:rPr lang="hu-HU" sz="2400" dirty="0">
                <a:solidFill>
                  <a:schemeClr val="tx1"/>
                </a:solidFill>
                <a:effectLst/>
              </a:rPr>
              <a:t>Bolond (William Shakespeare: </a:t>
            </a:r>
            <a:r>
              <a:rPr lang="hu-HU" sz="2400" dirty="0">
                <a:solidFill>
                  <a:schemeClr val="tx1"/>
                </a:solidFill>
                <a:effectLst/>
                <a:hlinkClick r:id="rId8" tooltip="Lear kirá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 király</a:t>
            </a:r>
            <a:r>
              <a:rPr lang="hu-HU" sz="2400" dirty="0">
                <a:solidFill>
                  <a:schemeClr val="tx1"/>
                </a:solidFill>
                <a:effectLst/>
              </a:rPr>
              <a:t>)</a:t>
            </a:r>
          </a:p>
          <a:p>
            <a:r>
              <a:rPr lang="hu-HU" sz="2400" dirty="0">
                <a:solidFill>
                  <a:schemeClr val="tx1"/>
                </a:solidFill>
                <a:effectLst/>
              </a:rPr>
              <a:t>Bolyai János (</a:t>
            </a:r>
            <a:r>
              <a:rPr lang="hu-HU" sz="2400" dirty="0">
                <a:solidFill>
                  <a:schemeClr val="tx1"/>
                </a:solidFill>
                <a:effectLst/>
                <a:hlinkClick r:id="rId9" tooltip="Németh László (író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Németh László</a:t>
            </a:r>
            <a:r>
              <a:rPr lang="hu-HU" sz="2400" dirty="0">
                <a:solidFill>
                  <a:schemeClr val="tx1"/>
                </a:solidFill>
                <a:effectLst/>
              </a:rPr>
              <a:t>: </a:t>
            </a:r>
            <a:r>
              <a:rPr lang="hu-HU" sz="2400" dirty="0">
                <a:solidFill>
                  <a:schemeClr val="tx1"/>
                </a:solidFill>
                <a:effectLst/>
                <a:hlinkClick r:id="rId10" tooltip="A két Bolyai (a lap nem létezik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két Bolyai</a:t>
            </a:r>
            <a:r>
              <a:rPr lang="hu-HU" sz="2400" dirty="0">
                <a:solidFill>
                  <a:schemeClr val="tx1"/>
                </a:solidFill>
                <a:effectLst/>
              </a:rPr>
              <a:t>)</a:t>
            </a:r>
          </a:p>
          <a:p>
            <a:r>
              <a:rPr lang="hu-HU" sz="2400" dirty="0">
                <a:solidFill>
                  <a:schemeClr val="tx1"/>
                </a:solidFill>
                <a:effectLst/>
              </a:rPr>
              <a:t>Hale tiszteletes (Miller: </a:t>
            </a:r>
            <a:r>
              <a:rPr lang="hu-HU" sz="2400" dirty="0">
                <a:solidFill>
                  <a:schemeClr val="tx1"/>
                </a:solidFill>
                <a:effectLst/>
                <a:hlinkClick r:id="rId11" tooltip="A salemi boszorkányok (a lap nem létezik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</a:t>
            </a:r>
            <a:r>
              <a:rPr lang="hu-HU" sz="2400" dirty="0" err="1">
                <a:solidFill>
                  <a:schemeClr val="tx1"/>
                </a:solidFill>
                <a:effectLst/>
                <a:hlinkClick r:id="rId11" tooltip="A salemi boszorkányok (a lap nem létezik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salemi</a:t>
            </a:r>
            <a:r>
              <a:rPr lang="hu-HU" sz="2400" dirty="0">
                <a:solidFill>
                  <a:schemeClr val="tx1"/>
                </a:solidFill>
                <a:effectLst/>
                <a:hlinkClick r:id="rId11" tooltip="A salemi boszorkányok (a lap nem létezik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boszorkányok</a:t>
            </a:r>
            <a:r>
              <a:rPr lang="hu-HU" sz="2400" dirty="0">
                <a:solidFill>
                  <a:schemeClr val="tx1"/>
                </a:solidFill>
                <a:effectLst/>
              </a:rPr>
              <a:t>)</a:t>
            </a:r>
          </a:p>
          <a:p>
            <a:endParaRPr lang="hu-HU" sz="2400" dirty="0">
              <a:solidFill>
                <a:schemeClr val="tx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B4C4101-EA4F-0C8A-0D8C-F1403AE47F5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3279" y="652006"/>
            <a:ext cx="3968695" cy="529159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422979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DB8F16-F3F8-3EA1-3702-51681136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10" y="394138"/>
            <a:ext cx="11038490" cy="1296550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Bertók Lajos (Ádám szerepében) (1966-2006)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DE884F1-3BEC-0D83-77AB-B8DDCFFDA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3809"/>
            <a:ext cx="6524296" cy="43204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hu-HU" sz="2600" dirty="0">
                <a:solidFill>
                  <a:schemeClr val="tx1"/>
                </a:solidFill>
                <a:ea typeface="+mn-lt"/>
                <a:cs typeface="+mn-lt"/>
              </a:rPr>
              <a:t>1966. május 1-én született Debrecenben.</a:t>
            </a:r>
          </a:p>
          <a:p>
            <a:r>
              <a:rPr lang="hu-HU" sz="2800" dirty="0">
                <a:solidFill>
                  <a:schemeClr val="tx1"/>
                </a:solidFill>
              </a:rPr>
              <a:t>A Színház- és Filmművészeti Főiskolán végezte tanulmányait.</a:t>
            </a:r>
            <a:endParaRPr lang="hu-HU" sz="2600" dirty="0">
              <a:solidFill>
                <a:schemeClr val="tx1"/>
              </a:solidFill>
            </a:endParaRPr>
          </a:p>
          <a:p>
            <a:r>
              <a:rPr lang="hu-HU" sz="2600" dirty="0">
                <a:solidFill>
                  <a:schemeClr val="tx1"/>
                </a:solidFill>
                <a:ea typeface="+mn-lt"/>
                <a:cs typeface="+mn-lt"/>
              </a:rPr>
              <a:t>A főiskola elvégzése után tagja a debreceni Csokonai Színháznak, a Szegedi Nemzeti Színháznak, az Egri Gárdonyi Géza Színháznak.</a:t>
            </a:r>
            <a:endParaRPr lang="hu-HU" sz="2600" dirty="0">
              <a:solidFill>
                <a:schemeClr val="tx1"/>
              </a:solidFill>
            </a:endParaRPr>
          </a:p>
          <a:p>
            <a:r>
              <a:rPr lang="hu-HU" sz="2600" dirty="0">
                <a:solidFill>
                  <a:schemeClr val="tx1"/>
                </a:solidFill>
                <a:ea typeface="+mn-lt"/>
                <a:cs typeface="+mn-lt"/>
              </a:rPr>
              <a:t>A Budapesti Kamaraszínház tagja is volt.</a:t>
            </a:r>
          </a:p>
          <a:p>
            <a:r>
              <a:rPr lang="hu-HU" sz="2600" dirty="0">
                <a:solidFill>
                  <a:schemeClr val="tx1"/>
                </a:solidFill>
                <a:ea typeface="+mn-lt"/>
                <a:cs typeface="+mn-lt"/>
              </a:rPr>
              <a:t>Fiatalon elhunyt,  halála nagy veszteség volt a magyar színházművészet számára. </a:t>
            </a:r>
            <a:endParaRPr lang="hu-HU" sz="2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Bertók Lajos † - Portré - Theater Online">
            <a:extLst>
              <a:ext uri="{FF2B5EF4-FFF2-40B4-BE49-F238E27FC236}">
                <a16:creationId xmlns:a16="http://schemas.microsoft.com/office/drawing/2014/main" id="{E0B17858-2F4B-6221-A7D4-9F0BC39F6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661" y="1690688"/>
            <a:ext cx="3069021" cy="46035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6942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1DA70-5D1E-61A0-D4EF-4ED99C456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857D68-DE5D-6CF9-8298-221B51D4F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372" y="362607"/>
            <a:ext cx="10975428" cy="1328081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Bertók Lajos (Ádám szerepében) (1996)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4D40B4-208E-78D2-B10F-977EA5FE9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372" y="1876096"/>
            <a:ext cx="6098626" cy="43204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z="2600" dirty="0">
                <a:solidFill>
                  <a:schemeClr val="tx1"/>
                </a:solidFill>
              </a:rPr>
              <a:t>Az ember tragédiájában Ádám szerepét játszotta, amely különösen jól illett karakteréhez. Ádám alakításában intelligens, gondolkodó, gyötrődő  figurát formált meg. </a:t>
            </a:r>
          </a:p>
          <a:p>
            <a:r>
              <a:rPr lang="hu-HU" sz="2600" dirty="0">
                <a:solidFill>
                  <a:schemeClr val="tx1"/>
                </a:solidFill>
              </a:rPr>
              <a:t>Ez a szerep pályájának egyik fontos állomása volt, mivel megmutathatta drámai és filozofikus színészi képességeit. </a:t>
            </a:r>
          </a:p>
          <a:p>
            <a:endParaRPr lang="hu-HU" sz="2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Nem érhető el leírás a fényképhez.">
            <a:extLst>
              <a:ext uri="{FF2B5EF4-FFF2-40B4-BE49-F238E27FC236}">
                <a16:creationId xmlns:a16="http://schemas.microsoft.com/office/drawing/2014/main" id="{84FD655E-8CF5-6E50-DB82-706529BA1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30" y="1690688"/>
            <a:ext cx="3062291" cy="43204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379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la">
  <a:themeElements>
    <a:clrScheme name="5. egyéni sém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Pal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600</Words>
  <Application>Microsoft Office PowerPoint</Application>
  <PresentationFormat>Szélesvásznú</PresentationFormat>
  <Paragraphs>63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Aptos</vt:lpstr>
      <vt:lpstr>Calisto MT</vt:lpstr>
      <vt:lpstr>Wingdings 2</vt:lpstr>
      <vt:lpstr>Pala</vt:lpstr>
      <vt:lpstr>A tragédia arcai</vt:lpstr>
      <vt:lpstr>Jászai Mari (Éva szerepében) (1850-1926)</vt:lpstr>
      <vt:lpstr>Jászai Mari (Éva szerepében) (1850-1926)</vt:lpstr>
      <vt:lpstr>Egyéb szerepei</vt:lpstr>
      <vt:lpstr>Kálmán György (Lucifer szerepében) (1925-1989)​</vt:lpstr>
      <vt:lpstr>Kálmán György (Lucifer szerepében) (1964)</vt:lpstr>
      <vt:lpstr>Egyéb szerepei</vt:lpstr>
      <vt:lpstr>Bertók Lajos (Ádám szerepében) (1966-2006)</vt:lpstr>
      <vt:lpstr>Bertók Lajos (Ádám szerepében) (1996)</vt:lpstr>
      <vt:lpstr>Egyéb szerepei</vt:lpstr>
      <vt:lpstr>Források</vt:lpstr>
      <vt:lpstr>Készítették: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O365 felhasználó</dc:creator>
  <cp:lastModifiedBy>O365 felhasználó</cp:lastModifiedBy>
  <cp:revision>6</cp:revision>
  <dcterms:created xsi:type="dcterms:W3CDTF">2026-04-17T17:52:47Z</dcterms:created>
  <dcterms:modified xsi:type="dcterms:W3CDTF">2026-04-19T12:10:21Z</dcterms:modified>
</cp:coreProperties>
</file>