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384F8-417D-44BD-B948-E15AE683273E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404BE-CAD3-425E-9726-699FD63A9B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0828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404BE-CAD3-425E-9726-699FD63A9B1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1983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494A3D-6F31-015E-0D2F-43E97E368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A478D3E-421A-EA8A-6C74-941954465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6030AFC-3343-7C90-29C1-AE0B70CD0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C6A5-C7C7-4D46-AA24-0FDB0D5680AE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53B8B0B-B0ED-0DE9-4A40-5E7BB94E0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4C850D0-2AA1-6978-FB4A-C8CD3DC38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E413-3E88-4622-AEC3-976D23ADA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445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3D964-D71D-328D-6099-300CB473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AAD4463-09D8-2D11-F392-859646C93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98BF378-F05B-16DC-8E61-019F7D323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C6A5-C7C7-4D46-AA24-0FDB0D5680AE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91251B9-9088-C0F6-4D06-1B731B24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FF17597-1808-12BE-8D2A-59171BE25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E413-3E88-4622-AEC3-976D23ADA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2036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FF7F16C3-8F44-0DE0-3E92-EAFA5D4B0F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1995C6F-6907-95A0-8060-366E4064E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4E5AA59-F571-34D1-9C61-71E234FF7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C6A5-C7C7-4D46-AA24-0FDB0D5680AE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DA0F5FD-C911-C249-D742-B19856D6F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DDA1321-CB89-D037-BE01-E8D33E811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E413-3E88-4622-AEC3-976D23ADA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938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DFD56F-C03B-89C0-AB32-100F58047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7D4BA81-2AAC-B9BA-728E-CB6209BA9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02EF5CE-D12B-A703-B227-CEE2BFBA4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C6A5-C7C7-4D46-AA24-0FDB0D5680AE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38D65FD-E8A4-F745-A1A8-61F89AC2B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475B54C-1ECA-AC4C-B9C4-39BF1D9A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E413-3E88-4622-AEC3-976D23ADA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265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EFC764-3614-A2C4-12C9-B0B187A70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7D7E7A5-8268-2DA2-38D3-32E38A72C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C936D16-CB03-8496-BF18-3DF0FD6F9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C6A5-C7C7-4D46-AA24-0FDB0D5680AE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4EC0F42-14B5-C60C-D67E-2391E1268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887576D-A4EC-AA8B-62C2-B7FE31D28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E413-3E88-4622-AEC3-976D23ADA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9922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775471-11B2-5DA0-D577-2114678B0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B94BFC7-83B8-EA3F-151E-8E004EFC78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FDC4F20-2F25-60B0-AEBC-AB5619CD7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2DCADC1-0FC3-2A1C-F6A0-85F6DD79D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C6A5-C7C7-4D46-AA24-0FDB0D5680AE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80D8220-E420-6A12-093A-0B271CBF0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870663C-53E8-3393-8FEB-EC5BB4463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E413-3E88-4622-AEC3-976D23ADA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0189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225B82-36BD-388A-0F64-958894B0A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F823625-DED8-5759-03C6-F24DD8A7B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BFEA459-FCF5-3476-8F99-2F9E089F7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B7D60C0-2632-A92D-1D5F-919CF95FC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BC7F32A3-4886-E113-6711-7E331DF3D1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AF9CF4BD-C4BB-02B7-0EB0-D78A38BD7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C6A5-C7C7-4D46-AA24-0FDB0D5680AE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D745AD14-3CA6-F309-8132-11F1B88B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6F8E4239-E9E2-A212-B269-C27BCD49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E413-3E88-4622-AEC3-976D23ADA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547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B063FFA-45E3-C82E-24A6-92B50337B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4D8E2808-10CC-B80F-5C0B-A6B7D8ECD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C6A5-C7C7-4D46-AA24-0FDB0D5680AE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DC1F6EA-9559-CB5C-B236-29BB861CC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B874F01-0217-EDBD-7D20-A926531FE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E413-3E88-4622-AEC3-976D23ADA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144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08D00F52-D619-B43E-1D28-85433000E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C6A5-C7C7-4D46-AA24-0FDB0D5680AE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B305F11-38DA-916E-F1D4-271643C03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BD0853B-BEF6-393D-DA45-0811E3BDE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E413-3E88-4622-AEC3-976D23ADA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847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6C51B7-A046-C898-8D2C-BF676968D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7D90F08-A347-3531-50D2-AD8DA93BC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8539697-14CB-FE71-F6E7-4C09977B7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B0D81FD-8CB8-4C91-F572-CB84A325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C6A5-C7C7-4D46-AA24-0FDB0D5680AE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92167F1-3AF8-8989-2D4D-DA043E955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10A45AA-82E7-CEBC-14FD-4AE08CBED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E413-3E88-4622-AEC3-976D23ADA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75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D75468-8364-595C-916D-3F10848F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B57E901-1BCC-5D3E-3310-6613A34F1F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19A2A8F-6AC3-65F9-904F-2ACC40806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096A3C2-2611-4775-4D40-5F3834944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C6A5-C7C7-4D46-AA24-0FDB0D5680AE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3D5AB65-DE72-8DF2-75D6-569CDADB5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3AD04DC-0866-1297-3537-715389053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E413-3E88-4622-AEC3-976D23ADA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662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1D450842-EDBC-65F4-7C7C-E64CB1FEA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C20A3FC-CC5B-F285-776F-2FE68E443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B7B0FE8-E203-59CD-A5C4-C9FA022E2F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35C6A5-C7C7-4D46-AA24-0FDB0D5680AE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331A3BF-8F0B-2555-88BB-CA4AFE0D88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B561693-08CF-F3E0-8632-187656E4B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17E413-3E88-4622-AEC3-976D23ADA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476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image" Target="../media/image16.jpg"/><Relationship Id="rId5" Type="http://schemas.openxmlformats.org/officeDocument/2006/relationships/image" Target="../media/image12.png"/><Relationship Id="rId10" Type="http://schemas.openxmlformats.org/officeDocument/2006/relationships/image" Target="../media/image15.jp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fif"/><Relationship Id="rId5" Type="http://schemas.openxmlformats.org/officeDocument/2006/relationships/image" Target="../media/image18.jpg"/><Relationship Id="rId4" Type="http://schemas.openxmlformats.org/officeDocument/2006/relationships/image" Target="../media/image17.jf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9.jfif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326"/>
                    </a14:imgEffect>
                    <a14:imgEffect>
                      <a14:saturation sat="116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B4402F-97B7-0ACA-27C9-78F7C1F68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76536"/>
            <a:ext cx="9144000" cy="1108407"/>
          </a:xfrm>
        </p:spPr>
        <p:txBody>
          <a:bodyPr>
            <a:noAutofit/>
          </a:bodyPr>
          <a:lstStyle/>
          <a:p>
            <a:r>
              <a:rPr lang="hu-HU" sz="9600" dirty="0">
                <a:latin typeface="Bodoni MT Condensed" panose="02070606080606020203" pitchFamily="18" charset="0"/>
              </a:rPr>
              <a:t>Az ember tragédiája</a:t>
            </a:r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DE1A5354-6503-A421-E0BC-022C72417560}"/>
              </a:ext>
            </a:extLst>
          </p:cNvPr>
          <p:cNvCxnSpPr/>
          <p:nvPr/>
        </p:nvCxnSpPr>
        <p:spPr>
          <a:xfrm>
            <a:off x="2361362" y="376003"/>
            <a:ext cx="757645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D257C58-2326-1B86-B0D9-03A207D53619}"/>
              </a:ext>
            </a:extLst>
          </p:cNvPr>
          <p:cNvCxnSpPr/>
          <p:nvPr/>
        </p:nvCxnSpPr>
        <p:spPr>
          <a:xfrm>
            <a:off x="2361362" y="1541125"/>
            <a:ext cx="757645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églalap 6">
            <a:extLst>
              <a:ext uri="{FF2B5EF4-FFF2-40B4-BE49-F238E27FC236}">
                <a16:creationId xmlns:a16="http://schemas.microsoft.com/office/drawing/2014/main" id="{E28AC759-A976-E183-A6A5-4579FE585FD7}"/>
              </a:ext>
            </a:extLst>
          </p:cNvPr>
          <p:cNvSpPr/>
          <p:nvPr/>
        </p:nvSpPr>
        <p:spPr>
          <a:xfrm>
            <a:off x="1730478" y="1684943"/>
            <a:ext cx="8937522" cy="24943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Németh Antal – </a:t>
            </a:r>
            <a:r>
              <a:rPr lang="hu-HU" dirty="0" err="1"/>
              <a:t>Paulay</a:t>
            </a:r>
            <a:r>
              <a:rPr lang="hu-HU" dirty="0"/>
              <a:t> Ede – Gellért Endre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DDBEB36F-B021-B4D1-E638-3D46C199C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12" y="2851424"/>
            <a:ext cx="6129734" cy="3810651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6D3642C4-A618-4384-D59B-1095E365FB7F}"/>
              </a:ext>
            </a:extLst>
          </p:cNvPr>
          <p:cNvSpPr txBox="1"/>
          <p:nvPr/>
        </p:nvSpPr>
        <p:spPr>
          <a:xfrm>
            <a:off x="7626263" y="2908015"/>
            <a:ext cx="42840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800" dirty="0">
                <a:latin typeface="Tw Cen MT Condensed" panose="020B0606020104020203" pitchFamily="34" charset="-18"/>
              </a:rPr>
              <a:t>Az ember tragédiája számos rendező által lett színpadra állítva. Mai napig is gyakran feldolgozásra kerül. 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D21B14E7-BCF7-4BB8-BA7C-75A0BE06B612}"/>
              </a:ext>
            </a:extLst>
          </p:cNvPr>
          <p:cNvSpPr txBox="1"/>
          <p:nvPr/>
        </p:nvSpPr>
        <p:spPr>
          <a:xfrm>
            <a:off x="7626264" y="4789293"/>
            <a:ext cx="42840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800" dirty="0">
                <a:latin typeface="Tw Cen MT Condensed" panose="020B0606020104020203" pitchFamily="34" charset="-18"/>
              </a:rPr>
              <a:t>A legismertebb feldolgozások az alábbi rendezőktől származnak: Németh Antal, </a:t>
            </a:r>
            <a:r>
              <a:rPr lang="hu-HU" sz="2800" dirty="0" err="1">
                <a:latin typeface="Tw Cen MT Condensed" panose="020B0606020104020203" pitchFamily="34" charset="-18"/>
              </a:rPr>
              <a:t>Paulay</a:t>
            </a:r>
            <a:r>
              <a:rPr lang="hu-HU" sz="2800" dirty="0">
                <a:latin typeface="Tw Cen MT Condensed" panose="020B0606020104020203" pitchFamily="34" charset="-18"/>
              </a:rPr>
              <a:t> Ede, Gellért Endre.</a:t>
            </a:r>
          </a:p>
        </p:txBody>
      </p: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B9C7B3AB-0989-02FA-C317-3177AA86B94B}"/>
              </a:ext>
            </a:extLst>
          </p:cNvPr>
          <p:cNvCxnSpPr/>
          <p:nvPr/>
        </p:nvCxnSpPr>
        <p:spPr>
          <a:xfrm>
            <a:off x="7447153" y="2794524"/>
            <a:ext cx="81023" cy="381065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5C5A089F-F39C-C4A0-F9C8-BDC28706329E}"/>
              </a:ext>
            </a:extLst>
          </p:cNvPr>
          <p:cNvCxnSpPr>
            <a:cxnSpLocks/>
          </p:cNvCxnSpPr>
          <p:nvPr/>
        </p:nvCxnSpPr>
        <p:spPr>
          <a:xfrm>
            <a:off x="928512" y="2355939"/>
            <a:ext cx="14767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1A805D09-1712-1FD4-FDD2-A0195459DFF2}"/>
              </a:ext>
            </a:extLst>
          </p:cNvPr>
          <p:cNvCxnSpPr>
            <a:cxnSpLocks/>
          </p:cNvCxnSpPr>
          <p:nvPr/>
        </p:nvCxnSpPr>
        <p:spPr>
          <a:xfrm>
            <a:off x="10017412" y="2355939"/>
            <a:ext cx="13011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5727B800-B041-EB21-8C91-F86DB45EDB92}"/>
              </a:ext>
            </a:extLst>
          </p:cNvPr>
          <p:cNvSpPr txBox="1"/>
          <p:nvPr/>
        </p:nvSpPr>
        <p:spPr>
          <a:xfrm>
            <a:off x="2611726" y="1937889"/>
            <a:ext cx="7326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latin typeface="Tw Cen MT Condensed" panose="020B0606020104020203" pitchFamily="34" charset="-18"/>
              </a:rPr>
              <a:t>Meghatározó magyar rendezők által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3679AD9C-7539-8157-997A-C71E0499E97E}"/>
              </a:ext>
            </a:extLst>
          </p:cNvPr>
          <p:cNvSpPr txBox="1"/>
          <p:nvPr/>
        </p:nvSpPr>
        <p:spPr>
          <a:xfrm>
            <a:off x="3872383" y="7567853"/>
            <a:ext cx="33692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  <a:buSzPts val="2800"/>
            </a:pPr>
            <a:r>
              <a:rPr lang="hu-HU" sz="2800" u="none" strike="noStrike" cap="none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A magyar színház a XX.. Század elején átalakul:</a:t>
            </a:r>
          </a:p>
          <a:p>
            <a:pPr lvl="0" algn="just">
              <a:buClr>
                <a:srgbClr val="E1EFD8"/>
              </a:buClr>
              <a:buSzPts val="2400"/>
            </a:pPr>
            <a:r>
              <a:rPr lang="hu-HU" sz="2800" u="none" strike="noStrike" cap="none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A látványos stílust (pl.: </a:t>
            </a:r>
            <a:r>
              <a:rPr lang="hu-HU" sz="2800" u="none" strike="noStrike" cap="none" dirty="0" err="1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Paulay</a:t>
            </a:r>
            <a:r>
              <a:rPr lang="hu-HU" sz="2800" u="none" strike="noStrike" cap="none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 Ede) felváltja a modern, gondolatközpontú színház Előtérbe kerül: Pszichológia, </a:t>
            </a:r>
            <a:r>
              <a:rPr lang="hu-HU" sz="2800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b</a:t>
            </a:r>
            <a:r>
              <a:rPr lang="hu-HU" sz="2800" u="none" strike="noStrike" cap="none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első konfliktusok, </a:t>
            </a:r>
            <a:r>
              <a:rPr lang="hu-HU" sz="2800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f</a:t>
            </a:r>
            <a:r>
              <a:rPr lang="hu-HU" sz="2800" u="none" strike="noStrike" cap="none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ilozófiai kérdések</a:t>
            </a:r>
          </a:p>
          <a:p>
            <a:pPr algn="just"/>
            <a:r>
              <a:rPr lang="hu-HU" dirty="0"/>
              <a:t> </a:t>
            </a:r>
          </a:p>
        </p:txBody>
      </p:sp>
      <p:pic>
        <p:nvPicPr>
          <p:cNvPr id="23" name="Kép 22">
            <a:extLst>
              <a:ext uri="{FF2B5EF4-FFF2-40B4-BE49-F238E27FC236}">
                <a16:creationId xmlns:a16="http://schemas.microsoft.com/office/drawing/2014/main" id="{217E8818-AF1E-14EA-3749-58CD3003DB3D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697" y="7508868"/>
            <a:ext cx="4555303" cy="3389146"/>
          </a:xfrm>
          <a:prstGeom prst="rect">
            <a:avLst/>
          </a:prstGeom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id="{0C0B0E6D-B617-9FD3-F27D-0B14C22D66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1" y="7508868"/>
            <a:ext cx="3205665" cy="430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3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326"/>
                    </a14:imgEffect>
                    <a14:imgEffect>
                      <a14:saturation sat="116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F182B1-4650-1AB0-ECE0-E27152E51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7B169AEE-C5D0-4350-DDD0-D8BFA7A79B87}"/>
              </a:ext>
            </a:extLst>
          </p:cNvPr>
          <p:cNvCxnSpPr>
            <a:cxnSpLocks/>
          </p:cNvCxnSpPr>
          <p:nvPr/>
        </p:nvCxnSpPr>
        <p:spPr>
          <a:xfrm>
            <a:off x="330005" y="1379080"/>
            <a:ext cx="1110578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zövegdoboz 8">
            <a:extLst>
              <a:ext uri="{FF2B5EF4-FFF2-40B4-BE49-F238E27FC236}">
                <a16:creationId xmlns:a16="http://schemas.microsoft.com/office/drawing/2014/main" id="{6F9A4C12-F7E1-3C99-31B5-7A8BC010CA97}"/>
              </a:ext>
            </a:extLst>
          </p:cNvPr>
          <p:cNvSpPr txBox="1"/>
          <p:nvPr/>
        </p:nvSpPr>
        <p:spPr>
          <a:xfrm>
            <a:off x="716280" y="1577200"/>
            <a:ext cx="8595360" cy="4227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883"/>
              <a:buChar char="•"/>
            </a:pPr>
            <a:r>
              <a:rPr lang="hu-HU" sz="2800" dirty="0">
                <a:latin typeface="Tw Cen MT Condensed" panose="020B0606020104020203" pitchFamily="34" charset="-18"/>
              </a:rPr>
              <a:t>Modernista megközelítés: Gellért Endre a lélektani realizmus mestereként a darab emberi és gondolati mélységeit hangsúlyozta. Az előadás szakított a korábbi évtizedek merev, díszes hagyományaival, és Oláh Gusztáv díszleteivel egy korszerűbb, vizuálisan is letisztultabb formát keresett.</a:t>
            </a:r>
          </a:p>
          <a:p>
            <a:pPr marL="4572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883"/>
              <a:buChar char="•"/>
            </a:pPr>
            <a:r>
              <a:rPr lang="hu-HU" sz="2800" dirty="0">
                <a:latin typeface="Tw Cen MT Condensed" panose="020B0606020104020203" pitchFamily="34" charset="-18"/>
              </a:rPr>
              <a:t>Az 1955-ös bemutató nemcsak művészi siker volt, hanem egyfajta "szellemi gátszakadás" is, amely jelezte az 1956-os forradalom előtti politikai és kulturális olvadást. </a:t>
            </a:r>
          </a:p>
          <a:p>
            <a:pPr marL="4572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883"/>
              <a:buChar char="•"/>
            </a:pPr>
            <a:r>
              <a:rPr lang="hu-HU" sz="2800" dirty="0">
                <a:latin typeface="Tw Cen MT Condensed" panose="020B0606020104020203" pitchFamily="34" charset="-18"/>
              </a:rPr>
              <a:t>Az előadás sikerét jelzi, hogy 1957 tavaszán – a forradalom után – újra műsorra tűzték, a hatalmas érdeklődés miatt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E95326CB-76DF-C730-3F68-859F4DE920E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0962" y="-384880"/>
            <a:ext cx="10256368" cy="762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5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326"/>
                    </a14:imgEffect>
                    <a14:imgEffect>
                      <a14:saturation sat="116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44A4DC-9BFF-DE4A-F12F-08F2902DF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D8E40C2A-B738-39E6-A7CA-2D5C9A8F45F1}"/>
              </a:ext>
            </a:extLst>
          </p:cNvPr>
          <p:cNvCxnSpPr>
            <a:cxnSpLocks/>
          </p:cNvCxnSpPr>
          <p:nvPr/>
        </p:nvCxnSpPr>
        <p:spPr>
          <a:xfrm>
            <a:off x="3509152" y="688518"/>
            <a:ext cx="14767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C15A2F4B-7817-343E-8129-83EE58A3E6E5}"/>
              </a:ext>
            </a:extLst>
          </p:cNvPr>
          <p:cNvCxnSpPr>
            <a:cxnSpLocks/>
          </p:cNvCxnSpPr>
          <p:nvPr/>
        </p:nvCxnSpPr>
        <p:spPr>
          <a:xfrm>
            <a:off x="7121812" y="688518"/>
            <a:ext cx="13011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Szövegdoboz 9">
            <a:extLst>
              <a:ext uri="{FF2B5EF4-FFF2-40B4-BE49-F238E27FC236}">
                <a16:creationId xmlns:a16="http://schemas.microsoft.com/office/drawing/2014/main" id="{7A2BE4C3-813F-6D25-7E45-8C498196D514}"/>
              </a:ext>
            </a:extLst>
          </p:cNvPr>
          <p:cNvSpPr txBox="1"/>
          <p:nvPr/>
        </p:nvSpPr>
        <p:spPr>
          <a:xfrm>
            <a:off x="5120943" y="241170"/>
            <a:ext cx="21329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latin typeface="Tw Cen MT Condensed" panose="020B0606020104020203" pitchFamily="34" charset="-18"/>
              </a:rPr>
              <a:t>Források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E7702459-6CB5-2AF7-F0EF-82CE6FD66F05}"/>
              </a:ext>
            </a:extLst>
          </p:cNvPr>
          <p:cNvSpPr txBox="1"/>
          <p:nvPr/>
        </p:nvSpPr>
        <p:spPr>
          <a:xfrm>
            <a:off x="294640" y="141701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dirty="0"/>
              <a:t>https://nemzetikonyvtar.blog.hu/2023/05/19/dr_nemeth_antal_es_az_ember_tragediaja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656D88F6-4322-4414-C626-AD25DD8CAC5B}"/>
              </a:ext>
            </a:extLst>
          </p:cNvPr>
          <p:cNvSpPr txBox="1"/>
          <p:nvPr/>
        </p:nvSpPr>
        <p:spPr>
          <a:xfrm>
            <a:off x="294292" y="206334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https://nemzetikonyvtar.blog.hu/2023/05/19/dr_nemeth_antal_es_az_ember_tragediaja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409B9E9B-04EF-77C1-972E-C439B6743AAA}"/>
              </a:ext>
            </a:extLst>
          </p:cNvPr>
          <p:cNvSpPr txBox="1"/>
          <p:nvPr/>
        </p:nvSpPr>
        <p:spPr>
          <a:xfrm>
            <a:off x="294292" y="27850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https://nemzetiarchivum.hu/stories/Gellert-Endre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2167B0-4A3F-49CB-801A-B9E7AB7623EE}"/>
              </a:ext>
            </a:extLst>
          </p:cNvPr>
          <p:cNvSpPr txBox="1"/>
          <p:nvPr/>
        </p:nvSpPr>
        <p:spPr>
          <a:xfrm>
            <a:off x="294292" y="3229681"/>
            <a:ext cx="6093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https://kepmas.hu/hu/ember-tragediaja-osbemutato-nemzeti-szinhaz-paulay-ede-jaszai-mari-madach-imre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10026A-7FD9-48F3-8D29-A33921231559}"/>
              </a:ext>
            </a:extLst>
          </p:cNvPr>
          <p:cNvSpPr txBox="1"/>
          <p:nvPr/>
        </p:nvSpPr>
        <p:spPr>
          <a:xfrm>
            <a:off x="292118" y="3876012"/>
            <a:ext cx="6093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https://szinhaz.net/2012/02/23/imre-zoltan-nemzeti-szinhaz-tragedia-1883/</a:t>
            </a:r>
          </a:p>
        </p:txBody>
      </p:sp>
    </p:spTree>
    <p:extLst>
      <p:ext uri="{BB962C8B-B14F-4D97-AF65-F5344CB8AC3E}">
        <p14:creationId xmlns:p14="http://schemas.microsoft.com/office/powerpoint/2010/main" val="2647695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326"/>
                    </a14:imgEffect>
                    <a14:imgEffect>
                      <a14:saturation sat="116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04A92D-D827-9746-7D01-20C6A335F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3D92A6-084E-99B7-5341-88F310F73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20593"/>
            <a:ext cx="9144000" cy="1108407"/>
          </a:xfrm>
        </p:spPr>
        <p:txBody>
          <a:bodyPr>
            <a:noAutofit/>
          </a:bodyPr>
          <a:lstStyle/>
          <a:p>
            <a:r>
              <a:rPr lang="hu-HU" sz="9600" dirty="0">
                <a:latin typeface="Bodoni MT Condensed" panose="02070606080606020203" pitchFamily="18" charset="0"/>
              </a:rPr>
              <a:t>Köszönjük a figyelmet!</a:t>
            </a:r>
          </a:p>
        </p:txBody>
      </p:sp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72267BB9-B25B-CC02-7725-BE0A0CB76340}"/>
              </a:ext>
            </a:extLst>
          </p:cNvPr>
          <p:cNvCxnSpPr/>
          <p:nvPr/>
        </p:nvCxnSpPr>
        <p:spPr>
          <a:xfrm>
            <a:off x="2361362" y="2120060"/>
            <a:ext cx="757645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0B5DB82E-0735-A3DE-FBB0-434D6172F82F}"/>
              </a:ext>
            </a:extLst>
          </p:cNvPr>
          <p:cNvCxnSpPr/>
          <p:nvPr/>
        </p:nvCxnSpPr>
        <p:spPr>
          <a:xfrm>
            <a:off x="2361362" y="3285182"/>
            <a:ext cx="757645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églalap 4">
            <a:extLst>
              <a:ext uri="{FF2B5EF4-FFF2-40B4-BE49-F238E27FC236}">
                <a16:creationId xmlns:a16="http://schemas.microsoft.com/office/drawing/2014/main" id="{3FF37299-7837-2942-2E7C-B18AC9969A02}"/>
              </a:ext>
            </a:extLst>
          </p:cNvPr>
          <p:cNvSpPr/>
          <p:nvPr/>
        </p:nvSpPr>
        <p:spPr>
          <a:xfrm>
            <a:off x="1730478" y="3504815"/>
            <a:ext cx="8937522" cy="24943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Kovács Bernadett – Szabó Dorka – Bombay Béla – Balga Zsófia</a:t>
            </a:r>
          </a:p>
        </p:txBody>
      </p:sp>
    </p:spTree>
    <p:extLst>
      <p:ext uri="{BB962C8B-B14F-4D97-AF65-F5344CB8AC3E}">
        <p14:creationId xmlns:p14="http://schemas.microsoft.com/office/powerpoint/2010/main" val="3679103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326"/>
                    </a14:imgEffect>
                    <a14:imgEffect>
                      <a14:saturation sat="116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66C1D7-B11E-C651-01B4-5366E170D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1EF4AE2-E6C3-4012-AEA9-44ECFF842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58244" y="369461"/>
            <a:ext cx="9144000" cy="1108407"/>
          </a:xfrm>
        </p:spPr>
        <p:txBody>
          <a:bodyPr>
            <a:noAutofit/>
          </a:bodyPr>
          <a:lstStyle/>
          <a:p>
            <a:r>
              <a:rPr lang="hu-HU" sz="8000" dirty="0">
                <a:latin typeface="Bodoni MT Condensed" panose="02070606080606020203" pitchFamily="18" charset="0"/>
              </a:rPr>
              <a:t>Németh Antal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18A8B544-C6CE-EA92-B7FD-1D7F3AD9B333}"/>
              </a:ext>
            </a:extLst>
          </p:cNvPr>
          <p:cNvCxnSpPr>
            <a:cxnSpLocks/>
          </p:cNvCxnSpPr>
          <p:nvPr/>
        </p:nvCxnSpPr>
        <p:spPr>
          <a:xfrm>
            <a:off x="330005" y="1379080"/>
            <a:ext cx="1110578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Szövegdoboz 9">
            <a:extLst>
              <a:ext uri="{FF2B5EF4-FFF2-40B4-BE49-F238E27FC236}">
                <a16:creationId xmlns:a16="http://schemas.microsoft.com/office/drawing/2014/main" id="{FCACB8DD-4BF6-2A95-63CF-0759026ECD81}"/>
              </a:ext>
            </a:extLst>
          </p:cNvPr>
          <p:cNvSpPr txBox="1"/>
          <p:nvPr/>
        </p:nvSpPr>
        <p:spPr>
          <a:xfrm>
            <a:off x="5357451" y="5637110"/>
            <a:ext cx="66901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  <a:buSzPts val="2400"/>
            </a:pPr>
            <a:r>
              <a:rPr lang="hu-HU" sz="2800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Németh Antal a </a:t>
            </a:r>
            <a:r>
              <a:rPr lang="hu-HU" sz="2800" dirty="0" err="1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XX.századi</a:t>
            </a:r>
            <a:r>
              <a:rPr lang="hu-HU" sz="2800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 magyar színház meghatározó</a:t>
            </a:r>
          </a:p>
          <a:p>
            <a:pPr lvl="0" algn="just">
              <a:buClr>
                <a:srgbClr val="000000"/>
              </a:buClr>
              <a:buSzPts val="2400"/>
            </a:pPr>
            <a:r>
              <a:rPr lang="hu-HU" sz="2800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alakja, aki jelentős szerepet játszott a színház fejlődésében.</a:t>
            </a:r>
          </a:p>
          <a:p>
            <a:pPr algn="just"/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3C19AD1-32AE-57B9-57C0-0C8C997B6ACD}"/>
              </a:ext>
            </a:extLst>
          </p:cNvPr>
          <p:cNvSpPr txBox="1"/>
          <p:nvPr/>
        </p:nvSpPr>
        <p:spPr>
          <a:xfrm>
            <a:off x="3672841" y="1635640"/>
            <a:ext cx="33692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  <a:buSzPts val="2800"/>
            </a:pPr>
            <a:r>
              <a:rPr lang="hu-HU" sz="2800" u="none" strike="noStrike" cap="none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A magyar színház a XX. </a:t>
            </a:r>
            <a:r>
              <a:rPr lang="hu-HU" sz="2800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s</a:t>
            </a:r>
            <a:r>
              <a:rPr lang="hu-HU" sz="2800" u="none" strike="noStrike" cap="none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zázad elején átalakul:</a:t>
            </a:r>
          </a:p>
          <a:p>
            <a:pPr lvl="0" algn="just">
              <a:buClr>
                <a:srgbClr val="E1EFD8"/>
              </a:buClr>
              <a:buSzPts val="2400"/>
            </a:pPr>
            <a:r>
              <a:rPr lang="hu-HU" sz="2800" u="none" strike="noStrike" cap="none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A látványos stílust (pl.: </a:t>
            </a:r>
            <a:r>
              <a:rPr lang="hu-HU" sz="2800" u="none" strike="noStrike" cap="none" dirty="0" err="1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Paulay</a:t>
            </a:r>
            <a:r>
              <a:rPr lang="hu-HU" sz="2800" u="none" strike="noStrike" cap="none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 Ede) felváltja a modern, gondolatközpontú színház. Előtérbe kerül: Pszichológia, </a:t>
            </a:r>
            <a:r>
              <a:rPr lang="hu-HU" sz="2800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b</a:t>
            </a:r>
            <a:r>
              <a:rPr lang="hu-HU" sz="2800" u="none" strike="noStrike" cap="none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első konfliktusok, </a:t>
            </a:r>
            <a:r>
              <a:rPr lang="hu-HU" sz="2800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f</a:t>
            </a:r>
            <a:r>
              <a:rPr lang="hu-HU" sz="2800" u="none" strike="noStrike" cap="none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ilozófiai kérdések</a:t>
            </a:r>
          </a:p>
          <a:p>
            <a:pPr algn="just"/>
            <a:r>
              <a:rPr lang="hu-HU" dirty="0"/>
              <a:t> 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9F5F8ADF-884A-D222-2D5B-62996ECA0781}"/>
              </a:ext>
            </a:extLst>
          </p:cNvPr>
          <p:cNvSpPr txBox="1"/>
          <p:nvPr/>
        </p:nvSpPr>
        <p:spPr>
          <a:xfrm>
            <a:off x="4753071" y="757073"/>
            <a:ext cx="48653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2800"/>
            </a:pPr>
            <a:r>
              <a:rPr lang="hu-HU" sz="2800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Színész és rendező</a:t>
            </a:r>
            <a:endParaRPr lang="hu-HU" sz="2800" u="none" strike="noStrike" cap="none" dirty="0">
              <a:latin typeface="Tw Cen MT Condensed" panose="020B0606020104020203" pitchFamily="34" charset="-18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2" name="Kép 21">
            <a:extLst>
              <a:ext uri="{FF2B5EF4-FFF2-40B4-BE49-F238E27FC236}">
                <a16:creationId xmlns:a16="http://schemas.microsoft.com/office/drawing/2014/main" id="{F74EE223-4B73-1F3C-E800-62E430E81A7D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55" y="1576655"/>
            <a:ext cx="4555303" cy="3389146"/>
          </a:xfrm>
          <a:prstGeom prst="rect">
            <a:avLst/>
          </a:prstGeom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id="{0FAD2327-4F5C-419A-406C-05FC7B1806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89" y="1576655"/>
            <a:ext cx="3205665" cy="4306302"/>
          </a:xfrm>
          <a:prstGeom prst="rect">
            <a:avLst/>
          </a:prstGeom>
        </p:spPr>
      </p:pic>
      <p:sp>
        <p:nvSpPr>
          <p:cNvPr id="25" name="Téglalap 24">
            <a:extLst>
              <a:ext uri="{FF2B5EF4-FFF2-40B4-BE49-F238E27FC236}">
                <a16:creationId xmlns:a16="http://schemas.microsoft.com/office/drawing/2014/main" id="{4042B415-96F5-42C0-5A18-B5A0BD21B0C0}"/>
              </a:ext>
            </a:extLst>
          </p:cNvPr>
          <p:cNvSpPr/>
          <p:nvPr/>
        </p:nvSpPr>
        <p:spPr>
          <a:xfrm>
            <a:off x="5803392" y="5222360"/>
            <a:ext cx="6189066" cy="4147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120 évvel ezelőtt, 1903. május 19-én született Németh Antal </a:t>
            </a:r>
          </a:p>
        </p:txBody>
      </p:sp>
      <p:pic>
        <p:nvPicPr>
          <p:cNvPr id="26" name="Kép 25">
            <a:extLst>
              <a:ext uri="{FF2B5EF4-FFF2-40B4-BE49-F238E27FC236}">
                <a16:creationId xmlns:a16="http://schemas.microsoft.com/office/drawing/2014/main" id="{5DDA9EF6-54CD-AADB-B678-0C3F5655C4F1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2" r="10351"/>
          <a:stretch>
            <a:fillRect/>
          </a:stretch>
        </p:blipFill>
        <p:spPr>
          <a:xfrm>
            <a:off x="7854374" y="9416963"/>
            <a:ext cx="1689575" cy="3387650"/>
          </a:xfrm>
          <a:prstGeom prst="rect">
            <a:avLst/>
          </a:prstGeom>
        </p:spPr>
      </p:pic>
      <p:pic>
        <p:nvPicPr>
          <p:cNvPr id="27" name="Kép 26">
            <a:extLst>
              <a:ext uri="{FF2B5EF4-FFF2-40B4-BE49-F238E27FC236}">
                <a16:creationId xmlns:a16="http://schemas.microsoft.com/office/drawing/2014/main" id="{5031CDBD-EAF0-E187-16CA-91BB0A1AF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126" y="7539525"/>
            <a:ext cx="2074516" cy="37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17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326"/>
                    </a14:imgEffect>
                    <a14:imgEffect>
                      <a14:saturation sat="116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658DFC-51AA-26E1-C1FF-2F056733A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Kép 38">
            <a:extLst>
              <a:ext uri="{FF2B5EF4-FFF2-40B4-BE49-F238E27FC236}">
                <a16:creationId xmlns:a16="http://schemas.microsoft.com/office/drawing/2014/main" id="{F3C404DC-BC91-8E40-1F2B-E6B4DCCC535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70400" y="3843161"/>
            <a:ext cx="9992346" cy="3117925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B9B3A4A-8633-2C99-F7A5-5BE77BDBB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9791" y="196576"/>
            <a:ext cx="5905596" cy="1108407"/>
          </a:xfrm>
        </p:spPr>
        <p:txBody>
          <a:bodyPr>
            <a:noAutofit/>
          </a:bodyPr>
          <a:lstStyle/>
          <a:p>
            <a:r>
              <a:rPr lang="hu-HU" sz="3600" dirty="0">
                <a:latin typeface="Bodoni MT Condensed" panose="02070606080606020203" pitchFamily="18" charset="0"/>
              </a:rPr>
              <a:t>Németh Antal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33A65BB9-F0B7-0A94-321E-FC9A5D8EBAE5}"/>
              </a:ext>
            </a:extLst>
          </p:cNvPr>
          <p:cNvCxnSpPr>
            <a:cxnSpLocks/>
          </p:cNvCxnSpPr>
          <p:nvPr/>
        </p:nvCxnSpPr>
        <p:spPr>
          <a:xfrm>
            <a:off x="330005" y="1379080"/>
            <a:ext cx="896029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Szövegdoboz 4">
            <a:extLst>
              <a:ext uri="{FF2B5EF4-FFF2-40B4-BE49-F238E27FC236}">
                <a16:creationId xmlns:a16="http://schemas.microsoft.com/office/drawing/2014/main" id="{D95A110B-A5AB-C317-6A8A-D2A89479B410}"/>
              </a:ext>
            </a:extLst>
          </p:cNvPr>
          <p:cNvSpPr txBox="1"/>
          <p:nvPr/>
        </p:nvSpPr>
        <p:spPr>
          <a:xfrm>
            <a:off x="270558" y="455750"/>
            <a:ext cx="70713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u-HU" sz="5400" b="1" i="0" u="none" strike="noStrike" cap="none" dirty="0">
                <a:latin typeface="Bodoni MT Condensed" panose="02070606080606020203" pitchFamily="18" charset="0"/>
                <a:ea typeface="Calibri"/>
                <a:cs typeface="Calibri"/>
                <a:sym typeface="Calibri"/>
              </a:rPr>
              <a:t>Szerepek és megformálásuk</a:t>
            </a:r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8B82F1A6-A297-ABC8-FC7E-E9A8ACF6AB01}"/>
              </a:ext>
            </a:extLst>
          </p:cNvPr>
          <p:cNvSpPr/>
          <p:nvPr/>
        </p:nvSpPr>
        <p:spPr>
          <a:xfrm>
            <a:off x="6988011" y="953415"/>
            <a:ext cx="60789" cy="6898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C7D55520-2C7B-5058-FC73-A69C4178F2EE}"/>
              </a:ext>
            </a:extLst>
          </p:cNvPr>
          <p:cNvSpPr txBox="1"/>
          <p:nvPr/>
        </p:nvSpPr>
        <p:spPr>
          <a:xfrm>
            <a:off x="242690" y="1934947"/>
            <a:ext cx="193770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  <a:buSzPts val="2000"/>
            </a:pPr>
            <a:r>
              <a:rPr lang="hu-HU" sz="2800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Ádám: Gyakran Jávor Pál vagy Pataky Jenő. </a:t>
            </a:r>
          </a:p>
          <a:p>
            <a:pPr marL="285750" lvl="0" indent="-285750" algn="just">
              <a:buClr>
                <a:srgbClr val="E1EFD8"/>
              </a:buClr>
              <a:buSzPts val="2000"/>
              <a:buFont typeface="Noto Sans Symbols"/>
              <a:buChar char="⮚"/>
            </a:pPr>
            <a:r>
              <a:rPr lang="hu-HU" sz="2800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-Az emberiség képviselője, keresés és csalódás.</a:t>
            </a:r>
          </a:p>
          <a:p>
            <a:pPr algn="just"/>
            <a:endParaRPr lang="hu-HU" dirty="0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35B956DB-130F-93BB-459F-C101AC65403C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2" r="10351"/>
          <a:stretch>
            <a:fillRect/>
          </a:stretch>
        </p:blipFill>
        <p:spPr>
          <a:xfrm>
            <a:off x="7408208" y="3273774"/>
            <a:ext cx="1689575" cy="3387650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F1010A9C-E9AB-C1D1-1084-D47A40613F5B}"/>
              </a:ext>
            </a:extLst>
          </p:cNvPr>
          <p:cNvSpPr txBox="1"/>
          <p:nvPr/>
        </p:nvSpPr>
        <p:spPr>
          <a:xfrm>
            <a:off x="5383530" y="1996502"/>
            <a:ext cx="26971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  <a:buSzPts val="2000"/>
            </a:pPr>
            <a:r>
              <a:rPr lang="hu-HU" sz="2800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Éva: Szörényi Éva.</a:t>
            </a:r>
          </a:p>
          <a:p>
            <a:pPr marL="285750" lvl="0" indent="-285750" algn="just">
              <a:buClr>
                <a:srgbClr val="E1EFD8"/>
              </a:buClr>
              <a:buSzPts val="2000"/>
              <a:buFont typeface="Noto Sans Symbols"/>
              <a:buChar char="⮚"/>
            </a:pPr>
            <a:r>
              <a:rPr lang="hu-HU" sz="2800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-Élet, remény, ösztönök</a:t>
            </a:r>
          </a:p>
          <a:p>
            <a:pPr algn="just"/>
            <a:endParaRPr lang="hu-HU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1109524E-0EEE-EB5F-73F2-EE82CAFCAD16}"/>
              </a:ext>
            </a:extLst>
          </p:cNvPr>
          <p:cNvSpPr txBox="1"/>
          <p:nvPr/>
        </p:nvSpPr>
        <p:spPr>
          <a:xfrm>
            <a:off x="2352697" y="1934947"/>
            <a:ext cx="26971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  <a:buSzPts val="2000"/>
            </a:pPr>
            <a:r>
              <a:rPr lang="hu-HU" sz="2800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Lucifer: </a:t>
            </a:r>
            <a:r>
              <a:rPr lang="hu-HU" sz="2800" dirty="0" err="1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Makláry</a:t>
            </a:r>
            <a:r>
              <a:rPr lang="hu-HU" sz="2800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 Zoltán vagy Ungváry László</a:t>
            </a:r>
          </a:p>
          <a:p>
            <a:pPr marL="285750" lvl="0" indent="-285750" algn="just">
              <a:buClr>
                <a:srgbClr val="E1EFD8"/>
              </a:buClr>
              <a:buSzPts val="2000"/>
              <a:buFont typeface="Noto Sans Symbols"/>
              <a:buChar char="⮚"/>
            </a:pPr>
            <a:r>
              <a:rPr lang="hu-HU" sz="2800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-Nem gonosz, hanem gondolkodtató figura akivel a néző is azonosulhat.</a:t>
            </a:r>
          </a:p>
        </p:txBody>
      </p: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051E9A4F-8492-9987-3A06-65FCAD5F7BC5}"/>
              </a:ext>
            </a:extLst>
          </p:cNvPr>
          <p:cNvCxnSpPr/>
          <p:nvPr/>
        </p:nvCxnSpPr>
        <p:spPr>
          <a:xfrm>
            <a:off x="2180397" y="1996502"/>
            <a:ext cx="0" cy="37548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45F25134-3D4C-D74F-B27A-F7069A557BB0}"/>
              </a:ext>
            </a:extLst>
          </p:cNvPr>
          <p:cNvCxnSpPr/>
          <p:nvPr/>
        </p:nvCxnSpPr>
        <p:spPr>
          <a:xfrm>
            <a:off x="5211231" y="1996502"/>
            <a:ext cx="0" cy="37548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Kép 18">
            <a:extLst>
              <a:ext uri="{FF2B5EF4-FFF2-40B4-BE49-F238E27FC236}">
                <a16:creationId xmlns:a16="http://schemas.microsoft.com/office/drawing/2014/main" id="{BFDAC541-A94A-45E5-10AD-E817385FE7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960" y="1396336"/>
            <a:ext cx="2074516" cy="3754875"/>
          </a:xfrm>
          <a:prstGeom prst="rect">
            <a:avLst/>
          </a:prstGeom>
        </p:spPr>
      </p:pic>
      <p:sp>
        <p:nvSpPr>
          <p:cNvPr id="40" name="Szövegdoboz 39">
            <a:extLst>
              <a:ext uri="{FF2B5EF4-FFF2-40B4-BE49-F238E27FC236}">
                <a16:creationId xmlns:a16="http://schemas.microsoft.com/office/drawing/2014/main" id="{3B7E0EF0-BCF7-E01F-9452-A5BBF7F76CB0}"/>
              </a:ext>
            </a:extLst>
          </p:cNvPr>
          <p:cNvSpPr txBox="1"/>
          <p:nvPr/>
        </p:nvSpPr>
        <p:spPr>
          <a:xfrm>
            <a:off x="2409144" y="-1815396"/>
            <a:ext cx="70713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4000"/>
            </a:pPr>
            <a:r>
              <a:rPr lang="hu-HU" sz="5400" i="0" u="none" strike="noStrike" cap="none" dirty="0">
                <a:latin typeface="Tw Cen MT Condensed" panose="020B0606020104020203" pitchFamily="34" charset="-18"/>
                <a:ea typeface="Calibri"/>
                <a:cs typeface="Calibri"/>
                <a:sym typeface="Calibri"/>
              </a:rPr>
              <a:t>Rendezői koncepció és jelentőség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hu-HU" sz="5400" b="1" i="0" u="none" strike="noStrike" cap="none" dirty="0">
              <a:latin typeface="Bodoni MT Condensed" panose="02070606080606020203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41" name="Kép 40">
            <a:extLst>
              <a:ext uri="{FF2B5EF4-FFF2-40B4-BE49-F238E27FC236}">
                <a16:creationId xmlns:a16="http://schemas.microsoft.com/office/drawing/2014/main" id="{ADE6DFB9-B295-944C-4887-3A76C85BC9F9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97" y="-4846832"/>
            <a:ext cx="3187739" cy="3181364"/>
          </a:xfrm>
          <a:prstGeom prst="rect">
            <a:avLst/>
          </a:prstGeom>
        </p:spPr>
      </p:pic>
      <p:pic>
        <p:nvPicPr>
          <p:cNvPr id="42" name="Kép 41">
            <a:extLst>
              <a:ext uri="{FF2B5EF4-FFF2-40B4-BE49-F238E27FC236}">
                <a16:creationId xmlns:a16="http://schemas.microsoft.com/office/drawing/2014/main" id="{9DBA6456-D907-E6F9-E0F3-00405143C0C2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708" y="-4846832"/>
            <a:ext cx="3402527" cy="3181363"/>
          </a:xfrm>
          <a:prstGeom prst="rect">
            <a:avLst/>
          </a:prstGeom>
        </p:spPr>
      </p:pic>
      <p:cxnSp>
        <p:nvCxnSpPr>
          <p:cNvPr id="43" name="Egyenes összekötő 42">
            <a:extLst>
              <a:ext uri="{FF2B5EF4-FFF2-40B4-BE49-F238E27FC236}">
                <a16:creationId xmlns:a16="http://schemas.microsoft.com/office/drawing/2014/main" id="{E5B3BCF8-F006-191A-3242-67E0976162EF}"/>
              </a:ext>
            </a:extLst>
          </p:cNvPr>
          <p:cNvCxnSpPr>
            <a:cxnSpLocks/>
            <a:stCxn id="40" idx="1"/>
          </p:cNvCxnSpPr>
          <p:nvPr/>
        </p:nvCxnSpPr>
        <p:spPr>
          <a:xfrm>
            <a:off x="2409144" y="-938233"/>
            <a:ext cx="68172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483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326"/>
                    </a14:imgEffect>
                    <a14:imgEffect>
                      <a14:saturation sat="116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D40326-1329-9457-5496-FB9AE03D5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648B5E73-8D27-1623-D616-C6392321910D}"/>
              </a:ext>
            </a:extLst>
          </p:cNvPr>
          <p:cNvSpPr txBox="1"/>
          <p:nvPr/>
        </p:nvSpPr>
        <p:spPr>
          <a:xfrm>
            <a:off x="2685370" y="3279071"/>
            <a:ext cx="70713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4000"/>
            </a:pPr>
            <a:r>
              <a:rPr lang="hu-HU" sz="5400" i="0" u="none" strike="noStrike" cap="none" dirty="0">
                <a:latin typeface="Tw Cen MT Condensed" panose="020B0606020104020203" pitchFamily="34" charset="-18"/>
                <a:ea typeface="Calibri"/>
                <a:cs typeface="Calibri"/>
                <a:sym typeface="Calibri"/>
              </a:rPr>
              <a:t>Rendezői koncepció és jelentőség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hu-HU" sz="5400" b="1" i="0" u="none" strike="noStrike" cap="none" dirty="0">
              <a:latin typeface="Bodoni MT Condensed" panose="020706060806060202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38;p16">
            <a:extLst>
              <a:ext uri="{FF2B5EF4-FFF2-40B4-BE49-F238E27FC236}">
                <a16:creationId xmlns:a16="http://schemas.microsoft.com/office/drawing/2014/main" id="{E64BEDB1-0E35-A053-83DB-8ED4547073CF}"/>
              </a:ext>
            </a:extLst>
          </p:cNvPr>
          <p:cNvSpPr txBox="1"/>
          <p:nvPr/>
        </p:nvSpPr>
        <p:spPr>
          <a:xfrm>
            <a:off x="2476777" y="5204612"/>
            <a:ext cx="7279953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/>
              <a:buChar char="•"/>
            </a:pPr>
            <a:r>
              <a:rPr lang="hu-HU" sz="2800" b="0" i="0" u="none" strike="noStrike" cap="none" dirty="0">
                <a:latin typeface="Tw Cen MT Condensed" panose="020B0606020104020203" pitchFamily="34" charset="-18"/>
                <a:ea typeface="Calibri"/>
                <a:cs typeface="Calibri"/>
                <a:sym typeface="Calibri"/>
              </a:rPr>
              <a:t>A darabot nem konkrét helyszínekként hanem Ádám tudatának „belső utazásaként” fogta fel ami akkoriban forradalminak számított</a:t>
            </a:r>
            <a:endParaRPr sz="2800" b="0" i="0" u="none" strike="noStrike" cap="none" dirty="0">
              <a:latin typeface="Tw Cen MT Condensed" panose="020B0606020104020203" pitchFamily="34" charset="-18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39;p16">
            <a:extLst>
              <a:ext uri="{FF2B5EF4-FFF2-40B4-BE49-F238E27FC236}">
                <a16:creationId xmlns:a16="http://schemas.microsoft.com/office/drawing/2014/main" id="{D5F42AF7-519D-5386-01B4-97CDF4EAA411}"/>
              </a:ext>
            </a:extLst>
          </p:cNvPr>
          <p:cNvSpPr txBox="1"/>
          <p:nvPr/>
        </p:nvSpPr>
        <p:spPr>
          <a:xfrm>
            <a:off x="2419968" y="4290772"/>
            <a:ext cx="699749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/>
              <a:buChar char="•"/>
            </a:pPr>
            <a:r>
              <a:rPr lang="hu-HU" sz="2800" b="0" i="0" u="none" strike="noStrike" cap="none" dirty="0">
                <a:latin typeface="Tw Cen MT Condensed" panose="020B0606020104020203" pitchFamily="34" charset="-18"/>
                <a:ea typeface="Calibri"/>
                <a:cs typeface="Calibri"/>
                <a:sym typeface="Calibri"/>
              </a:rPr>
              <a:t>Gyorsabb jelenetváltásokat használt ami dinamikusabb ritmust adott a darabnak</a:t>
            </a:r>
            <a:endParaRPr sz="2800" b="0" i="0" u="none" strike="noStrike" cap="none" dirty="0">
              <a:latin typeface="Tw Cen MT Condensed" panose="020B0606020104020203" pitchFamily="34" charset="-18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40;p16">
            <a:extLst>
              <a:ext uri="{FF2B5EF4-FFF2-40B4-BE49-F238E27FC236}">
                <a16:creationId xmlns:a16="http://schemas.microsoft.com/office/drawing/2014/main" id="{D48AE80B-D35C-CAD6-960A-58C65A92B78F}"/>
              </a:ext>
            </a:extLst>
          </p:cNvPr>
          <p:cNvSpPr txBox="1"/>
          <p:nvPr/>
        </p:nvSpPr>
        <p:spPr>
          <a:xfrm>
            <a:off x="-20332" y="2965794"/>
            <a:ext cx="2363521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/>
              <a:buChar char="•"/>
            </a:pPr>
            <a:r>
              <a:rPr lang="hu-HU" sz="2800" b="0" i="0" u="none" strike="noStrike" cap="none" dirty="0">
                <a:latin typeface="Tw Cen MT Condensed" panose="020B0606020104020203" pitchFamily="34" charset="-18"/>
                <a:ea typeface="Calibri"/>
                <a:cs typeface="Calibri"/>
                <a:sym typeface="Calibri"/>
              </a:rPr>
              <a:t>Szimbolikus, letisztult díszleteket használt</a:t>
            </a:r>
            <a:endParaRPr sz="2800" b="0" i="0" u="none" strike="noStrike" cap="none" dirty="0">
              <a:latin typeface="Tw Cen MT Condensed" panose="020B0606020104020203" pitchFamily="34" charset="-18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1;p16">
            <a:extLst>
              <a:ext uri="{FF2B5EF4-FFF2-40B4-BE49-F238E27FC236}">
                <a16:creationId xmlns:a16="http://schemas.microsoft.com/office/drawing/2014/main" id="{0A253BF8-B471-1412-43D4-5F24ED42E0B3}"/>
              </a:ext>
            </a:extLst>
          </p:cNvPr>
          <p:cNvSpPr txBox="1"/>
          <p:nvPr/>
        </p:nvSpPr>
        <p:spPr>
          <a:xfrm>
            <a:off x="-20332" y="4741408"/>
            <a:ext cx="2363521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/>
              <a:buChar char="•"/>
            </a:pPr>
            <a:r>
              <a:rPr lang="hu-HU" sz="2800" b="0" i="0" u="none" strike="noStrike" cap="none" dirty="0">
                <a:latin typeface="Tw Cen MT Condensed" panose="020B0606020104020203" pitchFamily="34" charset="-18"/>
                <a:ea typeface="Calibri"/>
                <a:cs typeface="Calibri"/>
                <a:sym typeface="Calibri"/>
              </a:rPr>
              <a:t>Szöveghűbb volt, mint az eddigi feldolgozások</a:t>
            </a:r>
            <a:endParaRPr sz="2800" b="0" i="0" u="none" strike="noStrike" cap="none" dirty="0">
              <a:latin typeface="Tw Cen MT Condensed" panose="020B0606020104020203" pitchFamily="34" charset="-18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42;p16">
            <a:extLst>
              <a:ext uri="{FF2B5EF4-FFF2-40B4-BE49-F238E27FC236}">
                <a16:creationId xmlns:a16="http://schemas.microsoft.com/office/drawing/2014/main" id="{26CE939E-60E4-C137-737A-C039B01587DC}"/>
              </a:ext>
            </a:extLst>
          </p:cNvPr>
          <p:cNvSpPr txBox="1"/>
          <p:nvPr/>
        </p:nvSpPr>
        <p:spPr>
          <a:xfrm>
            <a:off x="0" y="247635"/>
            <a:ext cx="2363521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/>
              <a:buChar char="•"/>
            </a:pPr>
            <a:r>
              <a:rPr lang="hu-HU" sz="2800" b="0" i="0" u="none" strike="noStrike" cap="none" dirty="0">
                <a:latin typeface="Tw Cen MT Condensed" panose="020B0606020104020203" pitchFamily="34" charset="-18"/>
                <a:ea typeface="Calibri"/>
                <a:cs typeface="Calibri"/>
                <a:sym typeface="Calibri"/>
              </a:rPr>
              <a:t>A művet filozófiai drámaként mutatja be</a:t>
            </a:r>
            <a:endParaRPr sz="2800" b="0" i="0" u="none" strike="noStrike" cap="none" dirty="0">
              <a:latin typeface="Tw Cen MT Condensed" panose="020B0606020104020203" pitchFamily="34" charset="-18"/>
              <a:ea typeface="Arial"/>
              <a:cs typeface="Arial"/>
              <a:sym typeface="Arial"/>
            </a:endParaRPr>
          </a:p>
          <a:p>
            <a:pPr marL="285750" marR="0" lvl="0" indent="-158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800" b="0" i="0" u="none" strike="noStrike" cap="none" dirty="0">
              <a:latin typeface="Tw Cen MT Condensed" panose="020B0606020104020203" pitchFamily="34" charset="-18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43;p16">
            <a:extLst>
              <a:ext uri="{FF2B5EF4-FFF2-40B4-BE49-F238E27FC236}">
                <a16:creationId xmlns:a16="http://schemas.microsoft.com/office/drawing/2014/main" id="{DA681995-BD88-F533-E2BB-3172FFDEBDBE}"/>
              </a:ext>
            </a:extLst>
          </p:cNvPr>
          <p:cNvSpPr txBox="1"/>
          <p:nvPr/>
        </p:nvSpPr>
        <p:spPr>
          <a:xfrm>
            <a:off x="0" y="1594803"/>
            <a:ext cx="258219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/>
              <a:buChar char="•"/>
            </a:pPr>
            <a:r>
              <a:rPr lang="hu-HU" sz="2800" b="0" i="0" u="none" strike="noStrike" cap="none" dirty="0">
                <a:latin typeface="Tw Cen MT Condensed" panose="020B0606020104020203" pitchFamily="34" charset="-18"/>
                <a:ea typeface="Calibri"/>
                <a:cs typeface="Calibri"/>
                <a:sym typeface="Calibri"/>
              </a:rPr>
              <a:t>A nézőt aktív gondolkodásra készteti</a:t>
            </a:r>
            <a:endParaRPr sz="2800" b="0" i="0" u="none" strike="noStrike" cap="none" dirty="0">
              <a:latin typeface="Tw Cen MT Condensed" panose="020B0606020104020203" pitchFamily="34" charset="-18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44;p16">
            <a:extLst>
              <a:ext uri="{FF2B5EF4-FFF2-40B4-BE49-F238E27FC236}">
                <a16:creationId xmlns:a16="http://schemas.microsoft.com/office/drawing/2014/main" id="{63181BA4-0F80-2E09-6707-E53D1A4FC0CD}"/>
              </a:ext>
            </a:extLst>
          </p:cNvPr>
          <p:cNvSpPr txBox="1"/>
          <p:nvPr/>
        </p:nvSpPr>
        <p:spPr>
          <a:xfrm>
            <a:off x="9464188" y="268434"/>
            <a:ext cx="2582196" cy="569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/>
              <a:buChar char="•"/>
            </a:pPr>
            <a:r>
              <a:rPr lang="hu-HU" sz="2800" b="0" i="0" u="none" strike="noStrike" cap="none" dirty="0">
                <a:latin typeface="Tw Cen MT Condensed" panose="020B0606020104020203" pitchFamily="34" charset="-18"/>
                <a:ea typeface="Calibri"/>
                <a:cs typeface="Calibri"/>
                <a:sym typeface="Calibri"/>
              </a:rPr>
              <a:t>Ádám szerepe elképesztően nehéz volt, hiszen a színésznek végig kell követnie az egész emberiség történelmét, több korszakot és karaktert is. Erre Német Antal külön technikákat fejlesztett ki a színészeknek.</a:t>
            </a:r>
            <a:endParaRPr sz="2800" b="0" i="0" u="none" strike="noStrike" cap="none" dirty="0">
              <a:latin typeface="Tw Cen MT Condensed" panose="020B0606020104020203" pitchFamily="34" charset="-18"/>
              <a:ea typeface="Calibri"/>
              <a:cs typeface="Calibri"/>
              <a:sym typeface="Calibri"/>
            </a:endParaRPr>
          </a:p>
        </p:txBody>
      </p:sp>
      <p:pic>
        <p:nvPicPr>
          <p:cNvPr id="22" name="Kép 21">
            <a:extLst>
              <a:ext uri="{FF2B5EF4-FFF2-40B4-BE49-F238E27FC236}">
                <a16:creationId xmlns:a16="http://schemas.microsoft.com/office/drawing/2014/main" id="{59D63DCE-C501-9639-29B0-E007021B11B7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23" y="247635"/>
            <a:ext cx="3187739" cy="3181364"/>
          </a:xfrm>
          <a:prstGeom prst="rect">
            <a:avLst/>
          </a:prstGeom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id="{E889D21E-38C1-2D21-3BAE-357055D9AEDB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934" y="247635"/>
            <a:ext cx="3402527" cy="3181363"/>
          </a:xfrm>
          <a:prstGeom prst="rect">
            <a:avLst/>
          </a:prstGeom>
        </p:spPr>
      </p:pic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9A89C022-3779-E58E-DA3F-169ECA199BDA}"/>
              </a:ext>
            </a:extLst>
          </p:cNvPr>
          <p:cNvCxnSpPr>
            <a:cxnSpLocks/>
            <a:stCxn id="5" idx="1"/>
          </p:cNvCxnSpPr>
          <p:nvPr/>
        </p:nvCxnSpPr>
        <p:spPr>
          <a:xfrm>
            <a:off x="2685370" y="4156234"/>
            <a:ext cx="68172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Kép 26">
            <a:extLst>
              <a:ext uri="{FF2B5EF4-FFF2-40B4-BE49-F238E27FC236}">
                <a16:creationId xmlns:a16="http://schemas.microsoft.com/office/drawing/2014/main" id="{49498964-94F1-AAD2-E6FF-848AA2E6F63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6978">
            <a:off x="6257628" y="-305509"/>
            <a:ext cx="8477250" cy="8477250"/>
          </a:xfrm>
          <a:prstGeom prst="rect">
            <a:avLst/>
          </a:prstGeom>
        </p:spPr>
      </p:pic>
      <p:sp>
        <p:nvSpPr>
          <p:cNvPr id="28" name="Szövegdoboz 27">
            <a:extLst>
              <a:ext uri="{FF2B5EF4-FFF2-40B4-BE49-F238E27FC236}">
                <a16:creationId xmlns:a16="http://schemas.microsoft.com/office/drawing/2014/main" id="{0B2983D6-AC19-FB5E-2D11-0D2B8B3BB5E2}"/>
              </a:ext>
            </a:extLst>
          </p:cNvPr>
          <p:cNvSpPr txBox="1"/>
          <p:nvPr/>
        </p:nvSpPr>
        <p:spPr>
          <a:xfrm>
            <a:off x="318501" y="7058318"/>
            <a:ext cx="2657035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  <a:buSzPts val="2800"/>
            </a:pPr>
            <a:r>
              <a:rPr lang="hu-HU" sz="2800" dirty="0" err="1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Paulay</a:t>
            </a:r>
            <a:r>
              <a:rPr lang="hu-HU" sz="2800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 Ede nemcsak rendezője, de jelmez -és díszlettervezője is volt az előadásnak. Rendezése a korszak színházfelfogását meghatározó historizmus példájának tekinthető. Ő volt az első, aki színpadra vitte Az embert tragédiáját.</a:t>
            </a:r>
          </a:p>
          <a:p>
            <a:pPr lvl="0">
              <a:buClr>
                <a:srgbClr val="000000"/>
              </a:buClr>
              <a:buSzPts val="2800"/>
            </a:pPr>
            <a:endParaRPr lang="hu-HU" sz="2800" u="none" strike="noStrike" cap="none" dirty="0">
              <a:latin typeface="Tw Cen MT Condensed" panose="020B0606020104020203" pitchFamily="34" charset="-18"/>
              <a:ea typeface="Twentieth Century"/>
              <a:cs typeface="Twentieth Century"/>
              <a:sym typeface="Twentieth Century"/>
            </a:endParaRPr>
          </a:p>
          <a:p>
            <a:r>
              <a:rPr lang="hu-HU" dirty="0"/>
              <a:t> </a:t>
            </a: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87B99DE0-4303-0929-BD13-F738DFB597F3}"/>
              </a:ext>
            </a:extLst>
          </p:cNvPr>
          <p:cNvSpPr txBox="1"/>
          <p:nvPr/>
        </p:nvSpPr>
        <p:spPr>
          <a:xfrm>
            <a:off x="7914820" y="7767153"/>
            <a:ext cx="4131564" cy="3434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6449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1659"/>
              <a:buChar char="•"/>
            </a:pPr>
            <a:r>
              <a:rPr lang="hu-HU" sz="3200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.</a:t>
            </a:r>
          </a:p>
          <a:p>
            <a:pPr marL="457200" lvl="0" indent="-36449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1659"/>
              <a:buChar char="•"/>
            </a:pPr>
            <a:r>
              <a:rPr lang="hu-HU" sz="3200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 </a:t>
            </a:r>
            <a:r>
              <a:rPr lang="hu-HU" sz="2800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Rendezésében több jelenetet kihúzott, melyek vizualizációra alkalmasak voltak. </a:t>
            </a:r>
            <a:r>
              <a:rPr lang="hu-HU" sz="2800" dirty="0" err="1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Paulay</a:t>
            </a:r>
            <a:r>
              <a:rPr lang="hu-HU" sz="2800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 nem a látvány hangsúlyozására törekedett, a középutat választotta a szükséges és a fölösleges között.</a:t>
            </a:r>
            <a:endParaRPr lang="hu-HU" sz="3200" dirty="0">
              <a:latin typeface="Tw Cen MT Condensed" panose="020B0606020104020203" pitchFamily="34" charset="-18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6A021788-AFB0-21DF-68A1-9527AB1E04D9}"/>
              </a:ext>
            </a:extLst>
          </p:cNvPr>
          <p:cNvSpPr txBox="1"/>
          <p:nvPr/>
        </p:nvSpPr>
        <p:spPr>
          <a:xfrm>
            <a:off x="2687500" y="7066089"/>
            <a:ext cx="3624072" cy="1643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6449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1659"/>
              <a:buChar char="•"/>
            </a:pPr>
            <a:r>
              <a:rPr lang="hu-HU" sz="2800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Az egész darabot átdolgozta, a mű négyezer sorából, csupán kétezer-ötszázhatvan maradt.</a:t>
            </a:r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A3525CD8-EA79-4AA0-4CAB-490672DBE1E8}"/>
              </a:ext>
            </a:extLst>
          </p:cNvPr>
          <p:cNvSpPr txBox="1"/>
          <p:nvPr/>
        </p:nvSpPr>
        <p:spPr>
          <a:xfrm>
            <a:off x="6311572" y="7767153"/>
            <a:ext cx="198729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2800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Remekül ráérzett arra, hogy a külsőségek jelentősen feldobják a darabot,-először használtak villanyfényt. </a:t>
            </a:r>
            <a:endParaRPr lang="hu-HU" sz="2800" dirty="0"/>
          </a:p>
        </p:txBody>
      </p:sp>
      <p:pic>
        <p:nvPicPr>
          <p:cNvPr id="32" name="Kép 31">
            <a:extLst>
              <a:ext uri="{FF2B5EF4-FFF2-40B4-BE49-F238E27FC236}">
                <a16:creationId xmlns:a16="http://schemas.microsoft.com/office/drawing/2014/main" id="{3EF47F3A-0AEF-EC56-7C1D-1A95B7DE38E4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15" y="8688216"/>
            <a:ext cx="2772881" cy="357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73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326"/>
                    </a14:imgEffect>
                    <a14:imgEffect>
                      <a14:saturation sat="116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E2C5F-6226-0C00-86A4-96A96A113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>
            <a:extLst>
              <a:ext uri="{FF2B5EF4-FFF2-40B4-BE49-F238E27FC236}">
                <a16:creationId xmlns:a16="http://schemas.microsoft.com/office/drawing/2014/main" id="{F3E78BBC-9899-F7E1-F377-36A187E8FC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6978">
            <a:off x="5570601" y="-1109139"/>
            <a:ext cx="8477250" cy="847725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8D0C493-C47A-23DB-642C-DED8997CD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04420" y="398953"/>
            <a:ext cx="9144000" cy="1108407"/>
          </a:xfrm>
        </p:spPr>
        <p:txBody>
          <a:bodyPr>
            <a:noAutofit/>
          </a:bodyPr>
          <a:lstStyle/>
          <a:p>
            <a:r>
              <a:rPr lang="hu-HU" sz="8000" dirty="0" err="1">
                <a:latin typeface="Bodoni MT Condensed" panose="02070606080606020203" pitchFamily="18" charset="0"/>
              </a:rPr>
              <a:t>Paulay</a:t>
            </a:r>
            <a:r>
              <a:rPr lang="hu-HU" sz="8000" dirty="0">
                <a:latin typeface="Bodoni MT Condensed" panose="02070606080606020203" pitchFamily="18" charset="0"/>
              </a:rPr>
              <a:t> Ede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B6B17F07-0A82-C1F0-3C1B-5CFC04EA7750}"/>
              </a:ext>
            </a:extLst>
          </p:cNvPr>
          <p:cNvCxnSpPr>
            <a:cxnSpLocks/>
          </p:cNvCxnSpPr>
          <p:nvPr/>
        </p:nvCxnSpPr>
        <p:spPr>
          <a:xfrm>
            <a:off x="330005" y="1379080"/>
            <a:ext cx="1110578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Szövegdoboz 3">
            <a:extLst>
              <a:ext uri="{FF2B5EF4-FFF2-40B4-BE49-F238E27FC236}">
                <a16:creationId xmlns:a16="http://schemas.microsoft.com/office/drawing/2014/main" id="{33D5CC6C-1063-9F18-1369-AAB49BFB2500}"/>
              </a:ext>
            </a:extLst>
          </p:cNvPr>
          <p:cNvSpPr txBox="1"/>
          <p:nvPr/>
        </p:nvSpPr>
        <p:spPr>
          <a:xfrm>
            <a:off x="330005" y="1477868"/>
            <a:ext cx="2657035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  <a:buSzPts val="2800"/>
            </a:pPr>
            <a:r>
              <a:rPr lang="hu-HU" sz="2800" dirty="0" err="1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Paulay</a:t>
            </a:r>
            <a:r>
              <a:rPr lang="hu-HU" sz="2800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 Ede nemcsak rendezője, de jelmez -és díszlettervezője is volt az előadásnak. Rendezése a korszak színházfelfogását meghatározó historizmus példájának tekinthető. Ő volt az első, aki színpadra vitte Az embert tragédiáját.</a:t>
            </a:r>
          </a:p>
          <a:p>
            <a:pPr lvl="0">
              <a:buClr>
                <a:srgbClr val="000000"/>
              </a:buClr>
              <a:buSzPts val="2800"/>
            </a:pPr>
            <a:endParaRPr lang="hu-HU" sz="2800" u="none" strike="noStrike" cap="none" dirty="0">
              <a:latin typeface="Tw Cen MT Condensed" panose="020B0606020104020203" pitchFamily="34" charset="-18"/>
              <a:ea typeface="Twentieth Century"/>
              <a:cs typeface="Twentieth Century"/>
              <a:sym typeface="Twentieth Century"/>
            </a:endParaRPr>
          </a:p>
          <a:p>
            <a:r>
              <a:rPr lang="hu-HU" dirty="0"/>
              <a:t>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EF9296F-9346-6932-9F50-792B9F10BD4D}"/>
              </a:ext>
            </a:extLst>
          </p:cNvPr>
          <p:cNvSpPr txBox="1"/>
          <p:nvPr/>
        </p:nvSpPr>
        <p:spPr>
          <a:xfrm>
            <a:off x="7926324" y="2186703"/>
            <a:ext cx="4131564" cy="3434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6449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1659"/>
              <a:buChar char="•"/>
            </a:pPr>
            <a:r>
              <a:rPr lang="hu-HU" sz="3200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.</a:t>
            </a:r>
          </a:p>
          <a:p>
            <a:pPr marL="457200" lvl="0" indent="-36449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1659"/>
              <a:buChar char="•"/>
            </a:pPr>
            <a:r>
              <a:rPr lang="hu-HU" sz="3200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 </a:t>
            </a:r>
            <a:r>
              <a:rPr lang="hu-HU" sz="2800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Rendezésében több jelenetet kihúzott, melyek vizualizációra alkalmasak voltak. </a:t>
            </a:r>
            <a:r>
              <a:rPr lang="hu-HU" sz="2800" dirty="0" err="1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Paulay</a:t>
            </a:r>
            <a:r>
              <a:rPr lang="hu-HU" sz="2800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 nem a látvány hangsúlyozására törekedett, a középutat választotta a szükséges és a fölösleges között.</a:t>
            </a:r>
            <a:endParaRPr lang="hu-HU" sz="3200" dirty="0">
              <a:latin typeface="Tw Cen MT Condensed" panose="020B0606020104020203" pitchFamily="34" charset="-18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FE43A08-3DAF-FA5C-B62A-7C6F1D76A828}"/>
              </a:ext>
            </a:extLst>
          </p:cNvPr>
          <p:cNvSpPr txBox="1"/>
          <p:nvPr/>
        </p:nvSpPr>
        <p:spPr>
          <a:xfrm>
            <a:off x="2699004" y="1485639"/>
            <a:ext cx="3624072" cy="1643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6449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1659"/>
              <a:buChar char="•"/>
            </a:pPr>
            <a:r>
              <a:rPr lang="hu-HU" sz="2800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Az egész darabot átdolgozta, a mű négyezer sorából, csupán kétezer-ötszázhatvan maradt.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DA67325A-1AD6-2960-660C-6886006430BF}"/>
              </a:ext>
            </a:extLst>
          </p:cNvPr>
          <p:cNvSpPr txBox="1"/>
          <p:nvPr/>
        </p:nvSpPr>
        <p:spPr>
          <a:xfrm>
            <a:off x="6323076" y="2186703"/>
            <a:ext cx="198729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2800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Remekül ráérzett arra, hogy a külsőségek jelentősen feldobják a darabot-először használtak villanyfényt. </a:t>
            </a:r>
            <a:endParaRPr lang="hu-HU" sz="2800" dirty="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A54D433D-2C7F-FBE1-8976-0D06CB13C682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19" y="3107766"/>
            <a:ext cx="2772881" cy="3570883"/>
          </a:xfrm>
          <a:prstGeom prst="rect">
            <a:avLst/>
          </a:prstGeom>
        </p:spPr>
      </p:pic>
      <p:sp>
        <p:nvSpPr>
          <p:cNvPr id="15" name="Téglalap 14">
            <a:extLst>
              <a:ext uri="{FF2B5EF4-FFF2-40B4-BE49-F238E27FC236}">
                <a16:creationId xmlns:a16="http://schemas.microsoft.com/office/drawing/2014/main" id="{63893105-DCBD-FCF5-D07D-DE729E4AC1FD}"/>
              </a:ext>
            </a:extLst>
          </p:cNvPr>
          <p:cNvSpPr/>
          <p:nvPr/>
        </p:nvSpPr>
        <p:spPr>
          <a:xfrm>
            <a:off x="8253984" y="1522188"/>
            <a:ext cx="3803904" cy="104553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dirty="0">
                <a:solidFill>
                  <a:schemeClr val="bg1"/>
                </a:solidFill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,,Legszebb diadalmam </a:t>
            </a:r>
            <a:r>
              <a:rPr lang="hu-HU" dirty="0" err="1">
                <a:solidFill>
                  <a:schemeClr val="bg1"/>
                </a:solidFill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legnagyobbját</a:t>
            </a:r>
            <a:r>
              <a:rPr lang="hu-HU" dirty="0">
                <a:solidFill>
                  <a:schemeClr val="bg1"/>
                </a:solidFill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 ünnepeltem. Az ember tragédiája hatalmasan sikerült.” –</a:t>
            </a:r>
            <a:r>
              <a:rPr lang="hu-HU" dirty="0" err="1">
                <a:solidFill>
                  <a:schemeClr val="bg1"/>
                </a:solidFill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Paulay</a:t>
            </a:r>
            <a:r>
              <a:rPr lang="hu-HU" dirty="0">
                <a:solidFill>
                  <a:schemeClr val="bg1"/>
                </a:solidFill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 Ede</a:t>
            </a:r>
            <a:endParaRPr lang="hu-HU" dirty="0">
              <a:solidFill>
                <a:schemeClr val="bg1"/>
              </a:solidFill>
              <a:latin typeface="Tw Cen MT Condensed" panose="020B0606020104020203" pitchFamily="34" charset="-18"/>
            </a:endParaRP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613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326"/>
                    </a14:imgEffect>
                    <a14:imgEffect>
                      <a14:saturation sat="116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30139E-14B4-C2EF-8ECC-581AC6D55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>
            <a:extLst>
              <a:ext uri="{FF2B5EF4-FFF2-40B4-BE49-F238E27FC236}">
                <a16:creationId xmlns:a16="http://schemas.microsoft.com/office/drawing/2014/main" id="{1E6B0FF0-1EEE-B940-C7F5-844573A75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0289" y="523240"/>
            <a:ext cx="9144000" cy="2387600"/>
          </a:xfrm>
        </p:spPr>
        <p:txBody>
          <a:bodyPr>
            <a:noAutofit/>
          </a:bodyPr>
          <a:lstStyle/>
          <a:p>
            <a:pPr algn="just"/>
            <a:r>
              <a:rPr lang="hu-HU" sz="2800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A Nemzeti hagyományos gyakorlata szerint egy új darabhoz a raktárból szedték elő a díszleteket, ám </a:t>
            </a:r>
            <a:r>
              <a:rPr lang="hu-HU" sz="2800" dirty="0" err="1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Paulay</a:t>
            </a:r>
            <a:r>
              <a:rPr lang="hu-HU" sz="2800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 az egyes színészekhez igazította a díszletet.</a:t>
            </a:r>
            <a:endParaRPr lang="hu-HU" sz="2800" dirty="0">
              <a:latin typeface="Tw Cen MT Condensed" panose="020B0606020104020203" pitchFamily="34" charset="-18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8A0ECDBC-E365-9DF6-1214-89C8D6FD9980}"/>
              </a:ext>
            </a:extLst>
          </p:cNvPr>
          <p:cNvSpPr txBox="1"/>
          <p:nvPr/>
        </p:nvSpPr>
        <p:spPr>
          <a:xfrm>
            <a:off x="1670289" y="2906175"/>
            <a:ext cx="85831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0" i="0" u="none" strike="noStrike" cap="none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A darabban színészekből sem volt hiány, a Nemzeti egész társulatához szükség volt az előadáshoz, és a tömegjelenetekben több, mint száz statisztát alkalmaztak.</a:t>
            </a:r>
          </a:p>
        </p:txBody>
      </p: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id="{20D6DA41-1100-67FD-C9BA-E8935A8819B7}"/>
              </a:ext>
            </a:extLst>
          </p:cNvPr>
          <p:cNvCxnSpPr>
            <a:cxnSpLocks/>
          </p:cNvCxnSpPr>
          <p:nvPr/>
        </p:nvCxnSpPr>
        <p:spPr>
          <a:xfrm>
            <a:off x="2136579" y="1072496"/>
            <a:ext cx="14767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790CA15E-3F0E-2941-C938-FFE025341945}"/>
              </a:ext>
            </a:extLst>
          </p:cNvPr>
          <p:cNvCxnSpPr>
            <a:cxnSpLocks/>
          </p:cNvCxnSpPr>
          <p:nvPr/>
        </p:nvCxnSpPr>
        <p:spPr>
          <a:xfrm>
            <a:off x="8527999" y="1072496"/>
            <a:ext cx="13011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3F7ED608-AE3C-C55A-EFB4-DA6503660BC7}"/>
              </a:ext>
            </a:extLst>
          </p:cNvPr>
          <p:cNvSpPr txBox="1"/>
          <p:nvPr/>
        </p:nvSpPr>
        <p:spPr>
          <a:xfrm>
            <a:off x="3841323" y="687776"/>
            <a:ext cx="4509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err="1">
                <a:latin typeface="Tw Cen MT Condensed" panose="020B0606020104020203" pitchFamily="34" charset="-18"/>
              </a:rPr>
              <a:t>Paulay</a:t>
            </a:r>
            <a:r>
              <a:rPr lang="hu-HU" sz="4400" b="1" dirty="0">
                <a:latin typeface="Tw Cen MT Condensed" panose="020B0606020104020203" pitchFamily="34" charset="-18"/>
              </a:rPr>
              <a:t> Ede rendezése</a:t>
            </a:r>
          </a:p>
        </p:txBody>
      </p:sp>
      <p:pic>
        <p:nvPicPr>
          <p:cNvPr id="26" name="Kép 25">
            <a:extLst>
              <a:ext uri="{FF2B5EF4-FFF2-40B4-BE49-F238E27FC236}">
                <a16:creationId xmlns:a16="http://schemas.microsoft.com/office/drawing/2014/main" id="{494B9CD3-002F-5D3D-6627-17687F5DE46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71668">
            <a:off x="827312" y="570528"/>
            <a:ext cx="4581587" cy="8136899"/>
          </a:xfrm>
          <a:prstGeom prst="rect">
            <a:avLst/>
          </a:prstGeom>
        </p:spPr>
      </p:pic>
      <p:pic>
        <p:nvPicPr>
          <p:cNvPr id="28" name="Kép 27">
            <a:extLst>
              <a:ext uri="{FF2B5EF4-FFF2-40B4-BE49-F238E27FC236}">
                <a16:creationId xmlns:a16="http://schemas.microsoft.com/office/drawing/2014/main" id="{8E9009C2-183B-83D8-7176-DA89F22E9BB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2803"/>
                    </a14:imgEffect>
                    <a14:imgEffect>
                      <a14:saturation sa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67" y="2184961"/>
            <a:ext cx="7101840" cy="4789070"/>
          </a:xfrm>
          <a:prstGeom prst="rect">
            <a:avLst/>
          </a:prstGeom>
        </p:spPr>
      </p:pic>
      <p:pic>
        <p:nvPicPr>
          <p:cNvPr id="30" name="Kép 29">
            <a:extLst>
              <a:ext uri="{FF2B5EF4-FFF2-40B4-BE49-F238E27FC236}">
                <a16:creationId xmlns:a16="http://schemas.microsoft.com/office/drawing/2014/main" id="{9CFE82CF-B16A-C17C-49E3-5D58F1C7DEA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69" y="4569540"/>
            <a:ext cx="6343650" cy="3571875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9613C325-E23F-4D83-8048-369CB09948C1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86" y="6974031"/>
            <a:ext cx="2401695" cy="3672840"/>
          </a:xfrm>
          <a:prstGeom prst="rect">
            <a:avLst/>
          </a:prstGeom>
        </p:spPr>
      </p:pic>
      <p:pic>
        <p:nvPicPr>
          <p:cNvPr id="32" name="Kép 31">
            <a:extLst>
              <a:ext uri="{FF2B5EF4-FFF2-40B4-BE49-F238E27FC236}">
                <a16:creationId xmlns:a16="http://schemas.microsoft.com/office/drawing/2014/main" id="{69CA075F-8384-72CE-27B6-67058113277F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158" y="8772167"/>
            <a:ext cx="2496033" cy="374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6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326"/>
                    </a14:imgEffect>
                    <a14:imgEffect>
                      <a14:saturation sat="116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9F91A5-1E77-9AEA-8272-B15E7D929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E2F31002-59D0-1C9C-B0D0-BA0043777B69}"/>
              </a:ext>
            </a:extLst>
          </p:cNvPr>
          <p:cNvSpPr txBox="1"/>
          <p:nvPr/>
        </p:nvSpPr>
        <p:spPr>
          <a:xfrm>
            <a:off x="476909" y="394382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4400" dirty="0">
                <a:latin typeface="Bodoni MT Condensed" panose="02070606080606020203" pitchFamily="18" charset="0"/>
              </a:rPr>
              <a:t>Színészek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B76E090-DD8F-A68E-7247-C639203D205A}"/>
              </a:ext>
            </a:extLst>
          </p:cNvPr>
          <p:cNvSpPr txBox="1"/>
          <p:nvPr/>
        </p:nvSpPr>
        <p:spPr>
          <a:xfrm>
            <a:off x="2434547" y="455342"/>
            <a:ext cx="6042704" cy="4355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1800"/>
              <a:buChar char="•"/>
            </a:pPr>
            <a:r>
              <a:rPr lang="hu-HU" sz="2800" dirty="0">
                <a:latin typeface="Tw Cen MT Condensed" panose="020B0606020104020203" pitchFamily="34" charset="-18"/>
              </a:rPr>
              <a:t>Éva: Jászai Mari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1800"/>
              <a:buChar char="•"/>
            </a:pPr>
            <a:r>
              <a:rPr lang="hu-HU" sz="2800" dirty="0">
                <a:latin typeface="Tw Cen MT Condensed" panose="020B0606020104020203" pitchFamily="34" charset="-18"/>
              </a:rPr>
              <a:t>Ádám: Nagy Imre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1800"/>
              <a:buChar char="•"/>
            </a:pPr>
            <a:r>
              <a:rPr lang="hu-HU" sz="2800" dirty="0">
                <a:latin typeface="Tw Cen MT Condensed" panose="020B0606020104020203" pitchFamily="34" charset="-18"/>
              </a:rPr>
              <a:t>Lucifer: Gyenes László</a:t>
            </a:r>
          </a:p>
          <a:p>
            <a:pPr marL="4572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1800"/>
              <a:buChar char="•"/>
            </a:pPr>
            <a:r>
              <a:rPr lang="hu-HU" sz="2800" dirty="0">
                <a:latin typeface="Tw Cen MT Condensed" panose="020B0606020104020203" pitchFamily="34" charset="-18"/>
              </a:rPr>
              <a:t>„Nagy Imre és Jászai Mari asszony helyesen voltak kiválasztva Ádám és Éva sokféle szerepére. Amaz a férfi, emez a nő változékony és lényegében mégis egy alakjait lelkiismeretes gonddal és törekvéssel </a:t>
            </a:r>
            <a:r>
              <a:rPr lang="hu-HU" sz="2800" dirty="0" err="1">
                <a:latin typeface="Tw Cen MT Condensed" panose="020B0606020104020203" pitchFamily="34" charset="-18"/>
              </a:rPr>
              <a:t>érvényesíték</a:t>
            </a:r>
            <a:r>
              <a:rPr lang="hu-HU" sz="2800" dirty="0">
                <a:latin typeface="Tw Cen MT Condensed" panose="020B0606020104020203" pitchFamily="34" charset="-18"/>
              </a:rPr>
              <a:t>. Nem csupán szerepet kaptak ezúttal, hanem egész szereplést” – írta a Fővárosi Lapok a bemutató után.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598C4568-B46B-7E0A-7B18-721269D8B67B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21" y="1290060"/>
            <a:ext cx="2401695" cy="3672840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AEDC20A9-CB5E-D3EA-2A63-677D56ECC0D6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393" y="3088196"/>
            <a:ext cx="2496033" cy="3749407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7A46AC92-12F3-5EF7-9903-DB1A05BC660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" y="-1605604"/>
            <a:ext cx="8477250" cy="8477250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AA40F578-4BE7-BC4E-964E-DBD3FDF870D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48514" y="1321492"/>
            <a:ext cx="626745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39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326"/>
                    </a14:imgEffect>
                    <a14:imgEffect>
                      <a14:saturation sat="116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6FD354-8921-9EDD-A97E-98767F788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5D668F-5871-A391-59BF-3BB566477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58244" y="369461"/>
            <a:ext cx="9144000" cy="1108407"/>
          </a:xfrm>
        </p:spPr>
        <p:txBody>
          <a:bodyPr>
            <a:noAutofit/>
          </a:bodyPr>
          <a:lstStyle/>
          <a:p>
            <a:r>
              <a:rPr lang="hu-HU" sz="8000" dirty="0">
                <a:latin typeface="Bodoni MT Condensed" panose="02070606080606020203" pitchFamily="18" charset="0"/>
                <a:ea typeface="Erica One"/>
                <a:cs typeface="Erica One"/>
                <a:sym typeface="Erica One"/>
              </a:rPr>
              <a:t>Gellért Endre </a:t>
            </a:r>
            <a:endParaRPr lang="hu-HU" sz="8000" dirty="0">
              <a:latin typeface="Bodoni MT Condensed" panose="02070606080606020203" pitchFamily="18" charset="0"/>
            </a:endParaRP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1BAE008A-680F-48F8-61D9-1C0A195EBD34}"/>
              </a:ext>
            </a:extLst>
          </p:cNvPr>
          <p:cNvCxnSpPr>
            <a:cxnSpLocks/>
          </p:cNvCxnSpPr>
          <p:nvPr/>
        </p:nvCxnSpPr>
        <p:spPr>
          <a:xfrm>
            <a:off x="330005" y="1379080"/>
            <a:ext cx="1110578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églalap 24">
            <a:extLst>
              <a:ext uri="{FF2B5EF4-FFF2-40B4-BE49-F238E27FC236}">
                <a16:creationId xmlns:a16="http://schemas.microsoft.com/office/drawing/2014/main" id="{9C301147-46C7-3A7E-43BE-16D53924F41C}"/>
              </a:ext>
            </a:extLst>
          </p:cNvPr>
          <p:cNvSpPr/>
          <p:nvPr/>
        </p:nvSpPr>
        <p:spPr>
          <a:xfrm>
            <a:off x="902207" y="4801814"/>
            <a:ext cx="6379689" cy="4147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Az 1914-ben született legendás színházi szakember</a:t>
            </a:r>
          </a:p>
        </p:txBody>
      </p:sp>
      <p:sp>
        <p:nvSpPr>
          <p:cNvPr id="3" name="Google Shape;178;p20">
            <a:extLst>
              <a:ext uri="{FF2B5EF4-FFF2-40B4-BE49-F238E27FC236}">
                <a16:creationId xmlns:a16="http://schemas.microsoft.com/office/drawing/2014/main" id="{F35EA42E-11E9-917F-418C-0275A9DDDD93}"/>
              </a:ext>
            </a:extLst>
          </p:cNvPr>
          <p:cNvSpPr txBox="1"/>
          <p:nvPr/>
        </p:nvSpPr>
        <p:spPr>
          <a:xfrm>
            <a:off x="0" y="1477868"/>
            <a:ext cx="4399472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hu-HU" sz="2800" b="0" i="0" u="none" strike="noStrike" cap="none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Gellért Endre (1914–1960) a </a:t>
            </a:r>
            <a:r>
              <a:rPr lang="hu-HU" sz="2800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XX</a:t>
            </a:r>
            <a:r>
              <a:rPr lang="hu-HU" sz="2800" b="0" i="0" u="none" strike="noStrike" cap="none" dirty="0">
                <a:latin typeface="Tw Cen MT Condensed" panose="020B0606020104020203" pitchFamily="34" charset="-18"/>
                <a:ea typeface="Twentieth Century"/>
                <a:cs typeface="Twentieth Century"/>
                <a:sym typeface="Twentieth Century"/>
              </a:rPr>
              <a:t>. századi magyar színházművészet egyik legjelentősebb rendezője és színészpedagógusa volt, aki 1945 után a Nemzeti Színház főrendezőjeként meghatározó évtizedet töltött az intézményben. </a:t>
            </a:r>
            <a:r>
              <a:rPr lang="hu-HU" sz="2000" b="0" i="0" u="none" strike="noStrike" cap="none" dirty="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​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F77528F-C98D-1BB5-F935-9646D1719C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289" y="1502675"/>
            <a:ext cx="2549081" cy="3058897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D843C640-7580-877B-6072-015EA98A9F8F}"/>
              </a:ext>
            </a:extLst>
          </p:cNvPr>
          <p:cNvSpPr txBox="1"/>
          <p:nvPr/>
        </p:nvSpPr>
        <p:spPr>
          <a:xfrm>
            <a:off x="7185756" y="1502675"/>
            <a:ext cx="5006244" cy="5134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883"/>
              <a:buChar char="•"/>
            </a:pPr>
            <a:r>
              <a:rPr lang="hu-HU" sz="2800" dirty="0">
                <a:latin typeface="Tw Cen MT Condensed" panose="020B0606020104020203" pitchFamily="34" charset="-18"/>
              </a:rPr>
              <a:t>Gellért Endre, Major Tamás és Marton Endre a magyar színháztörténet meghatározó rendezői „triumvirátusa” volt, akik az 1950-es években a Nemzeti Színház művészeti </a:t>
            </a:r>
            <a:r>
              <a:rPr lang="hu-HU" sz="2800" dirty="0" err="1">
                <a:latin typeface="Tw Cen MT Condensed" panose="020B0606020104020203" pitchFamily="34" charset="-18"/>
              </a:rPr>
              <a:t>arculatát</a:t>
            </a:r>
            <a:r>
              <a:rPr lang="hu-HU" sz="2800" dirty="0">
                <a:latin typeface="Tw Cen MT Condensed" panose="020B0606020104020203" pitchFamily="34" charset="-18"/>
              </a:rPr>
              <a:t> formálták. Legfontosabb közös vállalkozásuk </a:t>
            </a:r>
            <a:r>
              <a:rPr lang="hu-HU" sz="2800" dirty="0" err="1">
                <a:latin typeface="Tw Cen MT Condensed" panose="020B0606020104020203" pitchFamily="34" charset="-18"/>
              </a:rPr>
              <a:t>Madách</a:t>
            </a:r>
            <a:r>
              <a:rPr lang="hu-HU" sz="2800" dirty="0">
                <a:latin typeface="Tw Cen MT Condensed" panose="020B0606020104020203" pitchFamily="34" charset="-18"/>
              </a:rPr>
              <a:t> Imre: Az ember tragédiája című drámájának 1955-ös színpadra állítása volt. Ez az előadás azért bírt ekkora jelentőséggel, mert a művet az 1947-es ősbemutató után 1948-ban betiltották, és hét éven át nem kerülhetett közönség elé.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262D745D-4412-3D33-0D38-A62D885084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939" y="7536861"/>
            <a:ext cx="3057037" cy="3549560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0D925A3E-3B79-CD62-64D3-166E543AA4DD}"/>
              </a:ext>
            </a:extLst>
          </p:cNvPr>
          <p:cNvSpPr txBox="1"/>
          <p:nvPr/>
        </p:nvSpPr>
        <p:spPr>
          <a:xfrm>
            <a:off x="3617976" y="7110140"/>
            <a:ext cx="4520184" cy="4746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883"/>
              <a:buChar char="•"/>
            </a:pPr>
            <a:r>
              <a:rPr lang="hu-HU" sz="2800" dirty="0">
                <a:latin typeface="Tw Cen MT Condensed" panose="020B0606020104020203" pitchFamily="34" charset="-18"/>
              </a:rPr>
              <a:t>A Tragédiát Rákosi 1955. február 21-én tekinti meg, s ahogy arról több forrás is beszámol, először csak Major Tamással üvöltözik, később a másik két rendezőt, Marton Endrét és Gellért Endrét is bekéreti a páholyába.3 A színházi legendárium szerint itt hangzik el Major combját ütögetve Rákosi részéről az ominózus mondat: „Ugye, mi nem szerettünk színészt a börtönben látni…”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D46FD67B-3AD3-2E82-2362-77D6C7D3482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4667" t="11553" r="10989" b="9945"/>
          <a:stretch>
            <a:fillRect/>
          </a:stretch>
        </p:blipFill>
        <p:spPr>
          <a:xfrm>
            <a:off x="8829941" y="7316403"/>
            <a:ext cx="2859139" cy="3770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0989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326"/>
                    </a14:imgEffect>
                    <a14:imgEffect>
                      <a14:saturation sat="116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11AA43-64AC-A7E8-AA22-6A3BC1584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0585677D-6D57-6811-D4D5-8DCDD33FC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79" y="2080941"/>
            <a:ext cx="3057037" cy="354956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586F2A8-80AD-06DE-25E8-3561CB36EBF8}"/>
              </a:ext>
            </a:extLst>
          </p:cNvPr>
          <p:cNvSpPr txBox="1"/>
          <p:nvPr/>
        </p:nvSpPr>
        <p:spPr>
          <a:xfrm>
            <a:off x="3328416" y="1654220"/>
            <a:ext cx="4520184" cy="4746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883"/>
              <a:buChar char="•"/>
            </a:pPr>
            <a:r>
              <a:rPr lang="hu-HU" sz="2800" dirty="0">
                <a:latin typeface="Tw Cen MT Condensed" panose="020B0606020104020203" pitchFamily="34" charset="-18"/>
              </a:rPr>
              <a:t>A Tragédiát Rákosi 1955. február 21-én tekinti meg, s ahogy arról több forrás is beszámol, először csak Major Tamással üvöltözik, később a másik két rendezőt, Marton Endrét és Gellért Endrét is bekéreti a páholyába. A színházi legendárium szerint itt hangzik el Major combját ütögetve Rákosi részéről az ominózus mondat: „Ugye, mi nem szerettünk színészt a börtönben látni…”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363C9168-EA84-B48A-1062-30D32841056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667" t="11553" r="10989" b="9945"/>
          <a:stretch>
            <a:fillRect/>
          </a:stretch>
        </p:blipFill>
        <p:spPr>
          <a:xfrm>
            <a:off x="8540381" y="1860483"/>
            <a:ext cx="2859139" cy="3770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8145472B-29F1-A6CC-CF58-46D1ACAC94F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51620" y="-1907515"/>
            <a:ext cx="8909258" cy="5016474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8A0D119A-3AD9-702C-3939-327F1AD4CD7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75832" flipH="1">
            <a:off x="-3441797" y="41841"/>
            <a:ext cx="10256368" cy="762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57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1056</Words>
  <Application>Microsoft Office PowerPoint</Application>
  <PresentationFormat>Widescreen</PresentationFormat>
  <Paragraphs>75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Bodoni MT Condensed</vt:lpstr>
      <vt:lpstr>Noto Sans Symbols</vt:lpstr>
      <vt:lpstr>Tw Cen MT Condensed</vt:lpstr>
      <vt:lpstr>Twentieth Century</vt:lpstr>
      <vt:lpstr>Office-téma</vt:lpstr>
      <vt:lpstr>Az ember tragédiája</vt:lpstr>
      <vt:lpstr>Németh Antal</vt:lpstr>
      <vt:lpstr>Németh Antal</vt:lpstr>
      <vt:lpstr>PowerPoint Presentation</vt:lpstr>
      <vt:lpstr>Paulay Ede</vt:lpstr>
      <vt:lpstr>A Nemzeti hagyományos gyakorlata szerint egy új darabhoz a raktárból szedték elő a díszleteket, ám Paulay az egyes színészekhez igazította a díszletet.</vt:lpstr>
      <vt:lpstr>PowerPoint Presentation</vt:lpstr>
      <vt:lpstr>Gellért Endre </vt:lpstr>
      <vt:lpstr>PowerPoint Presentation</vt:lpstr>
      <vt:lpstr>PowerPoint Presentation</vt:lpstr>
      <vt:lpstr>PowerPoint Presentation</vt:lpstr>
      <vt:lpstr>Köszönjük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ember tragédiája</dc:title>
  <dc:creator>Magdolna Szabó Dorka (vmig.edu.hu)</dc:creator>
  <cp:lastModifiedBy>Zsófia Balga</cp:lastModifiedBy>
  <cp:revision>8</cp:revision>
  <dcterms:created xsi:type="dcterms:W3CDTF">2026-03-28T19:28:03Z</dcterms:created>
  <dcterms:modified xsi:type="dcterms:W3CDTF">2026-03-29T12:02:26Z</dcterms:modified>
</cp:coreProperties>
</file>