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de-DE"/>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Alcím mintájának szerkesztése</a:t>
            </a:r>
            <a:endParaRPr lang="de-DE"/>
          </a:p>
        </p:txBody>
      </p:sp>
      <p:sp>
        <p:nvSpPr>
          <p:cNvPr id="4" name="Dátum helye 3"/>
          <p:cNvSpPr>
            <a:spLocks noGrp="1"/>
          </p:cNvSpPr>
          <p:nvPr>
            <p:ph type="dt" sz="half" idx="10"/>
          </p:nvPr>
        </p:nvSpPr>
        <p:spPr/>
        <p:txBody>
          <a:bodyPr/>
          <a:lstStyle/>
          <a:p>
            <a:fld id="{D2D0C348-0C3D-4719-8E52-121B128062F4}" type="datetimeFigureOut">
              <a:rPr lang="de-DE" smtClean="0"/>
              <a:t>10.03.2018</a:t>
            </a:fld>
            <a:endParaRPr lang="de-DE"/>
          </a:p>
        </p:txBody>
      </p:sp>
      <p:sp>
        <p:nvSpPr>
          <p:cNvPr id="5" name="Élőláb helye 4"/>
          <p:cNvSpPr>
            <a:spLocks noGrp="1"/>
          </p:cNvSpPr>
          <p:nvPr>
            <p:ph type="ftr" sz="quarter" idx="11"/>
          </p:nvPr>
        </p:nvSpPr>
        <p:spPr/>
        <p:txBody>
          <a:bodyPr/>
          <a:lstStyle/>
          <a:p>
            <a:endParaRPr lang="de-DE"/>
          </a:p>
        </p:txBody>
      </p:sp>
      <p:sp>
        <p:nvSpPr>
          <p:cNvPr id="6" name="Dia számának helye 5"/>
          <p:cNvSpPr>
            <a:spLocks noGrp="1"/>
          </p:cNvSpPr>
          <p:nvPr>
            <p:ph type="sldNum" sz="quarter" idx="12"/>
          </p:nvPr>
        </p:nvSpPr>
        <p:spPr/>
        <p:txBody>
          <a:bodyPr/>
          <a:lstStyle/>
          <a:p>
            <a:fld id="{E5EF46D5-70C1-4EBB-B64B-30C9A348FBD1}" type="slidenum">
              <a:rPr lang="de-DE" smtClean="0"/>
              <a:t>‹#›</a:t>
            </a:fld>
            <a:endParaRPr lang="de-DE"/>
          </a:p>
        </p:txBody>
      </p:sp>
    </p:spTree>
    <p:extLst>
      <p:ext uri="{BB962C8B-B14F-4D97-AF65-F5344CB8AC3E}">
        <p14:creationId xmlns:p14="http://schemas.microsoft.com/office/powerpoint/2010/main" val="141511005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de-DE"/>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de-DE"/>
          </a:p>
        </p:txBody>
      </p:sp>
      <p:sp>
        <p:nvSpPr>
          <p:cNvPr id="4" name="Dátum helye 3"/>
          <p:cNvSpPr>
            <a:spLocks noGrp="1"/>
          </p:cNvSpPr>
          <p:nvPr>
            <p:ph type="dt" sz="half" idx="10"/>
          </p:nvPr>
        </p:nvSpPr>
        <p:spPr/>
        <p:txBody>
          <a:bodyPr/>
          <a:lstStyle/>
          <a:p>
            <a:fld id="{D2D0C348-0C3D-4719-8E52-121B128062F4}" type="datetimeFigureOut">
              <a:rPr lang="de-DE" smtClean="0"/>
              <a:t>10.03.2018</a:t>
            </a:fld>
            <a:endParaRPr lang="de-DE"/>
          </a:p>
        </p:txBody>
      </p:sp>
      <p:sp>
        <p:nvSpPr>
          <p:cNvPr id="5" name="Élőláb helye 4"/>
          <p:cNvSpPr>
            <a:spLocks noGrp="1"/>
          </p:cNvSpPr>
          <p:nvPr>
            <p:ph type="ftr" sz="quarter" idx="11"/>
          </p:nvPr>
        </p:nvSpPr>
        <p:spPr/>
        <p:txBody>
          <a:bodyPr/>
          <a:lstStyle/>
          <a:p>
            <a:endParaRPr lang="de-DE"/>
          </a:p>
        </p:txBody>
      </p:sp>
      <p:sp>
        <p:nvSpPr>
          <p:cNvPr id="6" name="Dia számának helye 5"/>
          <p:cNvSpPr>
            <a:spLocks noGrp="1"/>
          </p:cNvSpPr>
          <p:nvPr>
            <p:ph type="sldNum" sz="quarter" idx="12"/>
          </p:nvPr>
        </p:nvSpPr>
        <p:spPr/>
        <p:txBody>
          <a:bodyPr/>
          <a:lstStyle/>
          <a:p>
            <a:fld id="{E5EF46D5-70C1-4EBB-B64B-30C9A348FBD1}" type="slidenum">
              <a:rPr lang="de-DE" smtClean="0"/>
              <a:t>‹#›</a:t>
            </a:fld>
            <a:endParaRPr lang="de-DE"/>
          </a:p>
        </p:txBody>
      </p:sp>
    </p:spTree>
    <p:extLst>
      <p:ext uri="{BB962C8B-B14F-4D97-AF65-F5344CB8AC3E}">
        <p14:creationId xmlns:p14="http://schemas.microsoft.com/office/powerpoint/2010/main" val="83054094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de-DE"/>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de-DE"/>
          </a:p>
        </p:txBody>
      </p:sp>
      <p:sp>
        <p:nvSpPr>
          <p:cNvPr id="4" name="Dátum helye 3"/>
          <p:cNvSpPr>
            <a:spLocks noGrp="1"/>
          </p:cNvSpPr>
          <p:nvPr>
            <p:ph type="dt" sz="half" idx="10"/>
          </p:nvPr>
        </p:nvSpPr>
        <p:spPr/>
        <p:txBody>
          <a:bodyPr/>
          <a:lstStyle/>
          <a:p>
            <a:fld id="{D2D0C348-0C3D-4719-8E52-121B128062F4}" type="datetimeFigureOut">
              <a:rPr lang="de-DE" smtClean="0"/>
              <a:t>10.03.2018</a:t>
            </a:fld>
            <a:endParaRPr lang="de-DE"/>
          </a:p>
        </p:txBody>
      </p:sp>
      <p:sp>
        <p:nvSpPr>
          <p:cNvPr id="5" name="Élőláb helye 4"/>
          <p:cNvSpPr>
            <a:spLocks noGrp="1"/>
          </p:cNvSpPr>
          <p:nvPr>
            <p:ph type="ftr" sz="quarter" idx="11"/>
          </p:nvPr>
        </p:nvSpPr>
        <p:spPr/>
        <p:txBody>
          <a:bodyPr/>
          <a:lstStyle/>
          <a:p>
            <a:endParaRPr lang="de-DE"/>
          </a:p>
        </p:txBody>
      </p:sp>
      <p:sp>
        <p:nvSpPr>
          <p:cNvPr id="6" name="Dia számának helye 5"/>
          <p:cNvSpPr>
            <a:spLocks noGrp="1"/>
          </p:cNvSpPr>
          <p:nvPr>
            <p:ph type="sldNum" sz="quarter" idx="12"/>
          </p:nvPr>
        </p:nvSpPr>
        <p:spPr/>
        <p:txBody>
          <a:bodyPr/>
          <a:lstStyle/>
          <a:p>
            <a:fld id="{E5EF46D5-70C1-4EBB-B64B-30C9A348FBD1}" type="slidenum">
              <a:rPr lang="de-DE" smtClean="0"/>
              <a:t>‹#›</a:t>
            </a:fld>
            <a:endParaRPr lang="de-DE"/>
          </a:p>
        </p:txBody>
      </p:sp>
    </p:spTree>
    <p:extLst>
      <p:ext uri="{BB962C8B-B14F-4D97-AF65-F5344CB8AC3E}">
        <p14:creationId xmlns:p14="http://schemas.microsoft.com/office/powerpoint/2010/main" val="203499919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de-DE"/>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de-DE"/>
          </a:p>
        </p:txBody>
      </p:sp>
      <p:sp>
        <p:nvSpPr>
          <p:cNvPr id="4" name="Dátum helye 3"/>
          <p:cNvSpPr>
            <a:spLocks noGrp="1"/>
          </p:cNvSpPr>
          <p:nvPr>
            <p:ph type="dt" sz="half" idx="10"/>
          </p:nvPr>
        </p:nvSpPr>
        <p:spPr/>
        <p:txBody>
          <a:bodyPr/>
          <a:lstStyle/>
          <a:p>
            <a:fld id="{D2D0C348-0C3D-4719-8E52-121B128062F4}" type="datetimeFigureOut">
              <a:rPr lang="de-DE" smtClean="0"/>
              <a:t>10.03.2018</a:t>
            </a:fld>
            <a:endParaRPr lang="de-DE"/>
          </a:p>
        </p:txBody>
      </p:sp>
      <p:sp>
        <p:nvSpPr>
          <p:cNvPr id="5" name="Élőláb helye 4"/>
          <p:cNvSpPr>
            <a:spLocks noGrp="1"/>
          </p:cNvSpPr>
          <p:nvPr>
            <p:ph type="ftr" sz="quarter" idx="11"/>
          </p:nvPr>
        </p:nvSpPr>
        <p:spPr/>
        <p:txBody>
          <a:bodyPr/>
          <a:lstStyle/>
          <a:p>
            <a:endParaRPr lang="de-DE"/>
          </a:p>
        </p:txBody>
      </p:sp>
      <p:sp>
        <p:nvSpPr>
          <p:cNvPr id="6" name="Dia számának helye 5"/>
          <p:cNvSpPr>
            <a:spLocks noGrp="1"/>
          </p:cNvSpPr>
          <p:nvPr>
            <p:ph type="sldNum" sz="quarter" idx="12"/>
          </p:nvPr>
        </p:nvSpPr>
        <p:spPr/>
        <p:txBody>
          <a:bodyPr/>
          <a:lstStyle/>
          <a:p>
            <a:fld id="{E5EF46D5-70C1-4EBB-B64B-30C9A348FBD1}" type="slidenum">
              <a:rPr lang="de-DE" smtClean="0"/>
              <a:t>‹#›</a:t>
            </a:fld>
            <a:endParaRPr lang="de-DE"/>
          </a:p>
        </p:txBody>
      </p:sp>
    </p:spTree>
    <p:extLst>
      <p:ext uri="{BB962C8B-B14F-4D97-AF65-F5344CB8AC3E}">
        <p14:creationId xmlns:p14="http://schemas.microsoft.com/office/powerpoint/2010/main" val="316643330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de-DE"/>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D2D0C348-0C3D-4719-8E52-121B128062F4}" type="datetimeFigureOut">
              <a:rPr lang="de-DE" smtClean="0"/>
              <a:t>10.03.2018</a:t>
            </a:fld>
            <a:endParaRPr lang="de-DE"/>
          </a:p>
        </p:txBody>
      </p:sp>
      <p:sp>
        <p:nvSpPr>
          <p:cNvPr id="5" name="Élőláb helye 4"/>
          <p:cNvSpPr>
            <a:spLocks noGrp="1"/>
          </p:cNvSpPr>
          <p:nvPr>
            <p:ph type="ftr" sz="quarter" idx="11"/>
          </p:nvPr>
        </p:nvSpPr>
        <p:spPr/>
        <p:txBody>
          <a:bodyPr/>
          <a:lstStyle/>
          <a:p>
            <a:endParaRPr lang="de-DE"/>
          </a:p>
        </p:txBody>
      </p:sp>
      <p:sp>
        <p:nvSpPr>
          <p:cNvPr id="6" name="Dia számának helye 5"/>
          <p:cNvSpPr>
            <a:spLocks noGrp="1"/>
          </p:cNvSpPr>
          <p:nvPr>
            <p:ph type="sldNum" sz="quarter" idx="12"/>
          </p:nvPr>
        </p:nvSpPr>
        <p:spPr/>
        <p:txBody>
          <a:bodyPr/>
          <a:lstStyle/>
          <a:p>
            <a:fld id="{E5EF46D5-70C1-4EBB-B64B-30C9A348FBD1}" type="slidenum">
              <a:rPr lang="de-DE" smtClean="0"/>
              <a:t>‹#›</a:t>
            </a:fld>
            <a:endParaRPr lang="de-DE"/>
          </a:p>
        </p:txBody>
      </p:sp>
    </p:spTree>
    <p:extLst>
      <p:ext uri="{BB962C8B-B14F-4D97-AF65-F5344CB8AC3E}">
        <p14:creationId xmlns:p14="http://schemas.microsoft.com/office/powerpoint/2010/main" val="172985887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de-DE"/>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de-DE"/>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de-DE"/>
          </a:p>
        </p:txBody>
      </p:sp>
      <p:sp>
        <p:nvSpPr>
          <p:cNvPr id="5" name="Dátum helye 4"/>
          <p:cNvSpPr>
            <a:spLocks noGrp="1"/>
          </p:cNvSpPr>
          <p:nvPr>
            <p:ph type="dt" sz="half" idx="10"/>
          </p:nvPr>
        </p:nvSpPr>
        <p:spPr/>
        <p:txBody>
          <a:bodyPr/>
          <a:lstStyle/>
          <a:p>
            <a:fld id="{D2D0C348-0C3D-4719-8E52-121B128062F4}" type="datetimeFigureOut">
              <a:rPr lang="de-DE" smtClean="0"/>
              <a:t>10.03.2018</a:t>
            </a:fld>
            <a:endParaRPr lang="de-DE"/>
          </a:p>
        </p:txBody>
      </p:sp>
      <p:sp>
        <p:nvSpPr>
          <p:cNvPr id="6" name="Élőláb helye 5"/>
          <p:cNvSpPr>
            <a:spLocks noGrp="1"/>
          </p:cNvSpPr>
          <p:nvPr>
            <p:ph type="ftr" sz="quarter" idx="11"/>
          </p:nvPr>
        </p:nvSpPr>
        <p:spPr/>
        <p:txBody>
          <a:bodyPr/>
          <a:lstStyle/>
          <a:p>
            <a:endParaRPr lang="de-DE"/>
          </a:p>
        </p:txBody>
      </p:sp>
      <p:sp>
        <p:nvSpPr>
          <p:cNvPr id="7" name="Dia számának helye 6"/>
          <p:cNvSpPr>
            <a:spLocks noGrp="1"/>
          </p:cNvSpPr>
          <p:nvPr>
            <p:ph type="sldNum" sz="quarter" idx="12"/>
          </p:nvPr>
        </p:nvSpPr>
        <p:spPr/>
        <p:txBody>
          <a:bodyPr/>
          <a:lstStyle/>
          <a:p>
            <a:fld id="{E5EF46D5-70C1-4EBB-B64B-30C9A348FBD1}" type="slidenum">
              <a:rPr lang="de-DE" smtClean="0"/>
              <a:t>‹#›</a:t>
            </a:fld>
            <a:endParaRPr lang="de-DE"/>
          </a:p>
        </p:txBody>
      </p:sp>
    </p:spTree>
    <p:extLst>
      <p:ext uri="{BB962C8B-B14F-4D97-AF65-F5344CB8AC3E}">
        <p14:creationId xmlns:p14="http://schemas.microsoft.com/office/powerpoint/2010/main" val="386808215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de-DE"/>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de-DE"/>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de-DE"/>
          </a:p>
        </p:txBody>
      </p:sp>
      <p:sp>
        <p:nvSpPr>
          <p:cNvPr id="7" name="Dátum helye 6"/>
          <p:cNvSpPr>
            <a:spLocks noGrp="1"/>
          </p:cNvSpPr>
          <p:nvPr>
            <p:ph type="dt" sz="half" idx="10"/>
          </p:nvPr>
        </p:nvSpPr>
        <p:spPr/>
        <p:txBody>
          <a:bodyPr/>
          <a:lstStyle/>
          <a:p>
            <a:fld id="{D2D0C348-0C3D-4719-8E52-121B128062F4}" type="datetimeFigureOut">
              <a:rPr lang="de-DE" smtClean="0"/>
              <a:t>10.03.2018</a:t>
            </a:fld>
            <a:endParaRPr lang="de-DE"/>
          </a:p>
        </p:txBody>
      </p:sp>
      <p:sp>
        <p:nvSpPr>
          <p:cNvPr id="8" name="Élőláb helye 7"/>
          <p:cNvSpPr>
            <a:spLocks noGrp="1"/>
          </p:cNvSpPr>
          <p:nvPr>
            <p:ph type="ftr" sz="quarter" idx="11"/>
          </p:nvPr>
        </p:nvSpPr>
        <p:spPr/>
        <p:txBody>
          <a:bodyPr/>
          <a:lstStyle/>
          <a:p>
            <a:endParaRPr lang="de-DE"/>
          </a:p>
        </p:txBody>
      </p:sp>
      <p:sp>
        <p:nvSpPr>
          <p:cNvPr id="9" name="Dia számának helye 8"/>
          <p:cNvSpPr>
            <a:spLocks noGrp="1"/>
          </p:cNvSpPr>
          <p:nvPr>
            <p:ph type="sldNum" sz="quarter" idx="12"/>
          </p:nvPr>
        </p:nvSpPr>
        <p:spPr/>
        <p:txBody>
          <a:bodyPr/>
          <a:lstStyle/>
          <a:p>
            <a:fld id="{E5EF46D5-70C1-4EBB-B64B-30C9A348FBD1}" type="slidenum">
              <a:rPr lang="de-DE" smtClean="0"/>
              <a:t>‹#›</a:t>
            </a:fld>
            <a:endParaRPr lang="de-DE"/>
          </a:p>
        </p:txBody>
      </p:sp>
    </p:spTree>
    <p:extLst>
      <p:ext uri="{BB962C8B-B14F-4D97-AF65-F5344CB8AC3E}">
        <p14:creationId xmlns:p14="http://schemas.microsoft.com/office/powerpoint/2010/main" val="137810533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de-DE"/>
          </a:p>
        </p:txBody>
      </p:sp>
      <p:sp>
        <p:nvSpPr>
          <p:cNvPr id="3" name="Dátum helye 2"/>
          <p:cNvSpPr>
            <a:spLocks noGrp="1"/>
          </p:cNvSpPr>
          <p:nvPr>
            <p:ph type="dt" sz="half" idx="10"/>
          </p:nvPr>
        </p:nvSpPr>
        <p:spPr/>
        <p:txBody>
          <a:bodyPr/>
          <a:lstStyle/>
          <a:p>
            <a:fld id="{D2D0C348-0C3D-4719-8E52-121B128062F4}" type="datetimeFigureOut">
              <a:rPr lang="de-DE" smtClean="0"/>
              <a:t>10.03.2018</a:t>
            </a:fld>
            <a:endParaRPr lang="de-DE"/>
          </a:p>
        </p:txBody>
      </p:sp>
      <p:sp>
        <p:nvSpPr>
          <p:cNvPr id="4" name="Élőláb helye 3"/>
          <p:cNvSpPr>
            <a:spLocks noGrp="1"/>
          </p:cNvSpPr>
          <p:nvPr>
            <p:ph type="ftr" sz="quarter" idx="11"/>
          </p:nvPr>
        </p:nvSpPr>
        <p:spPr/>
        <p:txBody>
          <a:bodyPr/>
          <a:lstStyle/>
          <a:p>
            <a:endParaRPr lang="de-DE"/>
          </a:p>
        </p:txBody>
      </p:sp>
      <p:sp>
        <p:nvSpPr>
          <p:cNvPr id="5" name="Dia számának helye 4"/>
          <p:cNvSpPr>
            <a:spLocks noGrp="1"/>
          </p:cNvSpPr>
          <p:nvPr>
            <p:ph type="sldNum" sz="quarter" idx="12"/>
          </p:nvPr>
        </p:nvSpPr>
        <p:spPr/>
        <p:txBody>
          <a:bodyPr/>
          <a:lstStyle/>
          <a:p>
            <a:fld id="{E5EF46D5-70C1-4EBB-B64B-30C9A348FBD1}" type="slidenum">
              <a:rPr lang="de-DE" smtClean="0"/>
              <a:t>‹#›</a:t>
            </a:fld>
            <a:endParaRPr lang="de-DE"/>
          </a:p>
        </p:txBody>
      </p:sp>
    </p:spTree>
    <p:extLst>
      <p:ext uri="{BB962C8B-B14F-4D97-AF65-F5344CB8AC3E}">
        <p14:creationId xmlns:p14="http://schemas.microsoft.com/office/powerpoint/2010/main" val="86493834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D2D0C348-0C3D-4719-8E52-121B128062F4}" type="datetimeFigureOut">
              <a:rPr lang="de-DE" smtClean="0"/>
              <a:t>10.03.2018</a:t>
            </a:fld>
            <a:endParaRPr lang="de-DE"/>
          </a:p>
        </p:txBody>
      </p:sp>
      <p:sp>
        <p:nvSpPr>
          <p:cNvPr id="3" name="Élőláb helye 2"/>
          <p:cNvSpPr>
            <a:spLocks noGrp="1"/>
          </p:cNvSpPr>
          <p:nvPr>
            <p:ph type="ftr" sz="quarter" idx="11"/>
          </p:nvPr>
        </p:nvSpPr>
        <p:spPr/>
        <p:txBody>
          <a:bodyPr/>
          <a:lstStyle/>
          <a:p>
            <a:endParaRPr lang="de-DE"/>
          </a:p>
        </p:txBody>
      </p:sp>
      <p:sp>
        <p:nvSpPr>
          <p:cNvPr id="4" name="Dia számának helye 3"/>
          <p:cNvSpPr>
            <a:spLocks noGrp="1"/>
          </p:cNvSpPr>
          <p:nvPr>
            <p:ph type="sldNum" sz="quarter" idx="12"/>
          </p:nvPr>
        </p:nvSpPr>
        <p:spPr/>
        <p:txBody>
          <a:bodyPr/>
          <a:lstStyle/>
          <a:p>
            <a:fld id="{E5EF46D5-70C1-4EBB-B64B-30C9A348FBD1}" type="slidenum">
              <a:rPr lang="de-DE" smtClean="0"/>
              <a:t>‹#›</a:t>
            </a:fld>
            <a:endParaRPr lang="de-DE"/>
          </a:p>
        </p:txBody>
      </p:sp>
    </p:spTree>
    <p:extLst>
      <p:ext uri="{BB962C8B-B14F-4D97-AF65-F5344CB8AC3E}">
        <p14:creationId xmlns:p14="http://schemas.microsoft.com/office/powerpoint/2010/main" val="414886026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de-DE"/>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de-DE"/>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D2D0C348-0C3D-4719-8E52-121B128062F4}" type="datetimeFigureOut">
              <a:rPr lang="de-DE" smtClean="0"/>
              <a:t>10.03.2018</a:t>
            </a:fld>
            <a:endParaRPr lang="de-DE"/>
          </a:p>
        </p:txBody>
      </p:sp>
      <p:sp>
        <p:nvSpPr>
          <p:cNvPr id="6" name="Élőláb helye 5"/>
          <p:cNvSpPr>
            <a:spLocks noGrp="1"/>
          </p:cNvSpPr>
          <p:nvPr>
            <p:ph type="ftr" sz="quarter" idx="11"/>
          </p:nvPr>
        </p:nvSpPr>
        <p:spPr/>
        <p:txBody>
          <a:bodyPr/>
          <a:lstStyle/>
          <a:p>
            <a:endParaRPr lang="de-DE"/>
          </a:p>
        </p:txBody>
      </p:sp>
      <p:sp>
        <p:nvSpPr>
          <p:cNvPr id="7" name="Dia számának helye 6"/>
          <p:cNvSpPr>
            <a:spLocks noGrp="1"/>
          </p:cNvSpPr>
          <p:nvPr>
            <p:ph type="sldNum" sz="quarter" idx="12"/>
          </p:nvPr>
        </p:nvSpPr>
        <p:spPr/>
        <p:txBody>
          <a:bodyPr/>
          <a:lstStyle/>
          <a:p>
            <a:fld id="{E5EF46D5-70C1-4EBB-B64B-30C9A348FBD1}" type="slidenum">
              <a:rPr lang="de-DE" smtClean="0"/>
              <a:t>‹#›</a:t>
            </a:fld>
            <a:endParaRPr lang="de-DE"/>
          </a:p>
        </p:txBody>
      </p:sp>
    </p:spTree>
    <p:extLst>
      <p:ext uri="{BB962C8B-B14F-4D97-AF65-F5344CB8AC3E}">
        <p14:creationId xmlns:p14="http://schemas.microsoft.com/office/powerpoint/2010/main" val="84375725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de-DE"/>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D2D0C348-0C3D-4719-8E52-121B128062F4}" type="datetimeFigureOut">
              <a:rPr lang="de-DE" smtClean="0"/>
              <a:t>10.03.2018</a:t>
            </a:fld>
            <a:endParaRPr lang="de-DE"/>
          </a:p>
        </p:txBody>
      </p:sp>
      <p:sp>
        <p:nvSpPr>
          <p:cNvPr id="6" name="Élőláb helye 5"/>
          <p:cNvSpPr>
            <a:spLocks noGrp="1"/>
          </p:cNvSpPr>
          <p:nvPr>
            <p:ph type="ftr" sz="quarter" idx="11"/>
          </p:nvPr>
        </p:nvSpPr>
        <p:spPr/>
        <p:txBody>
          <a:bodyPr/>
          <a:lstStyle/>
          <a:p>
            <a:endParaRPr lang="de-DE"/>
          </a:p>
        </p:txBody>
      </p:sp>
      <p:sp>
        <p:nvSpPr>
          <p:cNvPr id="7" name="Dia számának helye 6"/>
          <p:cNvSpPr>
            <a:spLocks noGrp="1"/>
          </p:cNvSpPr>
          <p:nvPr>
            <p:ph type="sldNum" sz="quarter" idx="12"/>
          </p:nvPr>
        </p:nvSpPr>
        <p:spPr/>
        <p:txBody>
          <a:bodyPr/>
          <a:lstStyle/>
          <a:p>
            <a:fld id="{E5EF46D5-70C1-4EBB-B64B-30C9A348FBD1}" type="slidenum">
              <a:rPr lang="de-DE" smtClean="0"/>
              <a:t>‹#›</a:t>
            </a:fld>
            <a:endParaRPr lang="de-DE"/>
          </a:p>
        </p:txBody>
      </p:sp>
    </p:spTree>
    <p:extLst>
      <p:ext uri="{BB962C8B-B14F-4D97-AF65-F5344CB8AC3E}">
        <p14:creationId xmlns:p14="http://schemas.microsoft.com/office/powerpoint/2010/main" val="365380527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Kép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rot="5400000">
            <a:off x="2235198" y="-3213100"/>
            <a:ext cx="8128001" cy="12598400"/>
          </a:xfrm>
          <a:prstGeom prst="rect">
            <a:avLst/>
          </a:prstGeom>
        </p:spPr>
      </p:pic>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dirty="0" smtClean="0"/>
              <a:t>Mintacím szerkesztése</a:t>
            </a:r>
            <a:endParaRPr lang="de-DE" dirty="0"/>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de-DE" dirty="0"/>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D0C348-0C3D-4719-8E52-121B128062F4}" type="datetimeFigureOut">
              <a:rPr lang="de-DE" smtClean="0"/>
              <a:t>10.03.2018</a:t>
            </a:fld>
            <a:endParaRPr lang="de-DE"/>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EF46D5-70C1-4EBB-B64B-30C9A348FBD1}" type="slidenum">
              <a:rPr lang="de-DE" smtClean="0"/>
              <a:t>‹#›</a:t>
            </a:fld>
            <a:endParaRPr lang="de-DE"/>
          </a:p>
        </p:txBody>
      </p:sp>
    </p:spTree>
    <p:extLst>
      <p:ext uri="{BB962C8B-B14F-4D97-AF65-F5344CB8AC3E}">
        <p14:creationId xmlns:p14="http://schemas.microsoft.com/office/powerpoint/2010/main" val="355682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French Script MT" panose="03020402040607040605" pitchFamily="66"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ourier New" panose="02070309020205020404" pitchFamily="49" charset="0"/>
          <a:ea typeface="+mn-ea"/>
          <a:cs typeface="Courier New" panose="02070309020205020404" pitchFamily="49"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ourier New" panose="02070309020205020404" pitchFamily="49" charset="0"/>
          <a:ea typeface="+mn-ea"/>
          <a:cs typeface="Courier New" panose="02070309020205020404" pitchFamily="49"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ourier New" panose="02070309020205020404" pitchFamily="49" charset="0"/>
          <a:ea typeface="+mn-ea"/>
          <a:cs typeface="Courier New" panose="02070309020205020404" pitchFamily="49"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urier New" panose="02070309020205020404" pitchFamily="49" charset="0"/>
          <a:ea typeface="+mn-ea"/>
          <a:cs typeface="Courier New" panose="02070309020205020404" pitchFamily="49"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urier New" panose="02070309020205020404" pitchFamily="49" charset="0"/>
          <a:ea typeface="+mn-ea"/>
          <a:cs typeface="Courier New" panose="02070309020205020404" pitchFamily="49"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Egyenes összekötő 4"/>
          <p:cNvCxnSpPr/>
          <p:nvPr/>
        </p:nvCxnSpPr>
        <p:spPr>
          <a:xfrm flipH="1">
            <a:off x="5975797" y="785611"/>
            <a:ext cx="12879" cy="5125792"/>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 name="Egyenes összekötő 8"/>
          <p:cNvCxnSpPr/>
          <p:nvPr/>
        </p:nvCxnSpPr>
        <p:spPr>
          <a:xfrm>
            <a:off x="7418231" y="2550017"/>
            <a:ext cx="3412901"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0" name="Egyenes összekötő 9"/>
          <p:cNvCxnSpPr/>
          <p:nvPr/>
        </p:nvCxnSpPr>
        <p:spPr>
          <a:xfrm>
            <a:off x="7418231" y="3088783"/>
            <a:ext cx="3412901"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1" name="Egyenes összekötő 10"/>
          <p:cNvCxnSpPr/>
          <p:nvPr/>
        </p:nvCxnSpPr>
        <p:spPr>
          <a:xfrm>
            <a:off x="7418231" y="3629696"/>
            <a:ext cx="3412901"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2" name="Szövegdoboz 11"/>
          <p:cNvSpPr txBox="1"/>
          <p:nvPr/>
        </p:nvSpPr>
        <p:spPr>
          <a:xfrm>
            <a:off x="7328078" y="1957589"/>
            <a:ext cx="3412901" cy="769441"/>
          </a:xfrm>
          <a:prstGeom prst="rect">
            <a:avLst/>
          </a:prstGeom>
          <a:noFill/>
        </p:spPr>
        <p:txBody>
          <a:bodyPr wrap="square" rtlCol="0">
            <a:spAutoFit/>
          </a:bodyPr>
          <a:lstStyle/>
          <a:p>
            <a:r>
              <a:rPr lang="hu-HU" sz="4400" dirty="0" smtClean="0">
                <a:solidFill>
                  <a:srgbClr val="002060"/>
                </a:solidFill>
                <a:latin typeface="Edwardian Script ITC" panose="030303020407070D0804" pitchFamily="66" charset="0"/>
              </a:rPr>
              <a:t>Arany János</a:t>
            </a:r>
            <a:endParaRPr lang="de-DE" sz="4400" dirty="0">
              <a:solidFill>
                <a:srgbClr val="002060"/>
              </a:solidFill>
              <a:latin typeface="Edwardian Script ITC" panose="030303020407070D0804" pitchFamily="66" charset="0"/>
            </a:endParaRPr>
          </a:p>
        </p:txBody>
      </p:sp>
      <p:sp>
        <p:nvSpPr>
          <p:cNvPr id="13" name="Szövegdoboz 12"/>
          <p:cNvSpPr txBox="1"/>
          <p:nvPr/>
        </p:nvSpPr>
        <p:spPr>
          <a:xfrm>
            <a:off x="7418231" y="2615519"/>
            <a:ext cx="3168203" cy="584775"/>
          </a:xfrm>
          <a:prstGeom prst="rect">
            <a:avLst/>
          </a:prstGeom>
          <a:noFill/>
        </p:spPr>
        <p:txBody>
          <a:bodyPr wrap="square" rtlCol="0">
            <a:spAutoFit/>
          </a:bodyPr>
          <a:lstStyle/>
          <a:p>
            <a:r>
              <a:rPr lang="de-DE" sz="3200" dirty="0" err="1">
                <a:solidFill>
                  <a:srgbClr val="002060"/>
                </a:solidFill>
                <a:latin typeface="Edwardian Script ITC" panose="030303020407070D0804" pitchFamily="66" charset="0"/>
              </a:rPr>
              <a:t>Három</a:t>
            </a:r>
            <a:r>
              <a:rPr lang="de-DE" sz="3200" dirty="0">
                <a:solidFill>
                  <a:srgbClr val="002060"/>
                </a:solidFill>
                <a:latin typeface="Edwardian Script ITC" panose="030303020407070D0804" pitchFamily="66" charset="0"/>
              </a:rPr>
              <a:t> </a:t>
            </a:r>
            <a:r>
              <a:rPr lang="de-DE" sz="3200" dirty="0" err="1">
                <a:solidFill>
                  <a:srgbClr val="002060"/>
                </a:solidFill>
                <a:latin typeface="Edwardian Script ITC" panose="030303020407070D0804" pitchFamily="66" charset="0"/>
              </a:rPr>
              <a:t>pipa</a:t>
            </a:r>
            <a:r>
              <a:rPr lang="de-DE" sz="3200" dirty="0">
                <a:solidFill>
                  <a:srgbClr val="002060"/>
                </a:solidFill>
                <a:latin typeface="Edwardian Script ITC" panose="030303020407070D0804" pitchFamily="66" charset="0"/>
              </a:rPr>
              <a:t> </a:t>
            </a:r>
            <a:r>
              <a:rPr lang="de-DE" sz="3200" dirty="0" err="1" smtClean="0">
                <a:solidFill>
                  <a:srgbClr val="002060"/>
                </a:solidFill>
                <a:latin typeface="Edwardian Script ITC" panose="030303020407070D0804" pitchFamily="66" charset="0"/>
              </a:rPr>
              <a:t>utcza</a:t>
            </a:r>
            <a:r>
              <a:rPr lang="hu-HU" sz="3200" dirty="0" smtClean="0">
                <a:solidFill>
                  <a:srgbClr val="002060"/>
                </a:solidFill>
                <a:latin typeface="Edwardian Script ITC" panose="030303020407070D0804" pitchFamily="66" charset="0"/>
              </a:rPr>
              <a:t> 11.</a:t>
            </a:r>
            <a:endParaRPr lang="de-DE" sz="3200" dirty="0">
              <a:solidFill>
                <a:srgbClr val="002060"/>
              </a:solidFill>
              <a:latin typeface="Edwardian Script ITC" panose="030303020407070D0804" pitchFamily="66" charset="0"/>
            </a:endParaRPr>
          </a:p>
        </p:txBody>
      </p:sp>
      <p:sp>
        <p:nvSpPr>
          <p:cNvPr id="14" name="Szövegdoboz 13"/>
          <p:cNvSpPr txBox="1"/>
          <p:nvPr/>
        </p:nvSpPr>
        <p:spPr>
          <a:xfrm>
            <a:off x="7418231" y="3178363"/>
            <a:ext cx="2884868" cy="584775"/>
          </a:xfrm>
          <a:prstGeom prst="rect">
            <a:avLst/>
          </a:prstGeom>
          <a:noFill/>
        </p:spPr>
        <p:txBody>
          <a:bodyPr wrap="square" rtlCol="0">
            <a:spAutoFit/>
          </a:bodyPr>
          <a:lstStyle/>
          <a:p>
            <a:r>
              <a:rPr lang="hu-HU" sz="3200" dirty="0" smtClean="0">
                <a:solidFill>
                  <a:srgbClr val="002060"/>
                </a:solidFill>
                <a:latin typeface="Edwardian Script ITC" panose="030303020407070D0804" pitchFamily="66" charset="0"/>
              </a:rPr>
              <a:t>Pest</a:t>
            </a:r>
            <a:endParaRPr lang="de-DE" sz="3200" dirty="0">
              <a:solidFill>
                <a:srgbClr val="002060"/>
              </a:solidFill>
              <a:latin typeface="Edwardian Script ITC" panose="030303020407070D0804" pitchFamily="66" charset="0"/>
            </a:endParaRPr>
          </a:p>
        </p:txBody>
      </p:sp>
      <p:pic>
        <p:nvPicPr>
          <p:cNvPr id="15" name="Kép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00447" y="383802"/>
            <a:ext cx="1571974" cy="1144385"/>
          </a:xfrm>
          <a:prstGeom prst="rect">
            <a:avLst/>
          </a:prstGeom>
        </p:spPr>
      </p:pic>
      <p:sp>
        <p:nvSpPr>
          <p:cNvPr id="16" name="Szövegdoboz 15"/>
          <p:cNvSpPr txBox="1"/>
          <p:nvPr/>
        </p:nvSpPr>
        <p:spPr>
          <a:xfrm>
            <a:off x="869326" y="793094"/>
            <a:ext cx="4765182" cy="4801314"/>
          </a:xfrm>
          <a:prstGeom prst="rect">
            <a:avLst/>
          </a:prstGeom>
          <a:noFill/>
        </p:spPr>
        <p:txBody>
          <a:bodyPr wrap="square" rtlCol="0">
            <a:spAutoFit/>
          </a:bodyPr>
          <a:lstStyle/>
          <a:p>
            <a:r>
              <a:rPr lang="hu-HU" b="1" i="1" dirty="0" smtClean="0">
                <a:solidFill>
                  <a:srgbClr val="002060"/>
                </a:solidFill>
                <a:latin typeface="Courier New" panose="02070309020205020404" pitchFamily="49" charset="0"/>
                <a:cs typeface="Courier New" panose="02070309020205020404" pitchFamily="49" charset="0"/>
              </a:rPr>
              <a:t>Kedves Barátom!</a:t>
            </a:r>
          </a:p>
          <a:p>
            <a:endParaRPr lang="hu-HU" dirty="0">
              <a:solidFill>
                <a:srgbClr val="002060"/>
              </a:solidFill>
              <a:latin typeface="Courier New" panose="02070309020205020404" pitchFamily="49" charset="0"/>
              <a:cs typeface="Courier New" panose="02070309020205020404" pitchFamily="49" charset="0"/>
            </a:endParaRPr>
          </a:p>
          <a:p>
            <a:pPr algn="just"/>
            <a:r>
              <a:rPr lang="hu-HU" dirty="0" smtClean="0">
                <a:solidFill>
                  <a:srgbClr val="002060"/>
                </a:solidFill>
                <a:latin typeface="Courier New" panose="02070309020205020404" pitchFamily="49" charset="0"/>
                <a:cs typeface="Courier New" panose="02070309020205020404" pitchFamily="49" charset="0"/>
              </a:rPr>
              <a:t>Itt is szeretném még egyszer nagyon hálásan megköszönni azt, amit értem tett. Az egyik fórumon hallottam, hogy már Pesten él. Én már régebb óta élek itt, hiszen itt jártam egyetemre. Mint ahogy levelemben utaltam rá, remek előadások zajlanak Pesten. Küldök néhány plakátot és időpontot. </a:t>
            </a:r>
          </a:p>
          <a:p>
            <a:r>
              <a:rPr lang="hu-HU" dirty="0" smtClean="0">
                <a:solidFill>
                  <a:srgbClr val="002060"/>
                </a:solidFill>
                <a:latin typeface="Courier New" panose="02070309020205020404" pitchFamily="49" charset="0"/>
                <a:cs typeface="Courier New" panose="02070309020205020404" pitchFamily="49" charset="0"/>
              </a:rPr>
              <a:t>Szeretettel meghívom Önt és családját egy előadásra hálám jeleként!</a:t>
            </a:r>
          </a:p>
          <a:p>
            <a:r>
              <a:rPr lang="hu-HU" dirty="0" smtClean="0">
                <a:solidFill>
                  <a:srgbClr val="002060"/>
                </a:solidFill>
                <a:latin typeface="Courier New" panose="02070309020205020404" pitchFamily="49" charset="0"/>
                <a:cs typeface="Courier New" panose="02070309020205020404" pitchFamily="49" charset="0"/>
              </a:rPr>
              <a:t>Epekedve várom válaszát!</a:t>
            </a:r>
          </a:p>
          <a:p>
            <a:endParaRPr lang="hu-HU" dirty="0">
              <a:solidFill>
                <a:srgbClr val="002060"/>
              </a:solidFill>
              <a:latin typeface="Courier New" panose="02070309020205020404" pitchFamily="49" charset="0"/>
              <a:cs typeface="Courier New" panose="02070309020205020404" pitchFamily="49" charset="0"/>
            </a:endParaRPr>
          </a:p>
          <a:p>
            <a:r>
              <a:rPr lang="hu-HU" b="1" i="1" dirty="0" smtClean="0">
                <a:solidFill>
                  <a:srgbClr val="002060"/>
                </a:solidFill>
                <a:latin typeface="Courier New" panose="02070309020205020404" pitchFamily="49" charset="0"/>
                <a:cs typeface="Courier New" panose="02070309020205020404" pitchFamily="49" charset="0"/>
              </a:rPr>
              <a:t>Írótársa:</a:t>
            </a:r>
          </a:p>
        </p:txBody>
      </p:sp>
      <p:pic>
        <p:nvPicPr>
          <p:cNvPr id="18" name="Kép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9242" y="5742984"/>
            <a:ext cx="1905266" cy="781159"/>
          </a:xfrm>
          <a:prstGeom prst="rect">
            <a:avLst/>
          </a:prstGeom>
        </p:spPr>
      </p:pic>
    </p:spTree>
    <p:extLst>
      <p:ext uri="{BB962C8B-B14F-4D97-AF65-F5344CB8AC3E}">
        <p14:creationId xmlns:p14="http://schemas.microsoft.com/office/powerpoint/2010/main" val="1826103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zövegdoboz 4"/>
          <p:cNvSpPr txBox="1"/>
          <p:nvPr/>
        </p:nvSpPr>
        <p:spPr>
          <a:xfrm>
            <a:off x="279400" y="522236"/>
            <a:ext cx="11023600" cy="1077218"/>
          </a:xfrm>
          <a:prstGeom prst="rect">
            <a:avLst/>
          </a:prstGeom>
          <a:noFill/>
        </p:spPr>
        <p:txBody>
          <a:bodyPr wrap="square" rtlCol="0">
            <a:spAutoFit/>
          </a:bodyPr>
          <a:lstStyle/>
          <a:p>
            <a:r>
              <a:rPr lang="hu-HU" sz="3200" b="1" i="1" dirty="0" smtClean="0">
                <a:solidFill>
                  <a:srgbClr val="002060"/>
                </a:solidFill>
                <a:latin typeface="Courier New" panose="02070309020205020404" pitchFamily="49" charset="0"/>
                <a:cs typeface="Courier New" panose="02070309020205020404" pitchFamily="49" charset="0"/>
              </a:rPr>
              <a:t>Szeretném Önnek ajánlani a Lantvirágok című verseskötetemet!</a:t>
            </a:r>
            <a:endParaRPr lang="de-DE" sz="3200" b="1" i="1" dirty="0">
              <a:solidFill>
                <a:srgbClr val="002060"/>
              </a:solidFill>
              <a:latin typeface="Courier New" panose="02070309020205020404" pitchFamily="49" charset="0"/>
              <a:cs typeface="Courier New" panose="02070309020205020404" pitchFamily="49" charset="0"/>
            </a:endParaRPr>
          </a:p>
        </p:txBody>
      </p:sp>
      <p:sp>
        <p:nvSpPr>
          <p:cNvPr id="6" name="Szövegdoboz 5"/>
          <p:cNvSpPr txBox="1"/>
          <p:nvPr/>
        </p:nvSpPr>
        <p:spPr>
          <a:xfrm>
            <a:off x="469900" y="1854200"/>
            <a:ext cx="5778500" cy="1477328"/>
          </a:xfrm>
          <a:prstGeom prst="rect">
            <a:avLst/>
          </a:prstGeom>
          <a:noFill/>
        </p:spPr>
        <p:txBody>
          <a:bodyPr wrap="square" rtlCol="0">
            <a:spAutoFit/>
          </a:bodyPr>
          <a:lstStyle/>
          <a:p>
            <a:r>
              <a:rPr lang="hu-HU" dirty="0" smtClean="0">
                <a:latin typeface="Courier New" panose="02070309020205020404" pitchFamily="49" charset="0"/>
                <a:cs typeface="Courier New" panose="02070309020205020404" pitchFamily="49" charset="0"/>
              </a:rPr>
              <a:t>Ez volt az első kiadott versgyűjteményem. Nem titkoltan ezek a versek nagyon sokat jelentenek nekem, nagy részüket ifjúkori szerelmemnek, Lónyay Etelkának címeztem.</a:t>
            </a:r>
            <a:endParaRPr lang="de-DE" dirty="0">
              <a:latin typeface="Courier New" panose="02070309020205020404" pitchFamily="49" charset="0"/>
              <a:cs typeface="Courier New" panose="02070309020205020404" pitchFamily="49" charset="0"/>
            </a:endParaRPr>
          </a:p>
        </p:txBody>
      </p:sp>
      <p:pic>
        <p:nvPicPr>
          <p:cNvPr id="7" name="Kép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1120" y="1599454"/>
            <a:ext cx="3109484" cy="1986820"/>
          </a:xfrm>
          <a:prstGeom prst="rect">
            <a:avLst/>
          </a:prstGeom>
        </p:spPr>
      </p:pic>
      <p:sp>
        <p:nvSpPr>
          <p:cNvPr id="8" name="Szövegdoboz 7"/>
          <p:cNvSpPr txBox="1"/>
          <p:nvPr/>
        </p:nvSpPr>
        <p:spPr>
          <a:xfrm>
            <a:off x="469900" y="4184710"/>
            <a:ext cx="5029200" cy="2308324"/>
          </a:xfrm>
          <a:prstGeom prst="rect">
            <a:avLst/>
          </a:prstGeom>
          <a:noFill/>
        </p:spPr>
        <p:txBody>
          <a:bodyPr wrap="square" rtlCol="0">
            <a:spAutoFit/>
          </a:bodyPr>
          <a:lstStyle/>
          <a:p>
            <a:endParaRPr lang="hu-HU" dirty="0" smtClean="0">
              <a:latin typeface="Courier New" panose="02070309020205020404" pitchFamily="49" charset="0"/>
              <a:cs typeface="Courier New" panose="02070309020205020404" pitchFamily="49" charset="0"/>
            </a:endParaRPr>
          </a:p>
          <a:p>
            <a:r>
              <a:rPr lang="hu-HU" dirty="0" smtClean="0">
                <a:latin typeface="Courier New" panose="02070309020205020404" pitchFamily="49" charset="0"/>
                <a:cs typeface="Courier New" panose="02070309020205020404" pitchFamily="49" charset="0"/>
              </a:rPr>
              <a:t>Szép emlékek, fiatal szerelem!</a:t>
            </a:r>
          </a:p>
          <a:p>
            <a:r>
              <a:rPr lang="hu-HU" dirty="0" smtClean="0">
                <a:latin typeface="Courier New" panose="02070309020205020404" pitchFamily="49" charset="0"/>
                <a:cs typeface="Courier New" panose="02070309020205020404" pitchFamily="49" charset="0"/>
              </a:rPr>
              <a:t>Aztán megismertem azt a nőt, aki végül a feleségem lett. Őt is szeretném Magának bemutatni, addig is csatolok rólunk egy közös fényképet!</a:t>
            </a:r>
            <a:endParaRPr lang="de-DE" dirty="0" smtClean="0">
              <a:latin typeface="Courier New" panose="02070309020205020404" pitchFamily="49" charset="0"/>
              <a:cs typeface="Courier New" panose="02070309020205020404" pitchFamily="49" charset="0"/>
            </a:endParaRPr>
          </a:p>
          <a:p>
            <a:endParaRPr lang="de-DE" dirty="0"/>
          </a:p>
        </p:txBody>
      </p:sp>
      <p:pic>
        <p:nvPicPr>
          <p:cNvPr id="9" name="Kép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3609" y="3791028"/>
            <a:ext cx="1544506" cy="2702006"/>
          </a:xfrm>
          <a:prstGeom prst="rect">
            <a:avLst/>
          </a:prstGeom>
        </p:spPr>
      </p:pic>
      <p:sp>
        <p:nvSpPr>
          <p:cNvPr id="10" name="Szövegdoboz 9"/>
          <p:cNvSpPr txBox="1"/>
          <p:nvPr/>
        </p:nvSpPr>
        <p:spPr>
          <a:xfrm>
            <a:off x="7405362" y="6496368"/>
            <a:ext cx="2921000" cy="276999"/>
          </a:xfrm>
          <a:prstGeom prst="rect">
            <a:avLst/>
          </a:prstGeom>
          <a:noFill/>
        </p:spPr>
        <p:txBody>
          <a:bodyPr wrap="square" rtlCol="0">
            <a:spAutoFit/>
          </a:bodyPr>
          <a:lstStyle/>
          <a:p>
            <a:pPr algn="ctr"/>
            <a:r>
              <a:rPr lang="hu-HU" sz="1200" i="1" dirty="0" smtClean="0">
                <a:latin typeface="Arial" panose="020B0604020202020204" pitchFamily="34" charset="0"/>
                <a:cs typeface="Arial" panose="020B0604020202020204" pitchFamily="34" charset="0"/>
              </a:rPr>
              <a:t>Fráter Erzsébet és jómagam</a:t>
            </a:r>
            <a:endParaRPr lang="de-DE" sz="12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6416599"/>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11000"/>
                                  </p:stCondLst>
                                  <p:childTnLst>
                                    <p:set>
                                      <p:cBhvr rctx="PPT">
                                        <p:cTn id="6" dur="indefinite"/>
                                        <p:tgtEl>
                                          <p:spTgt spid="6"/>
                                        </p:tgtEl>
                                        <p:attrNameLst>
                                          <p:attrName>style.opacity</p:attrName>
                                        </p:attrNameLst>
                                      </p:cBhvr>
                                      <p:to>
                                        <p:strVal val="0.25"/>
                                      </p:to>
                                    </p:set>
                                    <p:animEffect filter="image" prLst="opacity: 0.25">
                                      <p:cBhvr rctx="IE">
                                        <p:cTn id="7" dur="indefinite"/>
                                        <p:tgtEl>
                                          <p:spTgt spid="6"/>
                                        </p:tgtEl>
                                      </p:cBhvr>
                                    </p:animEffect>
                                  </p:childTnLst>
                                </p:cTn>
                              </p:par>
                              <p:par>
                                <p:cTn id="8" presetID="9" presetClass="emph" presetSubtype="0" nodeType="withEffect">
                                  <p:stCondLst>
                                    <p:cond delay="11000"/>
                                  </p:stCondLst>
                                  <p:childTnLst>
                                    <p:set>
                                      <p:cBhvr rctx="PPT">
                                        <p:cTn id="9" dur="indefinite"/>
                                        <p:tgtEl>
                                          <p:spTgt spid="7"/>
                                        </p:tgtEl>
                                        <p:attrNameLst>
                                          <p:attrName>style.opacity</p:attrName>
                                        </p:attrNameLst>
                                      </p:cBhvr>
                                      <p:to>
                                        <p:strVal val="0.25"/>
                                      </p:to>
                                    </p:set>
                                    <p:animEffect filter="image" prLst="opacity: 0.25">
                                      <p:cBhvr rctx="IE">
                                        <p:cTn id="10" dur="indefinite"/>
                                        <p:tgtEl>
                                          <p:spTgt spid="7"/>
                                        </p:tgtEl>
                                      </p:cBhvr>
                                    </p:animEffect>
                                  </p:childTnLst>
                                </p:cTn>
                              </p:par>
                              <p:par>
                                <p:cTn id="11" presetID="10" presetClass="entr" presetSubtype="0" fill="hold" grpId="0" nodeType="withEffect">
                                  <p:stCondLst>
                                    <p:cond delay="1000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par>
                                <p:cTn id="14" presetID="10" presetClass="entr" presetSubtype="0" fill="hold" nodeType="withEffect">
                                  <p:stCondLst>
                                    <p:cond delay="1000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childTnLst>
                                </p:cTn>
                              </p:par>
                              <p:par>
                                <p:cTn id="17" presetID="10" presetClass="entr" presetSubtype="0" fill="hold" grpId="0" nodeType="withEffect">
                                  <p:stCondLst>
                                    <p:cond delay="1000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55600" y="1346200"/>
            <a:ext cx="5625579" cy="4165600"/>
          </a:xfrm>
        </p:spPr>
        <p:txBody>
          <a:bodyPr>
            <a:normAutofit/>
          </a:bodyPr>
          <a:lstStyle/>
          <a:p>
            <a:r>
              <a:rPr lang="hu-HU" sz="2000" dirty="0" smtClean="0">
                <a:latin typeface="Courier New" panose="02070309020205020404" pitchFamily="49" charset="0"/>
                <a:cs typeface="Courier New" panose="02070309020205020404" pitchFamily="49" charset="0"/>
              </a:rPr>
              <a:t>A színházi előadok előtt szeretném megmutatni Önnek az írói és költői társadalom találkozási pontját. Itt ülünk össze, elemzünk műveket, felolvassuk egymásnak új alkotásaink első vázlatát, de szót ejtünk a többi művészetről és politikáról is. Ma Café </a:t>
            </a:r>
            <a:r>
              <a:rPr lang="hu-HU" sz="2000" dirty="0" err="1" smtClean="0">
                <a:latin typeface="Courier New" panose="02070309020205020404" pitchFamily="49" charset="0"/>
                <a:cs typeface="Courier New" panose="02070309020205020404" pitchFamily="49" charset="0"/>
              </a:rPr>
              <a:t>Herrengasse</a:t>
            </a:r>
            <a:r>
              <a:rPr lang="hu-HU" sz="2000" dirty="0" smtClean="0">
                <a:latin typeface="Courier New" panose="02070309020205020404" pitchFamily="49" charset="0"/>
                <a:cs typeface="Courier New" panose="02070309020205020404" pitchFamily="49" charset="0"/>
              </a:rPr>
              <a:t> a neve. A szabadságharc előtt is itt ült össze a művésztársadalom. De a szabadságharc után ennek is meg kellett változnia, korábban Pilvax Kávéház volt a neve, ma már nem merjük így hívni. </a:t>
            </a:r>
            <a:endParaRPr lang="de-DE" sz="2000" dirty="0">
              <a:latin typeface="Courier New" panose="02070309020205020404" pitchFamily="49" charset="0"/>
              <a:cs typeface="Courier New" panose="02070309020205020404" pitchFamily="49" charset="0"/>
            </a:endParaRPr>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3641" y="3215332"/>
            <a:ext cx="5430966" cy="3157538"/>
          </a:xfrm>
          <a:prstGeom prst="rect">
            <a:avLst/>
          </a:prstGeom>
        </p:spPr>
      </p:pic>
      <p:pic>
        <p:nvPicPr>
          <p:cNvPr id="5" name="Kép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5612" y="391467"/>
            <a:ext cx="2095500" cy="2362200"/>
          </a:xfrm>
          <a:prstGeom prst="rect">
            <a:avLst/>
          </a:prstGeom>
        </p:spPr>
      </p:pic>
      <p:sp>
        <p:nvSpPr>
          <p:cNvPr id="6" name="Szövegdoboz 5"/>
          <p:cNvSpPr txBox="1"/>
          <p:nvPr/>
        </p:nvSpPr>
        <p:spPr>
          <a:xfrm>
            <a:off x="6247879" y="2753667"/>
            <a:ext cx="5430966" cy="461665"/>
          </a:xfrm>
          <a:prstGeom prst="rect">
            <a:avLst/>
          </a:prstGeom>
          <a:noFill/>
        </p:spPr>
        <p:txBody>
          <a:bodyPr wrap="square" rtlCol="0">
            <a:spAutoFit/>
          </a:bodyPr>
          <a:lstStyle/>
          <a:p>
            <a:pPr algn="ctr"/>
            <a:r>
              <a:rPr lang="hu-HU" sz="1200" i="1" dirty="0" smtClean="0">
                <a:latin typeface="Arial" panose="020B0604020202020204" pitchFamily="34" charset="0"/>
                <a:cs typeface="Arial" panose="020B0604020202020204" pitchFamily="34" charset="0"/>
              </a:rPr>
              <a:t>Annak idején a mi drága megboldogult  Petőfi Sándor barátunk is itt írta meg a Nemzeti dalt.</a:t>
            </a:r>
            <a:endParaRPr lang="de-DE" sz="12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56473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55600" y="805615"/>
            <a:ext cx="6921500" cy="1295400"/>
          </a:xfrm>
        </p:spPr>
        <p:txBody>
          <a:bodyPr>
            <a:normAutofit/>
          </a:bodyPr>
          <a:lstStyle/>
          <a:p>
            <a:r>
              <a:rPr lang="hu-HU" sz="3200" b="1" i="1" dirty="0" smtClean="0">
                <a:solidFill>
                  <a:srgbClr val="002060"/>
                </a:solidFill>
                <a:latin typeface="Courier New" panose="02070309020205020404" pitchFamily="49" charset="0"/>
                <a:cs typeface="Courier New" panose="02070309020205020404" pitchFamily="49" charset="0"/>
              </a:rPr>
              <a:t>A jövő heti színházműsor:</a:t>
            </a:r>
            <a:endParaRPr lang="de-DE" dirty="0"/>
          </a:p>
        </p:txBody>
      </p:sp>
      <p:sp>
        <p:nvSpPr>
          <p:cNvPr id="4" name="Szövegdoboz 3"/>
          <p:cNvSpPr txBox="1"/>
          <p:nvPr/>
        </p:nvSpPr>
        <p:spPr>
          <a:xfrm>
            <a:off x="2292350" y="5934670"/>
            <a:ext cx="7607300" cy="646331"/>
          </a:xfrm>
          <a:prstGeom prst="rect">
            <a:avLst/>
          </a:prstGeom>
          <a:noFill/>
        </p:spPr>
        <p:txBody>
          <a:bodyPr wrap="square" rtlCol="0">
            <a:spAutoFit/>
          </a:bodyPr>
          <a:lstStyle/>
          <a:p>
            <a:pPr algn="ctr"/>
            <a:r>
              <a:rPr lang="hu-HU" dirty="0" smtClean="0">
                <a:latin typeface="Courier New" panose="02070309020205020404" pitchFamily="49" charset="0"/>
                <a:cs typeface="Courier New" panose="02070309020205020404" pitchFamily="49" charset="0"/>
              </a:rPr>
              <a:t>Ha alkalmas Önnek az időpont és felkeltette a dráma az érdeklődését, kérem jelezzen vissza!</a:t>
            </a:r>
            <a:endParaRPr lang="de-DE" dirty="0">
              <a:latin typeface="Courier New" panose="02070309020205020404" pitchFamily="49" charset="0"/>
              <a:cs typeface="Courier New" panose="02070309020205020404" pitchFamily="49" charset="0"/>
            </a:endParaRPr>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6685" y="2525629"/>
            <a:ext cx="4760430" cy="2178812"/>
          </a:xfrm>
          <a:prstGeom prst="rect">
            <a:avLst/>
          </a:prstGeom>
        </p:spPr>
      </p:pic>
      <p:sp>
        <p:nvSpPr>
          <p:cNvPr id="7" name="Szövegdoboz 6"/>
          <p:cNvSpPr txBox="1"/>
          <p:nvPr/>
        </p:nvSpPr>
        <p:spPr>
          <a:xfrm>
            <a:off x="6591300" y="2599372"/>
            <a:ext cx="4318000" cy="2031325"/>
          </a:xfrm>
          <a:prstGeom prst="rect">
            <a:avLst/>
          </a:prstGeom>
          <a:noFill/>
        </p:spPr>
        <p:txBody>
          <a:bodyPr wrap="square" rtlCol="0">
            <a:spAutoFit/>
          </a:bodyPr>
          <a:lstStyle/>
          <a:p>
            <a:pPr algn="ctr"/>
            <a:r>
              <a:rPr lang="hu-HU" b="1" i="1" dirty="0" smtClean="0">
                <a:latin typeface="Courier New" panose="02070309020205020404" pitchFamily="49" charset="0"/>
                <a:cs typeface="Courier New" panose="02070309020205020404" pitchFamily="49" charset="0"/>
              </a:rPr>
              <a:t>Az én kedves barátom, a maga fordításában viszik színpadra hazánkban először. Nem is fáradozom a mű ismertetésével. De a szereposztást elnézvén nagyon jó előadásra számíthatunk.</a:t>
            </a:r>
            <a:endParaRPr lang="de-DE" b="1" i="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75689751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200" b="1" i="1" dirty="0" smtClean="0">
                <a:solidFill>
                  <a:srgbClr val="002060"/>
                </a:solidFill>
                <a:latin typeface="Courier New" panose="02070309020205020404" pitchFamily="49" charset="0"/>
                <a:cs typeface="Courier New" panose="02070309020205020404" pitchFamily="49" charset="0"/>
              </a:rPr>
              <a:t>Itt van még néhány helyszín Pest-Budám amit örömmel </a:t>
            </a:r>
            <a:r>
              <a:rPr lang="hu-HU" sz="3200" b="1" i="1" smtClean="0">
                <a:solidFill>
                  <a:srgbClr val="002060"/>
                </a:solidFill>
                <a:latin typeface="Courier New" panose="02070309020205020404" pitchFamily="49" charset="0"/>
                <a:cs typeface="Courier New" panose="02070309020205020404" pitchFamily="49" charset="0"/>
              </a:rPr>
              <a:t>ajánlok </a:t>
            </a:r>
            <a:r>
              <a:rPr lang="hu-HU" sz="3200" b="1" i="1" smtClean="0">
                <a:solidFill>
                  <a:srgbClr val="002060"/>
                </a:solidFill>
                <a:latin typeface="Courier New" panose="02070309020205020404" pitchFamily="49" charset="0"/>
                <a:cs typeface="Courier New" panose="02070309020205020404" pitchFamily="49" charset="0"/>
              </a:rPr>
              <a:t>Önnek</a:t>
            </a:r>
            <a:endParaRPr lang="de-DE" sz="3200" b="1" i="1" dirty="0">
              <a:solidFill>
                <a:srgbClr val="002060"/>
              </a:solidFill>
              <a:latin typeface="Courier New" panose="02070309020205020404" pitchFamily="49" charset="0"/>
              <a:cs typeface="Courier New" panose="02070309020205020404" pitchFamily="49" charset="0"/>
            </a:endParaRPr>
          </a:p>
        </p:txBody>
      </p:sp>
      <p:pic>
        <p:nvPicPr>
          <p:cNvPr id="4" name="Kép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2128234"/>
            <a:ext cx="5677881" cy="3307366"/>
          </a:xfrm>
          <a:prstGeom prst="rect">
            <a:avLst/>
          </a:prstGeom>
        </p:spPr>
      </p:pic>
      <p:sp>
        <p:nvSpPr>
          <p:cNvPr id="5" name="Szövegdoboz 4"/>
          <p:cNvSpPr txBox="1"/>
          <p:nvPr/>
        </p:nvSpPr>
        <p:spPr>
          <a:xfrm>
            <a:off x="6705600" y="2108200"/>
            <a:ext cx="4927600" cy="3693319"/>
          </a:xfrm>
          <a:prstGeom prst="rect">
            <a:avLst/>
          </a:prstGeom>
          <a:noFill/>
        </p:spPr>
        <p:txBody>
          <a:bodyPr wrap="square" rtlCol="0">
            <a:spAutoFit/>
          </a:bodyPr>
          <a:lstStyle/>
          <a:p>
            <a:pPr marL="342900" indent="-342900">
              <a:buAutoNum type="arabicPeriod"/>
            </a:pPr>
            <a:r>
              <a:rPr lang="hu-HU" dirty="0" smtClean="0">
                <a:latin typeface="Arial" panose="020B0604020202020204" pitchFamily="34" charset="0"/>
                <a:cs typeface="Arial" panose="020B0604020202020204" pitchFamily="34" charset="0"/>
              </a:rPr>
              <a:t>Nemzeti Múzeum: annak idején központi helyszíne volt a forradalomnak, mára visszakapta alaprendeltetését: a magyarok történetét és különböző kultúrákat tudunk megismerni.</a:t>
            </a:r>
          </a:p>
          <a:p>
            <a:pPr marL="342900" indent="-342900">
              <a:buAutoNum type="arabicPeriod"/>
            </a:pPr>
            <a:r>
              <a:rPr lang="hu-HU" dirty="0" smtClean="0">
                <a:latin typeface="Arial" panose="020B0604020202020204" pitchFamily="34" charset="0"/>
                <a:cs typeface="Arial" panose="020B0604020202020204" pitchFamily="34" charset="0"/>
              </a:rPr>
              <a:t>A színház, amiről már említettem.</a:t>
            </a:r>
          </a:p>
          <a:p>
            <a:pPr marL="342900" indent="-342900">
              <a:buAutoNum type="arabicPeriod"/>
            </a:pPr>
            <a:r>
              <a:rPr lang="hu-HU" dirty="0" smtClean="0">
                <a:latin typeface="Arial" panose="020B0604020202020204" pitchFamily="34" charset="0"/>
                <a:cs typeface="Arial" panose="020B0604020202020204" pitchFamily="34" charset="0"/>
              </a:rPr>
              <a:t>Magyar </a:t>
            </a:r>
            <a:r>
              <a:rPr lang="hu-HU" dirty="0" err="1" smtClean="0">
                <a:latin typeface="Arial" panose="020B0604020202020204" pitchFamily="34" charset="0"/>
                <a:cs typeface="Arial" panose="020B0604020202020204" pitchFamily="34" charset="0"/>
              </a:rPr>
              <a:t>Casinót</a:t>
            </a:r>
            <a:r>
              <a:rPr lang="hu-HU" dirty="0" smtClean="0">
                <a:latin typeface="Arial" panose="020B0604020202020204" pitchFamily="34" charset="0"/>
                <a:cs typeface="Arial" panose="020B0604020202020204" pitchFamily="34" charset="0"/>
              </a:rPr>
              <a:t> még Széchényi István hozta létre egyfajta fórumként, ahol az </a:t>
            </a:r>
            <a:r>
              <a:rPr lang="hu-HU" dirty="0" err="1" smtClean="0">
                <a:latin typeface="Arial" panose="020B0604020202020204" pitchFamily="34" charset="0"/>
                <a:cs typeface="Arial" panose="020B0604020202020204" pitchFamily="34" charset="0"/>
              </a:rPr>
              <a:t>arisztokara</a:t>
            </a:r>
            <a:r>
              <a:rPr lang="hu-HU" dirty="0" smtClean="0">
                <a:latin typeface="Arial" panose="020B0604020202020204" pitchFamily="34" charset="0"/>
                <a:cs typeface="Arial" panose="020B0604020202020204" pitchFamily="34" charset="0"/>
              </a:rPr>
              <a:t> réteg és az értelmiség összeülhetett megvitatni az ország ügyét.</a:t>
            </a:r>
          </a:p>
          <a:p>
            <a:pPr marL="342900" indent="-342900">
              <a:buAutoNum type="arabicPeriod"/>
            </a:pPr>
            <a:r>
              <a:rPr lang="hu-HU" dirty="0" smtClean="0">
                <a:latin typeface="Arial" panose="020B0604020202020204" pitchFamily="34" charset="0"/>
                <a:cs typeface="Arial" panose="020B0604020202020204" pitchFamily="34" charset="0"/>
              </a:rPr>
              <a:t>A budai várnegyed egy része pedig nyitott a polgárság számára, érdemes egy sétát tenni arra.</a:t>
            </a:r>
            <a:endParaRPr lang="de-DE" dirty="0">
              <a:latin typeface="Arial" panose="020B0604020202020204" pitchFamily="34" charset="0"/>
              <a:cs typeface="Arial" panose="020B0604020202020204" pitchFamily="34" charset="0"/>
            </a:endParaRPr>
          </a:p>
        </p:txBody>
      </p:sp>
      <p:sp>
        <p:nvSpPr>
          <p:cNvPr id="6" name="Szövegdoboz 5"/>
          <p:cNvSpPr txBox="1"/>
          <p:nvPr/>
        </p:nvSpPr>
        <p:spPr>
          <a:xfrm>
            <a:off x="603250" y="6096000"/>
            <a:ext cx="10985500" cy="369332"/>
          </a:xfrm>
          <a:prstGeom prst="rect">
            <a:avLst/>
          </a:prstGeom>
          <a:noFill/>
        </p:spPr>
        <p:txBody>
          <a:bodyPr wrap="square" rtlCol="0">
            <a:spAutoFit/>
          </a:bodyPr>
          <a:lstStyle/>
          <a:p>
            <a:r>
              <a:rPr lang="hu-HU" dirty="0" smtClean="0">
                <a:latin typeface="Courier New" panose="02070309020205020404" pitchFamily="49" charset="0"/>
                <a:cs typeface="Courier New" panose="02070309020205020404" pitchFamily="49" charset="0"/>
              </a:rPr>
              <a:t>Hirtelen ezek azok a helyek, amik eszembe jutottak, várom élményeit róluk</a:t>
            </a:r>
            <a:r>
              <a:rPr lang="hu-HU" dirty="0" smtClean="0"/>
              <a:t>!</a:t>
            </a:r>
            <a:endParaRPr lang="de-DE" dirty="0"/>
          </a:p>
        </p:txBody>
      </p:sp>
    </p:spTree>
    <p:extLst>
      <p:ext uri="{BB962C8B-B14F-4D97-AF65-F5344CB8AC3E}">
        <p14:creationId xmlns:p14="http://schemas.microsoft.com/office/powerpoint/2010/main" val="366110661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391</Words>
  <Application>Microsoft Office PowerPoint</Application>
  <PresentationFormat>Szélesvásznú</PresentationFormat>
  <Paragraphs>27</Paragraphs>
  <Slides>5</Slides>
  <Notes>0</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5</vt:i4>
      </vt:variant>
    </vt:vector>
  </HeadingPairs>
  <TitlesOfParts>
    <vt:vector size="11" baseType="lpstr">
      <vt:lpstr>Arial</vt:lpstr>
      <vt:lpstr>Calibri</vt:lpstr>
      <vt:lpstr>Courier New</vt:lpstr>
      <vt:lpstr>Edwardian Script ITC</vt:lpstr>
      <vt:lpstr>French Script MT</vt:lpstr>
      <vt:lpstr>Office-téma</vt:lpstr>
      <vt:lpstr>PowerPoint bemutató</vt:lpstr>
      <vt:lpstr>PowerPoint bemutató</vt:lpstr>
      <vt:lpstr>A színházi előadok előtt szeretném megmutatni Önnek az írói és költői társadalom találkozási pontját. Itt ülünk össze, elemzünk műveket, felolvassuk egymásnak új alkotásaink első vázlatát, de szót ejtünk a többi művészetről és politikáról is. Ma Café Herrengasse a neve. A szabadságharc előtt is itt ült össze a művésztársadalom. De a szabadságharc után ennek is meg kellett változnia, korábban Pilvax Kávéház volt a neve, ma már nem merjük így hívni. </vt:lpstr>
      <vt:lpstr>A jövő heti színházműsor:</vt:lpstr>
      <vt:lpstr>Itt van még néhány helyszín Pest-Budám amit örömmel ajánlok Önnek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Horváth Adél</dc:creator>
  <cp:lastModifiedBy>Horváth Adél</cp:lastModifiedBy>
  <cp:revision>16</cp:revision>
  <dcterms:created xsi:type="dcterms:W3CDTF">2018-03-10T12:15:13Z</dcterms:created>
  <dcterms:modified xsi:type="dcterms:W3CDTF">2018-03-10T16:38:40Z</dcterms:modified>
</cp:coreProperties>
</file>