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5" r:id="rId4"/>
    <p:sldId id="262" r:id="rId5"/>
    <p:sldId id="257" r:id="rId6"/>
    <p:sldId id="258" r:id="rId7"/>
    <p:sldId id="264" r:id="rId8"/>
    <p:sldId id="267" r:id="rId9"/>
    <p:sldId id="263" r:id="rId10"/>
    <p:sldId id="259" r:id="rId11"/>
    <p:sldId id="260" r:id="rId12"/>
    <p:sldId id="266" r:id="rId13"/>
    <p:sldId id="26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72A"/>
    <a:srgbClr val="B4622A"/>
    <a:srgbClr val="C4BAC1"/>
    <a:srgbClr val="DAE852"/>
    <a:srgbClr val="969CA4"/>
    <a:srgbClr val="EBF268"/>
    <a:srgbClr val="CBDD5D"/>
    <a:srgbClr val="EEC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0874" autoAdjust="0"/>
  </p:normalViewPr>
  <p:slideViewPr>
    <p:cSldViewPr snapToGrid="0">
      <p:cViewPr varScale="1">
        <p:scale>
          <a:sx n="67" d="100"/>
          <a:sy n="67" d="100"/>
        </p:scale>
        <p:origin x="120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4967A-7545-4BCC-810E-A74D3CF2E4BA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C699B-9327-4FFE-BAF8-A72311B2F3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75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C699B-9327-4FFE-BAF8-A72311B2F3B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83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C699B-9327-4FFE-BAF8-A72311B2F3B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927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C699B-9327-4FFE-BAF8-A72311B2F3B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974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C699B-9327-4FFE-BAF8-A72311B2F3B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2872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C699B-9327-4FFE-BAF8-A72311B2F3B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1389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C699B-9327-4FFE-BAF8-A72311B2F3B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0344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C699B-9327-4FFE-BAF8-A72311B2F3B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883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ED601E-1449-7F2A-1F19-5DAE36C05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4CF43BA-B4AC-C826-FAF5-61D82C564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9E1EF0D-3F6C-AF47-BA1C-A2A41FA5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E1D0-7808-4FE8-95DE-8F5DEABF767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D9CD4A1-8ABB-CAD6-6072-D566F41A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8ED83F2-4B7E-2D73-7C52-071C8029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24C6-1E9B-42D1-975A-3878516813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28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315FC0-6F3A-48F2-0B63-936C5E3F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A3601E1-A886-4E67-40EA-A1FE7679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2780C8D-FC2D-D3FA-ACAC-52ABD827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E1D0-7808-4FE8-95DE-8F5DEABF767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5881206-D316-B0A7-41A7-43020F2E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B5ED8AA-BA67-71ED-2413-5AFCF411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24C6-1E9B-42D1-975A-3878516813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556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314B19E-F8A9-5981-C35C-BCDE737E31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BE0A630-B6F5-20D5-1AFF-71E0E73BD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DC2E8AB-81FF-8CAE-B11F-8DC6F7E6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E1D0-7808-4FE8-95DE-8F5DEABF767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F2FEEA-9A13-75C4-DCCF-BBA267BC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F2904C8-F9A5-D237-B4B1-7C7D7AA9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24C6-1E9B-42D1-975A-3878516813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91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FD59E9-EA63-4F27-603C-3F0DDFC6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708029-F0BB-B33C-2854-3887459BD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DE377C7-4078-450B-B491-3031C3AA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E1D0-7808-4FE8-95DE-8F5DEABF767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DAC86B-005D-F274-800D-E1A71944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154692A-2B93-C0CB-43EC-C64221DB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24C6-1E9B-42D1-975A-3878516813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619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23530A-5C91-69E9-42F8-0F18C940A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7F91E58-3073-18C9-1EF8-6E681AA12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855612-452E-C276-BABC-33858CDC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E1D0-7808-4FE8-95DE-8F5DEABF767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05D406-7F41-C5E0-2C8C-D3CE65E6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F8D6824-D855-FF8A-D3BE-C94D9105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24C6-1E9B-42D1-975A-3878516813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404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B876B4-ACD9-665A-D920-78915939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980B46-D188-BCEF-B5D3-DF8432114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41D2429-66F8-509B-E185-17F711FAC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A6F1FA8-218F-1549-2D3A-73DFA71BE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E1D0-7808-4FE8-95DE-8F5DEABF767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47FDEBE-5B00-E63A-9836-CD3E6619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11148A4-7448-B10E-27BF-A74FD789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24C6-1E9B-42D1-975A-3878516813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750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4C0ACB-83A4-5302-6A1B-AD5D9BA8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ED520A5-8A7C-3DF7-1223-1687F6ABA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5DCE7A9-D61A-1DC5-7824-A29A97B97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DC13E6E-88DA-0A57-0D0F-829AF051E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C78712E-096B-9F48-8DA1-1881865B8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B1BF716-22C7-6C48-7440-9460BF68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E1D0-7808-4FE8-95DE-8F5DEABF767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D5295B1-1374-3F63-3400-64890EA66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8C2B7FD-9922-89A4-F3E6-BA70933C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24C6-1E9B-42D1-975A-3878516813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764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5A01BA-2CEF-8513-1089-1C1CD1C3C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C9F12EA-3BCB-E6E3-377C-7A0198D2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E1D0-7808-4FE8-95DE-8F5DEABF767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1459D9F-B2C4-FD98-C7BA-0FB3BA7DE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E38812B-FD44-D683-A9A9-D9D5C96E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24C6-1E9B-42D1-975A-3878516813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422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1CD5777-5858-0FA4-2EBB-5AFEBBD3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E1D0-7808-4FE8-95DE-8F5DEABF767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1DC29EB-0522-0BF0-69EE-C2C3BF80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ECC119A-9E59-D28A-41DD-B4E66954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24C6-1E9B-42D1-975A-3878516813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757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28C856-8968-D692-6A67-227F3C38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97463B4-C3EA-626F-F085-7B91E1597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5A0ED4D-592A-80CD-D0A7-203D03A03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C5AC949-53C3-C3C3-BB61-9D4D6CEF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E1D0-7808-4FE8-95DE-8F5DEABF767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4F9913B-B1CE-8EF7-F00E-DB0F11E13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3312204-A1CE-9952-5D70-55E418EC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24C6-1E9B-42D1-975A-3878516813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184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79FE56-A717-3294-C9FC-5FCC411C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FED75AB-92CA-D375-3A9F-9BBD570B7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43D2577-D13F-564F-24F6-BC1256CD1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4F6665A-71D8-7389-5703-3E48CB38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E1D0-7808-4FE8-95DE-8F5DEABF767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EC4C295-0BA7-C28D-68D7-D60E90F9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8A29888-C2A0-D778-5377-B4C63ABAA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24C6-1E9B-42D1-975A-3878516813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214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96030E4-6F23-2EE6-11A0-AEC616F7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2D73B7D-16D4-523B-143C-DB03A80DA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C20B51-4218-9B23-1B18-2EE1FD1C4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22E1D0-7808-4FE8-95DE-8F5DEABF767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95256A2-7C45-AE67-CE9D-6045EEF12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F320CD-42D6-3E07-AE94-321FD160B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5224C6-1E9B-42D1-975A-3878516813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91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tron.hu/" TargetMode="External"/><Relationship Id="rId2" Type="http://schemas.openxmlformats.org/officeDocument/2006/relationships/hyperlink" Target="https://www.googleadservices.com/pagead/aclk?sa=L&amp;ai=DChcSEwijm6zmkJWGAxWrlYMHHd6ZMkQYABAAGgJlZg&amp;ase=2&amp;gclid=EAIaIQobChMIo5us5pCVhgMVq5WDBx3emTJEEAAYASAAEgKSQvD_BwE&amp;ohost=www.google.com&amp;cid=CAASJeRoJKMf6KQ68KTWDsSvn-kBSK8qeKcWZYoGghC7Nm1qkc_Dlk4&amp;sig=AOD64_0lyxl9QJDzSZg2TtOhN05-F6mvVA&amp;q&amp;nis=4&amp;adurl&amp;ved=2ahUKEwjjyKXmkJWGAxVGgf0HHed7AGMQ0Qx6BAgGEA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szmi.hu/hu/szinhazi-adattar" TargetMode="External"/><Relationship Id="rId4" Type="http://schemas.openxmlformats.org/officeDocument/2006/relationships/hyperlink" Target="https://szinhaz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77D29CB-DBBA-93BE-7066-31275A317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hu-HU" sz="5400"/>
              <a:t>Bánk bán előadások a Nemzeti Színházban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49003F8-F2B1-BCC5-562C-55A034BE3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hu-HU"/>
              <a:t>Készítette: Cselszövő 4S</a:t>
            </a:r>
            <a:endParaRPr lang="hu-HU" dirty="0"/>
          </a:p>
        </p:txBody>
      </p:sp>
      <p:sp>
        <p:nvSpPr>
          <p:cNvPr id="717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Fénykép megnyitása">
            <a:extLst>
              <a:ext uri="{FF2B5EF4-FFF2-40B4-BE49-F238E27FC236}">
                <a16:creationId xmlns:a16="http://schemas.microsoft.com/office/drawing/2014/main" id="{B1A935C6-86A5-00B4-5447-D3929BFD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1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0">
              <a:schemeClr val="accent2">
                <a:lumMod val="97000"/>
                <a:lumOff val="3000"/>
              </a:schemeClr>
            </a:gs>
            <a:gs pos="85000">
              <a:schemeClr val="accent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4B7A851-A1A1-7EAD-D960-EEF478CEA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Rectangle 308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DEDE7F5-8ED5-EA58-3C57-CD586EDD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370542"/>
          </a:xfrm>
        </p:spPr>
        <p:txBody>
          <a:bodyPr>
            <a:normAutofit/>
          </a:bodyPr>
          <a:lstStyle/>
          <a:p>
            <a:r>
              <a:rPr lang="hu-HU" sz="4000" dirty="0" err="1"/>
              <a:t>Vidnyánszk</a:t>
            </a:r>
            <a:r>
              <a:rPr lang="hu-HU" sz="4000"/>
              <a:t> Attila: </a:t>
            </a:r>
            <a:r>
              <a:rPr lang="hu-HU" sz="4000" dirty="0"/>
              <a:t>Bánk bán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E60AD7A-9F78-7DE6-7AD5-A11DD180A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10" y="1889090"/>
            <a:ext cx="4409180" cy="4603785"/>
          </a:xfrm>
        </p:spPr>
        <p:txBody>
          <a:bodyPr>
            <a:noAutofit/>
          </a:bodyPr>
          <a:lstStyle/>
          <a:p>
            <a:r>
              <a:rPr lang="hu-HU" sz="1400" dirty="0"/>
              <a:t>2002-ben állította először színpadra a darabot László Zsolt főszereplésével, aki intellektuálisabb Bánk bánt alakított, míg 2017-ben </a:t>
            </a:r>
            <a:r>
              <a:rPr lang="hu-HU" sz="1400" dirty="0" err="1"/>
              <a:t>Mátray</a:t>
            </a:r>
            <a:r>
              <a:rPr lang="hu-HU" sz="1400" dirty="0"/>
              <a:t> László figurája nagyobb érzelmi töltést kapott.</a:t>
            </a:r>
          </a:p>
          <a:p>
            <a:r>
              <a:rPr lang="hu-HU" sz="1400" dirty="0"/>
              <a:t>A 2023-ban előadott Bánk bán, </a:t>
            </a:r>
            <a:r>
              <a:rPr lang="hu-HU" sz="1400" dirty="0" err="1"/>
              <a:t>Berettyán</a:t>
            </a:r>
            <a:r>
              <a:rPr lang="hu-HU" sz="1400" dirty="0"/>
              <a:t> Sándor megformálásában a kettő között lehet.. A rendező elsősorban nem gondolkodtatni akar, hanem éreztetni, az emberek lelkét megérinteni, ami szerinte sokkal nehezebb. Az előző Bánk bán előadásokhoz képest most erősödött a magánéleti vonal.</a:t>
            </a:r>
          </a:p>
          <a:p>
            <a:r>
              <a:rPr lang="hu-HU" sz="1400" dirty="0" err="1"/>
              <a:t>Vidnyánszky</a:t>
            </a:r>
            <a:r>
              <a:rPr lang="hu-HU" sz="1400" dirty="0"/>
              <a:t> szerint zseniális alkotás a Bánk bán, a leginkább színpadra írt mű nagy klasszikusaink közül. A nézőből azonosulást, szeretetet, együttérzést, megvetést és gyűlöletet kiváltó szereplők sokaságát vonultatja fel. Ma is érvényes, magával ragadó, végsőkig feszített konfliktusokból építi fel a drámai kompozíciót.</a:t>
            </a:r>
          </a:p>
          <a:p>
            <a:r>
              <a:rPr lang="hu-HU" sz="1400" dirty="0"/>
              <a:t>A produkció friss, lendületes. A jelmezek nagyon újszerűek, a zene és a díszlet is modern. Kiemelt hangsúlyt kap a színek szimbolikája</a:t>
            </a:r>
            <a:r>
              <a:rPr lang="hu-HU" sz="1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276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4" name="Rectangle 207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Bánk bán - Nemzeti Színház - Színházak - Theater Online">
            <a:extLst>
              <a:ext uri="{FF2B5EF4-FFF2-40B4-BE49-F238E27FC236}">
                <a16:creationId xmlns:a16="http://schemas.microsoft.com/office/drawing/2014/main" id="{46B068B8-3DB2-91A7-3227-C45F12690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6" name="Rectangle 207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B2C0FFA-BFF7-2FE0-C917-925A2868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661035"/>
          </a:xfrm>
        </p:spPr>
        <p:txBody>
          <a:bodyPr>
            <a:normAutofit/>
          </a:bodyPr>
          <a:lstStyle/>
          <a:p>
            <a:endParaRPr lang="hu-HU" sz="4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CBBAE3-B547-04A2-9668-66965A29B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534160"/>
            <a:ext cx="3822189" cy="46428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1500" b="1" dirty="0"/>
              <a:t>Ez a Bánk bán előadása </a:t>
            </a:r>
            <a:r>
              <a:rPr lang="hu-HU" sz="1500" b="1" dirty="0" err="1"/>
              <a:t>Vidnyánszky</a:t>
            </a:r>
            <a:r>
              <a:rPr lang="hu-HU" sz="1500" b="1" dirty="0"/>
              <a:t> Attilának a hetedik rendezése, ebből négy az operai, három a prózai változat.</a:t>
            </a:r>
          </a:p>
          <a:p>
            <a:pPr marL="0" indent="0">
              <a:buNone/>
            </a:pPr>
            <a:r>
              <a:rPr lang="hu-HU" sz="1500" b="1" dirty="0"/>
              <a:t>A két részben játszott öt felvonás színpadi megvalósítása mozgásban, zenében, látványban rendkívül sűrű, zaklatott, és szerkezetileg különös elemekkel dúsított. A szokásosnál több szereplő vonul át a színpadon, férfi és női néptáncosok, királyi gyerekek és nevelőjük, néma szereplők, a békétlenek, udvaroncok.</a:t>
            </a:r>
          </a:p>
          <a:p>
            <a:pPr marL="0" indent="0">
              <a:buNone/>
            </a:pPr>
            <a:r>
              <a:rPr lang="hu-HU" sz="1500" b="1" dirty="0"/>
              <a:t> Az egymásba tolható, hol süllyedő, hol emelkedő díszletek mellett egy technikai berendezés is előkerül, mely az operából a </a:t>
            </a:r>
            <a:r>
              <a:rPr lang="hu-HU" sz="1500" b="1" i="1" dirty="0"/>
              <a:t>Hazám, hazám-ot</a:t>
            </a:r>
            <a:r>
              <a:rPr lang="hu-HU" sz="1500" b="1" dirty="0"/>
              <a:t>, vagy </a:t>
            </a:r>
            <a:r>
              <a:rPr lang="hu-HU" sz="1500" b="1" i="1" dirty="0" err="1"/>
              <a:t>Tiborcz</a:t>
            </a:r>
            <a:r>
              <a:rPr lang="hu-HU" sz="1500" b="1" i="1" dirty="0"/>
              <a:t> monológot </a:t>
            </a:r>
            <a:r>
              <a:rPr lang="hu-HU" sz="1500" b="1" dirty="0"/>
              <a:t>játssza be. </a:t>
            </a:r>
          </a:p>
          <a:p>
            <a:pPr marL="0" indent="0">
              <a:buNone/>
            </a:pPr>
            <a:r>
              <a:rPr lang="hu-HU" sz="1500" b="1" i="0" dirty="0">
                <a:effectLst/>
              </a:rPr>
              <a:t>A színpad közepén felállított kapu osztja ketté a teret, a többi díszletelem ehhez a kapuhoz igazodik, s osztja fel a színpadot kintre és bentre.</a:t>
            </a:r>
          </a:p>
          <a:p>
            <a:pPr marL="0" indent="0">
              <a:buNone/>
            </a:pPr>
            <a:r>
              <a:rPr lang="hu-HU" sz="1500" b="1" i="0" dirty="0">
                <a:effectLst/>
              </a:rPr>
              <a:t>Egyedi ötlet a királyi gyermekek szerepeltetése. Gertrudis kisebbik lánya </a:t>
            </a:r>
            <a:r>
              <a:rPr lang="hu-HU" sz="1500" b="1" dirty="0"/>
              <a:t>például Elza dalát énekli a Jégvarázs </a:t>
            </a:r>
            <a:r>
              <a:rPr lang="hu-HU" sz="1500" b="1" dirty="0" err="1"/>
              <a:t>c.rajzfilmből</a:t>
            </a:r>
            <a:r>
              <a:rPr lang="hu-HU" sz="1500" b="1" dirty="0"/>
              <a:t>, ami szintén a szokatlan elemek közé tartozik.</a:t>
            </a:r>
            <a:endParaRPr lang="hu-HU" sz="1500" b="1" i="0" dirty="0">
              <a:effectLst/>
            </a:endParaRPr>
          </a:p>
          <a:p>
            <a:pPr marL="0" indent="0">
              <a:buNone/>
            </a:pPr>
            <a:endParaRPr lang="hu-HU" sz="1100" b="0" i="0" dirty="0">
              <a:effectLst/>
              <a:latin typeface="Aptos Light" panose="020F0502020204030204" pitchFamily="34" charset="0"/>
            </a:endParaRPr>
          </a:p>
          <a:p>
            <a:pPr marL="0" indent="0">
              <a:buNone/>
            </a:pP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2261484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2" name="Rectangle 615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FB92169-81F5-6C52-080B-C578EF5CB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r="8819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3" name="Rectangle 615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064DEFE-922B-0502-0D6E-CA7B307C3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46" y="365126"/>
            <a:ext cx="3969097" cy="274638"/>
          </a:xfrm>
        </p:spPr>
        <p:txBody>
          <a:bodyPr>
            <a:normAutofit fontScale="90000"/>
          </a:bodyPr>
          <a:lstStyle/>
          <a:p>
            <a:endParaRPr lang="hu-HU" sz="4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A7C115-31D5-3015-5AB2-FA8259968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0800"/>
            <a:ext cx="4660389" cy="4856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400" b="1" dirty="0"/>
              <a:t>Kétféle világnézet csap össze a Nemzeti Színház legutóbbi Bánk bán előadásában, a globalizáció és a hagyományos, keresztény értékek képviselőinek szempontrendszere.</a:t>
            </a:r>
          </a:p>
          <a:p>
            <a:pPr marL="0" indent="0">
              <a:buNone/>
            </a:pPr>
            <a:r>
              <a:rPr lang="hu-HU" sz="1400" b="1" dirty="0" err="1"/>
              <a:t>Pörgős</a:t>
            </a:r>
            <a:r>
              <a:rPr lang="hu-HU" sz="1400" b="1" dirty="0"/>
              <a:t> a koreográfia, a merániak vörös színekben, selyemruhákban jelennek meg, kihívó öltözetben mozognak, táncolnak, vonaglanak. A magyarok zsinóros, sötét öltözéket és fehér blúzt viselnek. Az udvar egyfajta globális értékrendet, a magyarok világa pedig a hagyományos értékeket jeleníti meg. Gertrudis udvartartásában nem csupán kihívó öltözetű hölgyek, hanem női ruhába öltözött férfiak is vannak.</a:t>
            </a:r>
          </a:p>
          <a:p>
            <a:pPr marL="0" indent="0">
              <a:buNone/>
            </a:pPr>
            <a:r>
              <a:rPr lang="hu-HU" sz="1400" b="1" dirty="0"/>
              <a:t>Melinda, Bánk felesége, Mária-kék, és hófehér öltözékben van jelen, megbecstelenítése után pedig olyan piros hímzés díszíti a ruhája elejét, mintha vér csorogna rajta.</a:t>
            </a:r>
          </a:p>
          <a:p>
            <a:pPr marL="0" indent="0">
              <a:buNone/>
            </a:pPr>
            <a:r>
              <a:rPr lang="hu-HU" sz="1400" b="1" dirty="0"/>
              <a:t>A legszebb, legösszetettebb szimbólumrendszer az előadás végén mutatkozik meg, a színfalak mögül hallatszó kopogás, a szövőszékek kopácsolása volt. A végén felemelkedik a három szövőszékből három szőttes, az egyiken a szent korona, a másikon egy pelikán, Jézus jelképe, a harmadikon szintén egy Krisztus szimbólum, az oroszlánra ültetett Nap.</a:t>
            </a:r>
          </a:p>
        </p:txBody>
      </p:sp>
    </p:spTree>
    <p:extLst>
      <p:ext uri="{BB962C8B-B14F-4D97-AF65-F5344CB8AC3E}">
        <p14:creationId xmlns:p14="http://schemas.microsoft.com/office/powerpoint/2010/main" val="294444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6E3F8F4-DBA8-CB91-CFF7-B997F433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hu-HU" sz="5400">
                <a:solidFill>
                  <a:srgbClr val="FFFFFF"/>
                </a:solidFill>
              </a:rPr>
              <a:t>Felhasznált források</a:t>
            </a:r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76430997-7E08-915F-68CA-BB9E6D52E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20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sz="22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https://adt.arcanum.com</a:t>
            </a:r>
          </a:p>
          <a:p>
            <a:pPr marL="0" indent="0">
              <a:buNone/>
            </a:pPr>
            <a:endParaRPr lang="hu-HU" sz="220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hu-HU" sz="2200" i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https://theatron.hu</a:t>
            </a:r>
            <a:endParaRPr lang="hu-HU" sz="220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hu-HU" sz="220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hu-HU" sz="2200" i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https://szinhaz.net</a:t>
            </a:r>
            <a:endParaRPr lang="hu-HU" sz="220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hu-HU" sz="2200"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hu-HU" sz="2200" i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https://oszmi.hu › szinhazi-adattar</a:t>
            </a:r>
            <a:endParaRPr lang="hu-HU" sz="2200"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hu-HU" sz="2200"/>
          </a:p>
        </p:txBody>
      </p:sp>
    </p:spTree>
    <p:extLst>
      <p:ext uri="{BB962C8B-B14F-4D97-AF65-F5344CB8AC3E}">
        <p14:creationId xmlns:p14="http://schemas.microsoft.com/office/powerpoint/2010/main" val="309890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80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5" name="Rectangle 110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FD0B40F-D77B-560A-24FD-697E94BF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679486"/>
            <a:ext cx="6749826" cy="526316"/>
          </a:xfrm>
        </p:spPr>
        <p:txBody>
          <a:bodyPr>
            <a:normAutofit fontScale="90000"/>
          </a:bodyPr>
          <a:lstStyle/>
          <a:p>
            <a:r>
              <a:rPr lang="hu-HU" sz="4000" dirty="0"/>
              <a:t>Bánk bán a Nemzeti Színházban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62F351-657A-F4F7-42C5-15E67353F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33129"/>
            <a:ext cx="12004539" cy="5053749"/>
          </a:xfr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EE872A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400" dirty="0"/>
              <a:t>        </a:t>
            </a:r>
          </a:p>
          <a:p>
            <a:pPr marL="0" indent="0">
              <a:buNone/>
            </a:pPr>
            <a:r>
              <a:rPr lang="hu-HU" sz="1400" b="1" dirty="0"/>
              <a:t>      </a:t>
            </a:r>
            <a:r>
              <a:rPr lang="hu-HU" sz="1400" b="1" u="sng" dirty="0"/>
              <a:t>1916.01.01</a:t>
            </a:r>
            <a:r>
              <a:rPr lang="hu-HU" sz="1400" b="1" dirty="0"/>
              <a:t>                                                                                                                                                          </a:t>
            </a:r>
            <a:r>
              <a:rPr lang="hu-HU" sz="1400" b="1" u="sng" dirty="0"/>
              <a:t> 1948.03.14</a:t>
            </a:r>
            <a:r>
              <a:rPr lang="hu-HU" sz="1400" b="1" dirty="0"/>
              <a:t>.                                                                                       </a:t>
            </a:r>
            <a:endParaRPr lang="hu-HU" sz="1400" b="1" u="sng" dirty="0"/>
          </a:p>
          <a:p>
            <a:pPr marL="0" indent="0">
              <a:buNone/>
            </a:pPr>
            <a:r>
              <a:rPr lang="hu-HU" sz="1400" b="1" i="1" dirty="0"/>
              <a:t>    Nemzeti Színház, Budapest                                                                                                                         Nemzeti Színház, Budapest                                                   </a:t>
            </a:r>
          </a:p>
          <a:p>
            <a:pPr marL="0" indent="0">
              <a:buNone/>
            </a:pPr>
            <a:r>
              <a:rPr lang="hu-HU" sz="1400" b="1" i="1" dirty="0"/>
              <a:t>    Rendező: Hevesi Sándor                                                                                                                                Rendező: Márkus László                                                         </a:t>
            </a:r>
          </a:p>
          <a:p>
            <a:pPr marL="0" indent="0">
              <a:buNone/>
            </a:pPr>
            <a:r>
              <a:rPr lang="hu-HU" sz="1400" b="1" i="1" dirty="0"/>
              <a:t>                                                                                                                                                                                          Színészek: Básti Lajos - Bánk bán                                        </a:t>
            </a:r>
          </a:p>
          <a:p>
            <a:pPr marL="0" indent="0">
              <a:buNone/>
            </a:pPr>
            <a:r>
              <a:rPr lang="hu-HU" sz="1400" b="1" i="1" dirty="0"/>
              <a:t>          		                                                                                                                                                                Sulyok Mária - Gertrudis                                                          </a:t>
            </a:r>
          </a:p>
          <a:p>
            <a:pPr marL="0" indent="0">
              <a:buNone/>
            </a:pPr>
            <a:r>
              <a:rPr lang="hu-HU" sz="1400" b="1" i="1" dirty="0"/>
              <a:t>                                                                                                                                                        </a:t>
            </a:r>
            <a:r>
              <a:rPr lang="hu-HU" sz="1400" b="1" dirty="0"/>
              <a:t> </a:t>
            </a:r>
            <a:r>
              <a:rPr lang="hu-HU" sz="1400" b="1" i="1" dirty="0"/>
              <a:t>                                      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r>
              <a:rPr lang="hu-HU" sz="1400" b="1" dirty="0"/>
              <a:t>.                                                                          </a:t>
            </a:r>
            <a:r>
              <a:rPr lang="hu-HU" sz="1400" b="1" u="sng" dirty="0"/>
              <a:t>1951.05.30</a:t>
            </a:r>
            <a:r>
              <a:rPr lang="hu-HU" sz="1400" b="1" dirty="0"/>
              <a:t>.                                                                                      </a:t>
            </a:r>
            <a:endParaRPr lang="hu-HU" sz="1400" b="1" u="sng" dirty="0"/>
          </a:p>
          <a:p>
            <a:pPr marL="0" indent="0">
              <a:buNone/>
            </a:pPr>
            <a:r>
              <a:rPr lang="hu-HU" sz="1400" b="1" i="1" dirty="0"/>
              <a:t>                                                                          Nemzeti Színház, Budapest</a:t>
            </a:r>
          </a:p>
          <a:p>
            <a:pPr marL="0" indent="0">
              <a:buNone/>
            </a:pPr>
            <a:r>
              <a:rPr lang="hu-HU" sz="1400" b="1" i="1" dirty="0"/>
              <a:t>                                                                         Rendező: Major Tamás-Vámos László</a:t>
            </a:r>
          </a:p>
          <a:p>
            <a:pPr marL="0" indent="0">
              <a:buNone/>
            </a:pPr>
            <a:r>
              <a:rPr lang="hu-HU" sz="1400" b="1" i="1" dirty="0"/>
              <a:t>                                                                        Színészek: </a:t>
            </a:r>
            <a:r>
              <a:rPr lang="hu-HU" sz="1400" b="1" i="1" dirty="0" err="1"/>
              <a:t>Gobbi</a:t>
            </a:r>
            <a:r>
              <a:rPr lang="hu-HU" sz="1400" b="1" i="1" dirty="0"/>
              <a:t> Hilda /Tőkés Anna   - Gertrudis /szerepkettőzés/</a:t>
            </a:r>
          </a:p>
          <a:p>
            <a:pPr marL="0" indent="0">
              <a:buNone/>
            </a:pPr>
            <a:r>
              <a:rPr lang="hu-HU" sz="1400" b="1" i="1" dirty="0"/>
              <a:t>                                                                                               </a:t>
            </a:r>
            <a:r>
              <a:rPr lang="hu-HU" sz="1400" b="1" i="1" dirty="0" err="1"/>
              <a:t>Rajczy</a:t>
            </a:r>
            <a:r>
              <a:rPr lang="hu-HU" sz="1400" b="1" i="1" dirty="0"/>
              <a:t> Lajos /Bessenyei Ferenc  - Bánk bán /szerepkettőzés/</a:t>
            </a:r>
          </a:p>
          <a:p>
            <a:pPr marL="0" indent="0">
              <a:buNone/>
            </a:pPr>
            <a:r>
              <a:rPr lang="hu-HU" sz="1400" b="1" i="1" dirty="0"/>
              <a:t>                                                                                             Szörényi Éva  - Melinda</a:t>
            </a:r>
          </a:p>
          <a:p>
            <a:pPr marL="0" indent="0">
              <a:buNone/>
            </a:pPr>
            <a:endParaRPr lang="hu-HU" sz="1400" dirty="0"/>
          </a:p>
          <a:p>
            <a:pPr marL="457200" lvl="1" indent="0">
              <a:buNone/>
            </a:pPr>
            <a:r>
              <a:rPr lang="hu-HU" sz="1400" dirty="0"/>
              <a:t>                   </a:t>
            </a:r>
          </a:p>
        </p:txBody>
      </p:sp>
      <p:pic>
        <p:nvPicPr>
          <p:cNvPr id="1026" name="Picture 2" descr="1848. március 15. - OSZK">
            <a:extLst>
              <a:ext uri="{FF2B5EF4-FFF2-40B4-BE49-F238E27FC236}">
                <a16:creationId xmlns:a16="http://schemas.microsoft.com/office/drawing/2014/main" id="{BDF95B86-FAC4-0833-EC47-9AF0C0F7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33131"/>
            <a:ext cx="2133600" cy="290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C167167-12B2-4C8B-F66B-F681EE439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0" y="3169919"/>
            <a:ext cx="1995132" cy="361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jczy Lajos mint Bánk és Somlay Artúr mint Petur">
            <a:extLst>
              <a:ext uri="{FF2B5EF4-FFF2-40B4-BE49-F238E27FC236}">
                <a16:creationId xmlns:a16="http://schemas.microsoft.com/office/drawing/2014/main" id="{7F64F877-04AB-F292-6616-EAD080F7C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339" y="3951891"/>
            <a:ext cx="2711668" cy="26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9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80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DB0DDA-1BA9-6614-6CDD-21210E5CD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Bánk bán a Nemzeti Színházban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203E9F-82BE-7028-BDC9-1122EFA07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62" y="1786147"/>
            <a:ext cx="10941818" cy="5071853"/>
          </a:xfrm>
          <a:gradFill>
            <a:gsLst>
              <a:gs pos="0">
                <a:schemeClr val="accent2">
                  <a:lumMod val="67000"/>
                </a:schemeClr>
              </a:gs>
              <a:gs pos="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kumimoji="0" lang="hu-HU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1962.10.12 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                                             </a:t>
            </a:r>
            <a:r>
              <a:rPr kumimoji="0" lang="hu-HU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1970.02.20.</a:t>
            </a:r>
            <a:r>
              <a:rPr kumimoji="0" lang="hu-HU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                                                              </a:t>
            </a:r>
            <a:r>
              <a:rPr kumimoji="0" lang="hu-HU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1975.03.22 .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Nemzeti Színház, Budapest                              Nemzeti Színház, Budapest                                           Nemzeti Színház, Budapest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Rendező: Major Tamás                                        Rendező: Both Béla                                                              Rendező: Marton Endre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Színészek: Kállai Ferenc - Bánk bán           Színészek:  Bessenyei Ferenc - Bánk bán                Színészek: Sinkovits Imre - Bánk bán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            Fülöp Zsigmond - Ottó                                        </a:t>
            </a:r>
            <a:r>
              <a:rPr lang="hu-HU" sz="1400" b="1" i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hu-H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Moór Marianna - Melinda                                                 Vörös Eszter </a:t>
            </a:r>
            <a:r>
              <a:rPr lang="hu-HU" sz="1400" b="1" i="1" dirty="0">
                <a:solidFill>
                  <a:prstClr val="black"/>
                </a:solidFill>
                <a:latin typeface="Aptos" panose="02110004020202020204"/>
              </a:rPr>
              <a:t>- </a:t>
            </a:r>
            <a:r>
              <a:rPr kumimoji="0" lang="hu-H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Melinda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            Lukács Margit - Gertrudis                                   Máthé Erzsi </a:t>
            </a:r>
            <a:r>
              <a:rPr lang="hu-HU" sz="1400" b="1" i="1" dirty="0">
                <a:solidFill>
                  <a:prstClr val="black"/>
                </a:solidFill>
                <a:latin typeface="Aptos" panose="02110004020202020204"/>
              </a:rPr>
              <a:t>- </a:t>
            </a:r>
            <a:r>
              <a:rPr kumimoji="0" lang="hu-H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Gertrudis                                                    Sinkó László </a:t>
            </a:r>
            <a:r>
              <a:rPr lang="hu-HU" sz="1400" b="1" i="1" dirty="0">
                <a:solidFill>
                  <a:prstClr val="black"/>
                </a:solidFill>
                <a:latin typeface="Aptos" panose="02110004020202020204"/>
              </a:rPr>
              <a:t>- </a:t>
            </a:r>
            <a:r>
              <a:rPr kumimoji="0" lang="hu-HU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II.Endre</a:t>
            </a:r>
            <a:endParaRPr lang="hu-HU" sz="1400" dirty="0"/>
          </a:p>
        </p:txBody>
      </p:sp>
      <p:pic>
        <p:nvPicPr>
          <p:cNvPr id="2050" name="Picture 2" descr="Színház - Katona József: Bánk bán">
            <a:extLst>
              <a:ext uri="{FF2B5EF4-FFF2-40B4-BE49-F238E27FC236}">
                <a16:creationId xmlns:a16="http://schemas.microsoft.com/office/drawing/2014/main" id="{11F208F2-0BF2-49D1-8860-E3377A878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3779520"/>
            <a:ext cx="2153920" cy="258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űsorfüzet">
            <a:extLst>
              <a:ext uri="{FF2B5EF4-FFF2-40B4-BE49-F238E27FC236}">
                <a16:creationId xmlns:a16="http://schemas.microsoft.com/office/drawing/2014/main" id="{87208C9C-2418-7DB2-0709-535309453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160" y="3943932"/>
            <a:ext cx="1995303" cy="25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CA4B36-44B9-3C9B-C157-1DA20D1ED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2322" y="3779520"/>
            <a:ext cx="2439035" cy="29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68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B743ED5-D21A-692E-8C47-63C55D4D8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448202"/>
          </a:xfrm>
        </p:spPr>
        <p:txBody>
          <a:bodyPr anchor="b">
            <a:normAutofit fontScale="90000"/>
          </a:bodyPr>
          <a:lstStyle/>
          <a:p>
            <a:r>
              <a:rPr lang="hu-HU" sz="5400" dirty="0"/>
              <a:t>Bánk bán a Nemzeti Színházban</a:t>
            </a:r>
          </a:p>
        </p:txBody>
      </p:sp>
      <p:pic>
        <p:nvPicPr>
          <p:cNvPr id="2052" name="Picture 4" descr="Bánk bán plakát | ArtHungry">
            <a:extLst>
              <a:ext uri="{FF2B5EF4-FFF2-40B4-BE49-F238E27FC236}">
                <a16:creationId xmlns:a16="http://schemas.microsoft.com/office/drawing/2014/main" id="{CF8F5912-EDF6-E506-B16A-87EC0EA19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8" r="2" b="15857"/>
          <a:stretch/>
        </p:blipFill>
        <p:spPr bwMode="auto"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ánk bán | Madách Nemzetközi Színházi Találkozó">
            <a:extLst>
              <a:ext uri="{FF2B5EF4-FFF2-40B4-BE49-F238E27FC236}">
                <a16:creationId xmlns:a16="http://schemas.microsoft.com/office/drawing/2014/main" id="{FF665E7B-B36E-D6D0-EC6C-4E736F48B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 r="-3" b="49147"/>
          <a:stretch/>
        </p:blipFill>
        <p:spPr bwMode="auto"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F32A97-42CB-425A-B4A2-51D8BE207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591095"/>
            <a:ext cx="6894576" cy="4175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050" b="1" u="sng" dirty="0"/>
              <a:t>1987.10.30  </a:t>
            </a:r>
            <a:r>
              <a:rPr lang="hu-HU" sz="1050" b="1" dirty="0"/>
              <a:t>                                                                                                                  </a:t>
            </a:r>
            <a:r>
              <a:rPr lang="hu-HU" sz="1050" b="1" u="sng" dirty="0"/>
              <a:t>2002.12.14.</a:t>
            </a:r>
          </a:p>
          <a:p>
            <a:pPr marL="0" indent="0">
              <a:buNone/>
            </a:pPr>
            <a:r>
              <a:rPr lang="hu-HU" sz="1050" b="1" i="1" dirty="0"/>
              <a:t>Nemzeti Színház /Hevesi Sándor tér/                                                        Nemzeti Színház, Budapest</a:t>
            </a:r>
          </a:p>
          <a:p>
            <a:pPr marL="0" indent="0">
              <a:buNone/>
            </a:pPr>
            <a:r>
              <a:rPr lang="hu-HU" sz="1050" b="1" i="1" dirty="0"/>
              <a:t>Rendező: Vámos László                                                                                    Rendező: </a:t>
            </a:r>
            <a:r>
              <a:rPr lang="hu-HU" sz="1050" b="1" i="1" dirty="0" err="1"/>
              <a:t>Vidnyánszky</a:t>
            </a:r>
            <a:r>
              <a:rPr lang="hu-HU" sz="1050" b="1" i="1" dirty="0"/>
              <a:t> Attila</a:t>
            </a:r>
          </a:p>
          <a:p>
            <a:pPr marL="0" indent="0">
              <a:buNone/>
            </a:pPr>
            <a:r>
              <a:rPr lang="hu-HU" sz="1050" b="1" i="1" dirty="0"/>
              <a:t>Színészek: </a:t>
            </a:r>
            <a:r>
              <a:rPr lang="hu-HU" sz="1050" b="1" i="1" dirty="0" err="1"/>
              <a:t>Psota</a:t>
            </a:r>
            <a:r>
              <a:rPr lang="hu-HU" sz="1050" b="1" i="1" dirty="0"/>
              <a:t> Irén - Gertrudis                                                                Színészek: László Zsolt - Bánk bán</a:t>
            </a:r>
          </a:p>
          <a:p>
            <a:pPr marL="0" indent="0">
              <a:buNone/>
            </a:pPr>
            <a:r>
              <a:rPr lang="hu-HU" sz="1050" b="1" i="1" dirty="0"/>
              <a:t>                       Bubik István - Bánk Bán                                                                                 Kaszás Attila - Biberach</a:t>
            </a:r>
          </a:p>
          <a:p>
            <a:pPr marL="0" indent="0">
              <a:buNone/>
            </a:pPr>
            <a:r>
              <a:rPr lang="hu-HU" sz="1050" b="1" i="1" dirty="0"/>
              <a:t>                        Kubik Anna - Melinda                                                                                      Szarvas József - Tiborc</a:t>
            </a:r>
          </a:p>
          <a:p>
            <a:pPr marL="0" indent="0">
              <a:buNone/>
            </a:pPr>
            <a:endParaRPr lang="hu-HU" sz="1050" dirty="0"/>
          </a:p>
          <a:p>
            <a:pPr marL="0" indent="0">
              <a:buNone/>
            </a:pPr>
            <a:r>
              <a:rPr lang="hu-HU" sz="1050" b="1" u="sng" dirty="0"/>
              <a:t>2017.09.21</a:t>
            </a:r>
            <a:r>
              <a:rPr lang="hu-HU" sz="1050" b="1" dirty="0"/>
              <a:t>. 		                                                                     </a:t>
            </a:r>
            <a:r>
              <a:rPr lang="hu-HU" sz="1050" b="1" u="sng" dirty="0"/>
              <a:t>2023.09.03.</a:t>
            </a:r>
          </a:p>
          <a:p>
            <a:pPr marL="0" indent="0">
              <a:buNone/>
            </a:pPr>
            <a:r>
              <a:rPr lang="hu-HU" sz="1050" b="1" i="1" dirty="0"/>
              <a:t>Nemzeti Színház, </a:t>
            </a:r>
            <a:r>
              <a:rPr lang="hu-HU" sz="1050" b="1" i="1" dirty="0" err="1"/>
              <a:t>Gobbi</a:t>
            </a:r>
            <a:r>
              <a:rPr lang="hu-HU" sz="1050" b="1" i="1" dirty="0"/>
              <a:t> Hilda Színpad                                                     Nemzeti Színház, Nagyszínpad, Hevesi S. tér</a:t>
            </a:r>
          </a:p>
          <a:p>
            <a:pPr marL="0" indent="0">
              <a:buNone/>
            </a:pPr>
            <a:r>
              <a:rPr lang="hu-HU" sz="1050" b="1" i="1" dirty="0"/>
              <a:t>Rendező: </a:t>
            </a:r>
            <a:r>
              <a:rPr lang="hu-HU" sz="1050" b="1" i="1" dirty="0" err="1"/>
              <a:t>Vidnyánszky</a:t>
            </a:r>
            <a:r>
              <a:rPr lang="hu-HU" sz="1050" b="1" i="1" dirty="0"/>
              <a:t> Attila                                                                          Rendező: </a:t>
            </a:r>
            <a:r>
              <a:rPr lang="hu-HU" sz="1050" b="1" i="1" dirty="0" err="1"/>
              <a:t>Vidnyánszky</a:t>
            </a:r>
            <a:r>
              <a:rPr lang="hu-HU" sz="1050" b="1" i="1" dirty="0"/>
              <a:t> Attila</a:t>
            </a:r>
          </a:p>
          <a:p>
            <a:pPr marL="0" indent="0">
              <a:buNone/>
            </a:pPr>
            <a:r>
              <a:rPr lang="hu-HU" sz="1050" b="1" i="1" dirty="0"/>
              <a:t>Színészek: Udvaros Dorottya - Gertrudis                                                Színészek: </a:t>
            </a:r>
            <a:r>
              <a:rPr lang="hu-HU" sz="1050" b="1" i="1" dirty="0" err="1"/>
              <a:t>Berettyán</a:t>
            </a:r>
            <a:r>
              <a:rPr lang="hu-HU" sz="1050" b="1" i="1" dirty="0"/>
              <a:t> Sándor - Bánk bán</a:t>
            </a:r>
          </a:p>
          <a:p>
            <a:pPr marL="0" indent="0">
              <a:buNone/>
            </a:pPr>
            <a:r>
              <a:rPr lang="hu-HU" sz="1050" b="1" i="1" dirty="0"/>
              <a:t>                        </a:t>
            </a:r>
            <a:r>
              <a:rPr lang="hu-HU" sz="1050" b="1" i="1" dirty="0" err="1"/>
              <a:t>Mátray</a:t>
            </a:r>
            <a:r>
              <a:rPr lang="hu-HU" sz="1050" b="1" i="1" dirty="0"/>
              <a:t> László - Bánk bán                                                                                   Barta Ágnes - Melinda</a:t>
            </a:r>
          </a:p>
          <a:p>
            <a:pPr marL="0" indent="0">
              <a:buNone/>
            </a:pPr>
            <a:r>
              <a:rPr lang="hu-HU" sz="1050" b="1" i="1" dirty="0"/>
              <a:t>                                                                                                                                                                   Ács Eszter/Szilágyi Ágota - Gertrudis</a:t>
            </a:r>
          </a:p>
        </p:txBody>
      </p:sp>
    </p:spTree>
    <p:extLst>
      <p:ext uri="{BB962C8B-B14F-4D97-AF65-F5344CB8AC3E}">
        <p14:creationId xmlns:p14="http://schemas.microsoft.com/office/powerpoint/2010/main" val="149151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9" name="Rectangle 5138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1" name="Rectangle 5140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E8DD8FB-6725-555E-DE7D-B51501FE6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hu-HU">
                <a:solidFill>
                  <a:schemeClr val="tx1">
                    <a:lumMod val="85000"/>
                    <a:lumOff val="15000"/>
                  </a:schemeClr>
                </a:solidFill>
              </a:rPr>
              <a:t>Bessenyei Ferenc mint Bánk bán</a:t>
            </a:r>
          </a:p>
        </p:txBody>
      </p:sp>
      <p:pic>
        <p:nvPicPr>
          <p:cNvPr id="5122" name="Picture 2" descr="Kultúra - Színház - Katona József: Bánk bán ">
            <a:extLst>
              <a:ext uri="{FF2B5EF4-FFF2-40B4-BE49-F238E27FC236}">
                <a16:creationId xmlns:a16="http://schemas.microsoft.com/office/drawing/2014/main" id="{AEBE7839-AF60-6FE1-B665-E32E21024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6" r="16636" b="2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04015E-CB13-B688-D9D7-497A74498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221" y="1961072"/>
            <a:ext cx="4171745" cy="47750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Bessenyei Ferenc két alkalommal játszotta el Katona József drámájának címszerepét a Nemzeti Színházban. Először 1951-ben alakította Bánkot, majd 1970-ben újra elvállalta Magyarország nádorának szerepét.</a:t>
            </a:r>
          </a:p>
          <a:p>
            <a:pPr marL="0" indent="0">
              <a:buNone/>
            </a:pPr>
            <a:r>
              <a:rPr lang="hu-H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Bessenyei szerint Bánkot eljátszani több mint kockázatos. Egyetért Hevesi Sándorral, aki ezt írta: „Bánk szerepével soha egyetlen művész sem tudott igazán megküzdeni.” A szerep tökéletesítése érdekében külön tanulmányt írt </a:t>
            </a:r>
            <a:r>
              <a:rPr lang="hu-HU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Bánkról Gondolkodom </a:t>
            </a:r>
            <a:r>
              <a:rPr lang="hu-H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címmel.</a:t>
            </a:r>
          </a:p>
          <a:p>
            <a:pPr marL="0" indent="0">
              <a:buNone/>
            </a:pPr>
            <a:r>
              <a:rPr lang="hu-H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Bessenyei Bánkjában együtt van az érzelmekre épülő bánki lelki-alkat és az ezzel </a:t>
            </a:r>
            <a:r>
              <a:rPr lang="hu-HU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perelő</a:t>
            </a:r>
            <a:r>
              <a:rPr lang="hu-H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gondolati megfontoltság. Egyensúlyban jelentkezik pátosz és töprengés. Lefojtottság és belső tűz, mely „állandóan kitörni </a:t>
            </a:r>
            <a:r>
              <a:rPr lang="hu-HU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láttatik</a:t>
            </a:r>
            <a:r>
              <a:rPr lang="hu-H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.”</a:t>
            </a:r>
          </a:p>
          <a:p>
            <a:pPr marL="0" indent="0">
              <a:buNone/>
            </a:pPr>
            <a:r>
              <a:rPr lang="hu-H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Bessenyei Ferenc Bánk bánja felelősségtudattal mélyen átitatott töprengő, vívódó lélek. /</a:t>
            </a:r>
            <a:r>
              <a:rPr lang="hu-HU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Taxner</a:t>
            </a:r>
            <a:r>
              <a:rPr lang="hu-H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Ernő/</a:t>
            </a:r>
          </a:p>
          <a:p>
            <a:pPr marL="0" indent="0">
              <a:buNone/>
            </a:pPr>
            <a:r>
              <a:rPr lang="hu-H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Bessenyei ma az egyetlen magyar színész, aki Bánkot így tudja eljátszani./Koltai Tamás/</a:t>
            </a:r>
          </a:p>
          <a:p>
            <a:pPr marL="0" indent="0">
              <a:buNone/>
            </a:pPr>
            <a:r>
              <a:rPr lang="hu-H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Bessenyei színészi játéka ad erős akcentust Bánk igazának./Illés Ernő/</a:t>
            </a:r>
          </a:p>
          <a:p>
            <a:pPr marL="0" indent="0">
              <a:buNone/>
            </a:pPr>
            <a:r>
              <a:rPr lang="hu-H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Ugyanakkor Gyárfás Miklós a Tükörben megjelent kritikájában így fogalmaz: „a mai divat a fiatalok között nem a Bánkoknak, hanem a </a:t>
            </a:r>
            <a:r>
              <a:rPr lang="hu-HU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Biberachok-nak</a:t>
            </a:r>
            <a:r>
              <a:rPr lang="hu-H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kedvez.”</a:t>
            </a:r>
          </a:p>
          <a:p>
            <a:pPr marL="0" indent="0">
              <a:buNone/>
            </a:pPr>
            <a:endParaRPr lang="hu-H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 descr="Nemzeti Archívum | Kultúra - Színház - Bánk bán">
            <a:extLst>
              <a:ext uri="{FF2B5EF4-FFF2-40B4-BE49-F238E27FC236}">
                <a16:creationId xmlns:a16="http://schemas.microsoft.com/office/drawing/2014/main" id="{350D0284-25B3-27C6-5B46-28FBA8580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 r="48616"/>
          <a:stretch/>
        </p:blipFill>
        <p:spPr bwMode="auto">
          <a:xfrm>
            <a:off x="8237567" y="-311505"/>
            <a:ext cx="3954434" cy="7985031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8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8CDC24E-71FC-1953-6704-A61BB5AB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hu-HU">
                <a:solidFill>
                  <a:schemeClr val="tx1">
                    <a:lumMod val="85000"/>
                    <a:lumOff val="15000"/>
                  </a:schemeClr>
                </a:solidFill>
              </a:rPr>
              <a:t>Sinkovits Imre Bánk szerepében</a:t>
            </a:r>
          </a:p>
        </p:txBody>
      </p:sp>
      <p:pic>
        <p:nvPicPr>
          <p:cNvPr id="4" name="Picture 2" descr="Kultúra - Színház - Katona: Bánk bán ">
            <a:extLst>
              <a:ext uri="{FF2B5EF4-FFF2-40B4-BE49-F238E27FC236}">
                <a16:creationId xmlns:a16="http://schemas.microsoft.com/office/drawing/2014/main" id="{45065D1C-8586-7CC5-2591-07B1C7E4E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 r="12555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9DE862-DD0D-0D89-4CB9-5640C46B1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>
            <a:normAutofit/>
          </a:bodyPr>
          <a:lstStyle/>
          <a:p>
            <a:r>
              <a:rPr lang="hu-HU" sz="1300" b="1">
                <a:solidFill>
                  <a:schemeClr val="tx1">
                    <a:lumMod val="85000"/>
                    <a:lumOff val="15000"/>
                  </a:schemeClr>
                </a:solidFill>
              </a:rPr>
              <a:t>1975-ben a Marton Endre által rendezett darabban játssza Bánkot. Az előadás nagy hatással volt az akkori közvéleményre és a színházi kritikusokra. A rendező Bánk bánja inkább fókuszált a szerelmi szálra, mint a hazaszerető főhősre. Bánk, Gertrudist Melinda elcsábíttatása miatt öli meg. Bánk nem Peturék miatt megy arra, amerre a történet viszi.</a:t>
            </a:r>
          </a:p>
          <a:p>
            <a:r>
              <a:rPr lang="hu-HU" sz="1300" b="1">
                <a:solidFill>
                  <a:schemeClr val="tx1">
                    <a:lumMod val="85000"/>
                    <a:lumOff val="15000"/>
                  </a:schemeClr>
                </a:solidFill>
              </a:rPr>
              <a:t>Bánkjáért a színész kapott hideget és meleget is.</a:t>
            </a:r>
          </a:p>
          <a:p>
            <a:r>
              <a:rPr lang="hu-HU" sz="1300" b="1">
                <a:solidFill>
                  <a:schemeClr val="tx1">
                    <a:lumMod val="85000"/>
                    <a:lumOff val="15000"/>
                  </a:schemeClr>
                </a:solidFill>
              </a:rPr>
              <a:t>Rajk András kritikus szerint Sinkovits alakítása elődeihez méltón sikerült. „Sinkovits Imre a címszerepben szintén felér saját nagy szerepei és a nagy Bánk bán elődei színvonalára.”</a:t>
            </a:r>
          </a:p>
          <a:p>
            <a:r>
              <a:rPr lang="hu-HU" sz="1300" b="1">
                <a:solidFill>
                  <a:schemeClr val="tx1">
                    <a:lumMod val="85000"/>
                    <a:lumOff val="15000"/>
                  </a:schemeClr>
                </a:solidFill>
              </a:rPr>
              <a:t>Illés Jenő kritikája szerint azonban a színész még nem nőtt fel kellőképpen a nagy embert igénylő feladathoz. Szerinte nem pont ő a megfelelő Bánk szerepére.</a:t>
            </a:r>
          </a:p>
        </p:txBody>
      </p:sp>
      <p:pic>
        <p:nvPicPr>
          <p:cNvPr id="5" name="Picture 2" descr="Molnár, Sinkovits">
            <a:extLst>
              <a:ext uri="{FF2B5EF4-FFF2-40B4-BE49-F238E27FC236}">
                <a16:creationId xmlns:a16="http://schemas.microsoft.com/office/drawing/2014/main" id="{82A13134-C978-55E5-B396-9AEB6DF8B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" r="23333" b="1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94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41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0570529-F4BD-DE10-5737-44AF59C8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hu-HU" sz="4600" dirty="0"/>
              <a:t>Vámos László-Major Tamás: </a:t>
            </a:r>
            <a:br>
              <a:rPr lang="hu-HU" sz="4600" dirty="0"/>
            </a:br>
            <a:r>
              <a:rPr lang="hu-HU" sz="4600" dirty="0"/>
              <a:t>Bánk Bán</a:t>
            </a:r>
          </a:p>
        </p:txBody>
      </p:sp>
      <p:sp>
        <p:nvSpPr>
          <p:cNvPr id="41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52F748-4ABA-42AF-EBA0-85B37B3D9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1500" dirty="0"/>
              <a:t>Ez, az 1951-es Bánk Bán előadás, mely Major Tamás és Vámos László rendezése visszatér Katona József szövegéhez, a mű gondos elemzésével teszi hangsúlyossá a költő mondanivalóját.</a:t>
            </a:r>
          </a:p>
          <a:p>
            <a:pPr marL="0" indent="0">
              <a:buNone/>
            </a:pPr>
            <a:r>
              <a:rPr lang="hu-HU" sz="1500" dirty="0"/>
              <a:t>A darab kettős szereposztásban került színre, Bánk, Gertrudis, </a:t>
            </a:r>
            <a:r>
              <a:rPr lang="hu-HU" sz="1500" dirty="0" err="1"/>
              <a:t>Tiborcz</a:t>
            </a:r>
            <a:r>
              <a:rPr lang="hu-HU" sz="1500" dirty="0"/>
              <a:t> és Ottó megszemélyesítője váltakozva: </a:t>
            </a:r>
            <a:r>
              <a:rPr lang="hu-HU" sz="1500" dirty="0" err="1"/>
              <a:t>Rajczy</a:t>
            </a:r>
            <a:r>
              <a:rPr lang="hu-HU" sz="1500" dirty="0"/>
              <a:t>-Bessenyei, </a:t>
            </a:r>
            <a:r>
              <a:rPr lang="hu-HU" sz="1500" dirty="0" err="1"/>
              <a:t>Gobbi</a:t>
            </a:r>
            <a:r>
              <a:rPr lang="hu-HU" sz="1500" dirty="0"/>
              <a:t>-Tőkés, Bihari-</a:t>
            </a:r>
            <a:r>
              <a:rPr lang="hu-HU" sz="1500" dirty="0" err="1"/>
              <a:t>Makláry</a:t>
            </a:r>
            <a:r>
              <a:rPr lang="hu-HU" sz="1500" dirty="0"/>
              <a:t>, és Kállai-Szathmári.</a:t>
            </a:r>
          </a:p>
          <a:p>
            <a:pPr marL="0" indent="0">
              <a:buNone/>
            </a:pPr>
            <a:r>
              <a:rPr lang="hu-HU" sz="1500" b="1" dirty="0" err="1"/>
              <a:t>Gobbi</a:t>
            </a:r>
            <a:r>
              <a:rPr lang="hu-HU" sz="1500" b="1" dirty="0"/>
              <a:t> Hilda </a:t>
            </a:r>
            <a:r>
              <a:rPr lang="hu-HU" sz="1500" dirty="0"/>
              <a:t>Gertrudisa egyszerre hangsúlyozza a ravasz, óvatos kerítőnőt és a hatalomvágytól megszállott, </a:t>
            </a:r>
            <a:r>
              <a:rPr lang="hu-HU" sz="1500" dirty="0" err="1"/>
              <a:t>gőgős</a:t>
            </a:r>
            <a:r>
              <a:rPr lang="hu-HU" sz="1500" dirty="0"/>
              <a:t>, kegyetlen asszonyt. Rideg, kemény, szívtelen, de minden uralkodói fenség nélkül való.</a:t>
            </a:r>
          </a:p>
          <a:p>
            <a:pPr marL="0" indent="0">
              <a:buNone/>
            </a:pPr>
            <a:r>
              <a:rPr lang="hu-HU" sz="1500" dirty="0"/>
              <a:t>Major Tamás 11 és 36 év múlva Vámos László is erős női karakterekre bízta </a:t>
            </a:r>
            <a:r>
              <a:rPr lang="hu-HU" sz="1500" dirty="0" err="1"/>
              <a:t>Gertudis</a:t>
            </a:r>
            <a:r>
              <a:rPr lang="hu-HU" sz="1500" dirty="0"/>
              <a:t> szerepét és erős női karakterekké is formálták őket a darab során.</a:t>
            </a:r>
          </a:p>
          <a:p>
            <a:pPr marL="0" indent="0">
              <a:buNone/>
            </a:pPr>
            <a:r>
              <a:rPr lang="hu-HU" sz="1500" dirty="0" err="1"/>
              <a:t>Somlay</a:t>
            </a:r>
            <a:r>
              <a:rPr lang="hu-HU" sz="1500" dirty="0"/>
              <a:t> Petúrja az előadás legkiemelkedőbb, hibátlan alakítása. Hiteles, realista ember, született „békétlen” magyar, az összeesküvés igazi lelke. A második felvonást valósággal felgyújtja </a:t>
            </a:r>
            <a:r>
              <a:rPr lang="hu-HU" sz="1500" dirty="0" err="1"/>
              <a:t>indulatának</a:t>
            </a:r>
            <a:r>
              <a:rPr lang="hu-HU" sz="1500" dirty="0"/>
              <a:t> szenvedélyes lobogó lángjával.</a:t>
            </a:r>
          </a:p>
          <a:p>
            <a:pPr marL="0" indent="0">
              <a:buNone/>
            </a:pPr>
            <a:endParaRPr lang="hu-HU" sz="1500" dirty="0"/>
          </a:p>
        </p:txBody>
      </p:sp>
      <p:pic>
        <p:nvPicPr>
          <p:cNvPr id="4100" name="Picture 4" descr="Kultúra - Színház - Katona József: Bánk bán">
            <a:extLst>
              <a:ext uri="{FF2B5EF4-FFF2-40B4-BE49-F238E27FC236}">
                <a16:creationId xmlns:a16="http://schemas.microsoft.com/office/drawing/2014/main" id="{1D45FB49-BAA0-247B-7C4E-094CA8B2A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07EA757-045F-8986-4BA8-9B29410F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hu-HU" sz="5400" dirty="0"/>
              <a:t>Major Tamás: Bánk bán</a:t>
            </a:r>
          </a:p>
        </p:txBody>
      </p:sp>
      <p:sp>
        <p:nvSpPr>
          <p:cNvPr id="104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ED0D07-D29D-953A-7FF8-B80C9DFB7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" y="2872899"/>
            <a:ext cx="5167937" cy="3966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400" dirty="0"/>
              <a:t>Major Tamás rendező, az 1962-es Bánk bán előadásban arra törekedett, hogy a mű egyes alakjait emberi magatartásában árnyaltan mutassa be. Elsősorban Melinda hagyományos egyéniségét igyekezett izgalmas asszonyi alkattá varázsolni.</a:t>
            </a:r>
          </a:p>
          <a:p>
            <a:pPr marL="0" indent="0">
              <a:buNone/>
            </a:pPr>
            <a:r>
              <a:rPr lang="hu-HU" sz="1400" dirty="0"/>
              <a:t>Nagy társadalmi, emberi tragédiát mutat be Bánk sorsában, olyan főhőst ábrázol, aki éppen főszereplője ennek a tragédiának, aki személyes érdekeit a közügy mögé képes szorítani. </a:t>
            </a:r>
          </a:p>
          <a:p>
            <a:pPr marL="0" indent="0">
              <a:buNone/>
            </a:pPr>
            <a:r>
              <a:rPr lang="hu-HU" sz="1400" dirty="0"/>
              <a:t>Major különbséget tesz Petur fellobogó, indulatos kitörései, szabadságvágya és Bánk mérlegelő, okosan ítélő, hazafias magatartása között. </a:t>
            </a:r>
          </a:p>
          <a:p>
            <a:pPr marL="0" indent="0">
              <a:buNone/>
            </a:pPr>
            <a:r>
              <a:rPr lang="hu-HU" sz="1400" dirty="0"/>
              <a:t>Szirtes Ádám Tiborc alakítása a legjobban sikerült. Nem érzelgős öreg paraszt, nem panaszkodik, hanem vádol, igazságot keres. Lukács Margit, Gertrudis szerepében erőteljes, egyéniségében a hiú ravaszság elfedi a rokonszenvesebb vonásokat. Gyönyörű orgánuma az előadás akusztikai élménye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9775F95-4200-5080-3BBA-303C245B7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9" r="2" b="947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7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7" name="Rectangle 310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5656D5B-B323-2945-91BE-B71054F80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r>
              <a:rPr lang="hu-HU" sz="5400" dirty="0"/>
              <a:t>Vámos László: Bánk bán</a:t>
            </a:r>
          </a:p>
        </p:txBody>
      </p:sp>
      <p:sp>
        <p:nvSpPr>
          <p:cNvPr id="310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DC51D9-E01C-B825-BFB0-075FC1E82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68" y="2605282"/>
            <a:ext cx="4493614" cy="39090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1400" dirty="0"/>
              <a:t>A Vámos László rendezte, 1987.10.30-án bemutatott ünnepi Bánk bán előadás a Nemzeti Színház megnyitásának 150 éves jubileumára készült. A két és félórás előadás sokféle szövegváltoztatási módszerrel él, jelenetek sorrendjén módosít, monológokat rövidít meg, szövegrészeket húz ki.</a:t>
            </a:r>
          </a:p>
          <a:p>
            <a:pPr marL="0" indent="0">
              <a:buNone/>
            </a:pPr>
            <a:r>
              <a:rPr lang="hu-HU" sz="1400" dirty="0"/>
              <a:t>A korabeli kritikák írásai megoszlanak a szövegmódosítások tekintetében, hogy sikeresek voltak-e.</a:t>
            </a:r>
          </a:p>
          <a:p>
            <a:pPr marL="0" indent="0">
              <a:buNone/>
            </a:pPr>
            <a:r>
              <a:rPr lang="hu-HU" sz="1400" dirty="0"/>
              <a:t>A rendező a címszereplőt inkább érték-és ítéletbizonyossággal rendelkező hősnek tűnteti fel, mint a kétség és kényszerítettség alakjának.</a:t>
            </a:r>
          </a:p>
          <a:p>
            <a:pPr marL="0" indent="0">
              <a:buNone/>
            </a:pPr>
            <a:r>
              <a:rPr lang="hu-HU" sz="1400" b="1" dirty="0" err="1"/>
              <a:t>Psota</a:t>
            </a:r>
            <a:r>
              <a:rPr lang="hu-HU" sz="1400" b="1" dirty="0"/>
              <a:t> Irén </a:t>
            </a:r>
            <a:r>
              <a:rPr lang="hu-HU" sz="1400" dirty="0"/>
              <a:t>súlyos és félelmetesen hideg királynőt teremt Gertrudis-</a:t>
            </a:r>
            <a:r>
              <a:rPr lang="hu-HU" sz="1400" dirty="0" err="1"/>
              <a:t>ból</a:t>
            </a:r>
            <a:r>
              <a:rPr lang="hu-HU" sz="1400" dirty="0"/>
              <a:t>. Tekintete, egy-egy elhúzott szava, ahogyan az unott, magabiztos hatalmi pozícióból megszólal, félelmetesebb mintha kiabálna alattvalóival. </a:t>
            </a:r>
            <a:r>
              <a:rPr lang="hu-HU" sz="1400" dirty="0" err="1"/>
              <a:t>Psota</a:t>
            </a:r>
            <a:r>
              <a:rPr lang="hu-HU" sz="1400" dirty="0"/>
              <a:t> még azt a női trükköt is becsempészi alakításába, hogy Gertrudis minden reakcióját valami rejtett sértettség indítja.</a:t>
            </a:r>
          </a:p>
          <a:p>
            <a:pPr marL="0" indent="0">
              <a:buNone/>
            </a:pPr>
            <a:endParaRPr lang="hu-HU" sz="900" dirty="0"/>
          </a:p>
        </p:txBody>
      </p:sp>
      <p:pic>
        <p:nvPicPr>
          <p:cNvPr id="3076" name="Picture 4" descr="Bubik, Kubik, Szokolay">
            <a:extLst>
              <a:ext uri="{FF2B5EF4-FFF2-40B4-BE49-F238E27FC236}">
                <a16:creationId xmlns:a16="http://schemas.microsoft.com/office/drawing/2014/main" id="{904E14F6-0050-452B-CF52-3E1415592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r="24963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2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1544</Words>
  <Application>Microsoft Office PowerPoint</Application>
  <PresentationFormat>Szélesvásznú</PresentationFormat>
  <Paragraphs>100</Paragraphs>
  <Slides>13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Aptos Light</vt:lpstr>
      <vt:lpstr>Arial</vt:lpstr>
      <vt:lpstr>Office-téma</vt:lpstr>
      <vt:lpstr>Bánk bán előadások a Nemzeti Színházban</vt:lpstr>
      <vt:lpstr>Bánk bán a Nemzeti Színházban</vt:lpstr>
      <vt:lpstr>Bánk bán a Nemzeti Színházban</vt:lpstr>
      <vt:lpstr>Bánk bán a Nemzeti Színházban</vt:lpstr>
      <vt:lpstr>Bessenyei Ferenc mint Bánk bán</vt:lpstr>
      <vt:lpstr>Sinkovits Imre Bánk szerepében</vt:lpstr>
      <vt:lpstr>Vámos László-Major Tamás:  Bánk Bán</vt:lpstr>
      <vt:lpstr>Major Tamás: Bánk bán</vt:lpstr>
      <vt:lpstr>Vámos László: Bánk bán</vt:lpstr>
      <vt:lpstr>Vidnyánszk Attila: Bánk bán</vt:lpstr>
      <vt:lpstr>PowerPoint-bemutató</vt:lpstr>
      <vt:lpstr>PowerPoint-bemutató</vt:lpstr>
      <vt:lpstr>Felhasznált 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Bánk bán előadások a Nemzeti Színházban</dc:title>
  <dc:creator>TakacsViktoria@sulid.hu</dc:creator>
  <cp:lastModifiedBy>Laczkó Szilárd</cp:lastModifiedBy>
  <cp:revision>9</cp:revision>
  <dcterms:created xsi:type="dcterms:W3CDTF">2024-05-12T17:33:12Z</dcterms:created>
  <dcterms:modified xsi:type="dcterms:W3CDTF">2024-05-20T14:21:49Z</dcterms:modified>
</cp:coreProperties>
</file>