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61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2D185-6195-4377-8C8C-640F353A4214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D27F-50DA-455E-8697-7056336BCF4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4563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44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19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92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040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93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343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93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913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156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5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45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7A4CE-F7F1-430A-B4FB-152866BEC44D}" type="datetimeFigureOut">
              <a:rPr lang="hu-HU" smtClean="0"/>
              <a:pPr/>
              <a:t>2018. 03. 11.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A355-DBD7-45E4-B551-D68FEFC5A6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504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3B6077-A0A3-4E80-BAC6-C2141F80A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652" y="1750741"/>
            <a:ext cx="5829300" cy="1003610"/>
          </a:xfrm>
        </p:spPr>
        <p:txBody>
          <a:bodyPr>
            <a:normAutofit/>
          </a:bodyPr>
          <a:lstStyle/>
          <a:p>
            <a:r>
              <a:rPr lang="hu-HU" sz="6600" dirty="0">
                <a:solidFill>
                  <a:srgbClr val="CC9900"/>
                </a:solidFill>
                <a:latin typeface="Baskerville Old Face" panose="02020602080505020303" pitchFamily="18" charset="0"/>
              </a:rPr>
              <a:t>Jegyzetek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B54A37A-40F3-4C44-B5DF-90508B70A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9611" y="8813180"/>
            <a:ext cx="1328389" cy="330820"/>
          </a:xfrm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rgbClr val="CC9900"/>
                </a:solidFill>
                <a:latin typeface="Baskerville Old Face" panose="02020602080505020303" pitchFamily="18" charset="0"/>
              </a:rPr>
              <a:t>Arany János</a:t>
            </a:r>
          </a:p>
        </p:txBody>
      </p:sp>
    </p:spTree>
    <p:extLst>
      <p:ext uri="{BB962C8B-B14F-4D97-AF65-F5344CB8AC3E}">
        <p14:creationId xmlns:p14="http://schemas.microsoft.com/office/powerpoint/2010/main" val="177360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F9180C-8A78-4F99-8D70-ED59AB70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179" y="219207"/>
            <a:ext cx="2557637" cy="1107788"/>
          </a:xfrm>
        </p:spPr>
        <p:txBody>
          <a:bodyPr>
            <a:noAutofit/>
          </a:bodyPr>
          <a:lstStyle/>
          <a:p>
            <a:r>
              <a:rPr lang="hu-HU" sz="8000" dirty="0" err="1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Vojtina</a:t>
            </a:r>
            <a:endParaRPr lang="hu-HU" sz="8000" dirty="0">
              <a:solidFill>
                <a:schemeClr val="tx2">
                  <a:lumMod val="50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F6EEFB6-AD6C-4F8E-A5DE-1DDDA2F19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76" y="1661532"/>
            <a:ext cx="6356195" cy="7170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Cím: </a:t>
            </a:r>
            <a:r>
              <a:rPr lang="hu-HU" sz="3600" dirty="0" err="1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Vojtina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        </a:t>
            </a:r>
            <a:r>
              <a:rPr lang="hu-HU" sz="3600" strike="dblStrike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Ars </a:t>
            </a:r>
            <a:r>
              <a:rPr lang="hu-HU" sz="3600" strike="dblStrike" dirty="0" err="1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poetikám</a:t>
            </a:r>
            <a:endParaRPr lang="hu-HU" sz="3600" strike="dblStrike" dirty="0">
              <a:solidFill>
                <a:schemeClr val="tx2">
                  <a:lumMod val="50000"/>
                </a:schemeClr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sz="3600" strike="dblStrike" dirty="0">
              <a:solidFill>
                <a:schemeClr val="tx2">
                  <a:lumMod val="50000"/>
                </a:schemeClr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r>
              <a:rPr lang="hu-HU" sz="36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                       Ars poétikája</a:t>
            </a:r>
          </a:p>
          <a:p>
            <a:pPr marL="0" indent="0">
              <a:buNone/>
            </a:pPr>
            <a:r>
              <a:rPr lang="hu-HU" sz="60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    (költ</a:t>
            </a:r>
            <a:r>
              <a:rPr lang="hu-HU" sz="36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ő</a:t>
            </a:r>
            <a:r>
              <a:rPr lang="hu-HU" sz="60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 = cipész-inas?!)</a:t>
            </a:r>
          </a:p>
          <a:p>
            <a:pPr marL="0" indent="0">
              <a:buNone/>
            </a:pPr>
            <a:endParaRPr lang="hu-HU" sz="3200" dirty="0">
              <a:solidFill>
                <a:schemeClr val="tx2">
                  <a:lumMod val="50000"/>
                </a:schemeClr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Idézni </a:t>
            </a:r>
            <a:r>
              <a:rPr lang="hu-HU" sz="3200" dirty="0" err="1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Vojtinától</a:t>
            </a: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! - emlékek felelevenítése</a:t>
            </a:r>
          </a:p>
          <a:p>
            <a:pPr marL="0" indent="0">
              <a:buNone/>
            </a:pP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Stílus és m</a:t>
            </a:r>
            <a:r>
              <a:rPr lang="hu-HU" sz="20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ű</a:t>
            </a: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fajválasztás</a:t>
            </a:r>
          </a:p>
          <a:p>
            <a:pPr marL="0" indent="0">
              <a:buNone/>
            </a:pPr>
            <a:endParaRPr lang="hu-HU" sz="3200" dirty="0">
              <a:solidFill>
                <a:schemeClr val="tx2">
                  <a:lumMod val="50000"/>
                </a:schemeClr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sz="3200" dirty="0">
              <a:solidFill>
                <a:schemeClr val="tx2">
                  <a:lumMod val="50000"/>
                </a:schemeClr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E/1.-ben írom!! 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DFD442DE-D662-4966-96B9-5746EAB58893}"/>
              </a:ext>
            </a:extLst>
          </p:cNvPr>
          <p:cNvCxnSpPr/>
          <p:nvPr/>
        </p:nvCxnSpPr>
        <p:spPr>
          <a:xfrm>
            <a:off x="2150179" y="1929161"/>
            <a:ext cx="581870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C4FA54D1-78FB-48E9-8492-DBCE4E66B7CB}"/>
              </a:ext>
            </a:extLst>
          </p:cNvPr>
          <p:cNvCxnSpPr>
            <a:cxnSpLocks/>
          </p:cNvCxnSpPr>
          <p:nvPr/>
        </p:nvCxnSpPr>
        <p:spPr>
          <a:xfrm>
            <a:off x="3746810" y="2141033"/>
            <a:ext cx="0" cy="880947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E60CAB25-42FA-4CB7-A16E-FFF0F0E2BDFC}"/>
              </a:ext>
            </a:extLst>
          </p:cNvPr>
          <p:cNvCxnSpPr/>
          <p:nvPr/>
        </p:nvCxnSpPr>
        <p:spPr>
          <a:xfrm>
            <a:off x="1471961" y="6055112"/>
            <a:ext cx="0" cy="92555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9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EB9B68-72CF-452B-B168-594FA7260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534" y="85392"/>
            <a:ext cx="1992932" cy="1330813"/>
          </a:xfrm>
        </p:spPr>
        <p:txBody>
          <a:bodyPr>
            <a:normAutofit/>
          </a:bodyPr>
          <a:lstStyle/>
          <a:p>
            <a:r>
              <a:rPr lang="hu-HU" sz="80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Célok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1FB57E-1D67-4155-97C5-57A6C4020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15" y="1550020"/>
            <a:ext cx="6556917" cy="7281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-A „versfaragók” megszégyenítése, egyúttal okítása</a:t>
            </a:r>
          </a:p>
          <a:p>
            <a:pPr>
              <a:buFontTx/>
              <a:buChar char="-"/>
            </a:pPr>
            <a:endParaRPr lang="hu-HU" sz="3200" dirty="0">
              <a:solidFill>
                <a:schemeClr val="tx2">
                  <a:lumMod val="50000"/>
                </a:schemeClr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sz="3200" dirty="0">
              <a:solidFill>
                <a:schemeClr val="tx2">
                  <a:lumMod val="50000"/>
                </a:schemeClr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r>
              <a:rPr lang="hu-HU" sz="3200" dirty="0">
                <a:solidFill>
                  <a:schemeClr val="accent6">
                    <a:lumMod val="50000"/>
                  </a:schemeClr>
                </a:solidFill>
                <a:latin typeface="French Script MT" panose="03020402040607040605" pitchFamily="66" charset="0"/>
              </a:rPr>
              <a:t>	</a:t>
            </a:r>
            <a:r>
              <a:rPr lang="hu-HU" sz="3200" b="1" dirty="0">
                <a:solidFill>
                  <a:srgbClr val="C00000"/>
                </a:solidFill>
                <a:latin typeface="French Script MT" panose="03020402040607040605" pitchFamily="66" charset="0"/>
              </a:rPr>
              <a:t>Burkolt ars poétika</a:t>
            </a:r>
          </a:p>
          <a:p>
            <a:pPr>
              <a:buSzPct val="80000"/>
              <a:buFont typeface="Wingdings" panose="05000000000000000000" pitchFamily="2" charset="2"/>
              <a:buChar char=""/>
            </a:pP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   Soha se </a:t>
            </a:r>
            <a:r>
              <a:rPr lang="hu-HU" sz="3200" strike="dblStrike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ferdíts</a:t>
            </a: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 hazudj!</a:t>
            </a:r>
          </a:p>
          <a:p>
            <a:pPr>
              <a:buSzPct val="80000"/>
              <a:buFont typeface="Wingdings" panose="05000000000000000000" pitchFamily="2" charset="2"/>
              <a:buChar char=""/>
            </a:pP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EucrosiaUPC" pitchFamily="18" charset="-34"/>
                <a:cs typeface="EucrosiaUPC" pitchFamily="18" charset="-34"/>
              </a:rPr>
              <a:t>   </a:t>
            </a: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Edwardian Script ITC" panose="030303020407070D0804" pitchFamily="66" charset="0"/>
                <a:cs typeface="EucrosiaUPC" pitchFamily="18" charset="-34"/>
              </a:rPr>
              <a:t>GONDOLAT  ÉS ÉRZELEM</a:t>
            </a:r>
          </a:p>
          <a:p>
            <a:pPr>
              <a:buSzPct val="80000"/>
              <a:buFont typeface="Wingdings" panose="05000000000000000000" pitchFamily="2" charset="2"/>
              <a:buChar char=""/>
            </a:pP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   a dilettantizmus kiélezése – kontraszt! </a:t>
            </a:r>
          </a:p>
          <a:p>
            <a:pPr>
              <a:buSzPct val="80000"/>
              <a:buFont typeface="Wingdings" panose="05000000000000000000" pitchFamily="2" charset="2"/>
              <a:buChar char=""/>
            </a:pP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   a tudás/ m</a:t>
            </a:r>
            <a:r>
              <a:rPr lang="hu-HU" sz="20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ű</a:t>
            </a:r>
            <a:r>
              <a:rPr lang="hu-HU" sz="3200" dirty="0">
                <a:solidFill>
                  <a:schemeClr val="tx2">
                    <a:lumMod val="50000"/>
                  </a:schemeClr>
                </a:solidFill>
                <a:latin typeface="French Script MT" panose="03020402040607040605" pitchFamily="66" charset="0"/>
              </a:rPr>
              <a:t>veltség hangsúlyozása </a:t>
            </a:r>
          </a:p>
          <a:p>
            <a:pPr marL="0" indent="0">
              <a:buSzPct val="80000"/>
              <a:buNone/>
            </a:pPr>
            <a:endParaRPr lang="hu-HU" sz="3200" dirty="0">
              <a:solidFill>
                <a:schemeClr val="tx2">
                  <a:lumMod val="50000"/>
                </a:schemeClr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5AD422B8-7851-4B30-B2C5-F96D22BF717C}"/>
              </a:ext>
            </a:extLst>
          </p:cNvPr>
          <p:cNvCxnSpPr>
            <a:cxnSpLocks/>
          </p:cNvCxnSpPr>
          <p:nvPr/>
        </p:nvCxnSpPr>
        <p:spPr>
          <a:xfrm flipH="1">
            <a:off x="2041451" y="2062716"/>
            <a:ext cx="1" cy="542261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41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5E5159-8029-4182-B9E0-025F7B2FF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404" y="0"/>
            <a:ext cx="3473191" cy="1395126"/>
          </a:xfrm>
        </p:spPr>
        <p:txBody>
          <a:bodyPr>
            <a:normAutofit/>
          </a:bodyPr>
          <a:lstStyle/>
          <a:p>
            <a:r>
              <a:rPr lang="hu-HU" sz="8000" dirty="0">
                <a:latin typeface="French Script MT" panose="03020402040607040605" pitchFamily="66" charset="0"/>
              </a:rPr>
              <a:t>Gondolatok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47C9051-F97D-4D57-A32F-3C7F8931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8" y="1562986"/>
            <a:ext cx="6156250" cy="7123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>
                <a:latin typeface="French Script MT" panose="03020402040607040605" pitchFamily="66" charset="0"/>
              </a:rPr>
              <a:t>	</a:t>
            </a:r>
            <a:r>
              <a:rPr lang="hu-HU" sz="3200" i="1" dirty="0">
                <a:latin typeface="French Script MT" panose="03020402040607040605" pitchFamily="66" charset="0"/>
              </a:rPr>
              <a:t>„Hóra, Flóra, Grácia, </a:t>
            </a:r>
            <a:r>
              <a:rPr lang="hu-HU" sz="3200" i="1" dirty="0" err="1">
                <a:latin typeface="French Script MT" panose="03020402040607040605" pitchFamily="66" charset="0"/>
              </a:rPr>
              <a:t>Pszüché</a:t>
            </a:r>
            <a:r>
              <a:rPr lang="hu-HU" sz="3200" i="1" dirty="0">
                <a:latin typeface="French Script MT" panose="03020402040607040605" pitchFamily="66" charset="0"/>
              </a:rPr>
              <a:t>”</a:t>
            </a:r>
          </a:p>
          <a:p>
            <a:pPr marL="0" indent="0">
              <a:buNone/>
            </a:pPr>
            <a:r>
              <a:rPr lang="hu-HU" sz="3200" dirty="0">
                <a:latin typeface="French Script MT" panose="03020402040607040605" pitchFamily="66" charset="0"/>
              </a:rPr>
              <a:t> HAHÓ! Antik </a:t>
            </a:r>
            <a:r>
              <a:rPr lang="hu-HU" sz="3200" i="1" dirty="0">
                <a:latin typeface="French Script MT" panose="03020402040607040605" pitchFamily="66" charset="0"/>
              </a:rPr>
              <a:t>m</a:t>
            </a:r>
            <a:r>
              <a:rPr lang="hu-HU" sz="1800" i="1" dirty="0">
                <a:latin typeface="French Script MT" panose="03020402040607040605" pitchFamily="66" charset="0"/>
              </a:rPr>
              <a:t>ű</a:t>
            </a:r>
            <a:r>
              <a:rPr lang="hu-HU" sz="3200" i="1" dirty="0">
                <a:latin typeface="French Script MT" panose="03020402040607040605" pitchFamily="66" charset="0"/>
              </a:rPr>
              <a:t>veltség???!		</a:t>
            </a:r>
          </a:p>
          <a:p>
            <a:pPr marL="0" indent="0">
              <a:buNone/>
            </a:pPr>
            <a:r>
              <a:rPr lang="hu-HU" sz="3200" b="1" dirty="0">
                <a:latin typeface="French Script MT" panose="03020402040607040605" pitchFamily="66" charset="0"/>
              </a:rPr>
              <a:t>		</a:t>
            </a:r>
          </a:p>
          <a:p>
            <a:pPr marL="0" indent="0">
              <a:buNone/>
            </a:pPr>
            <a:r>
              <a:rPr lang="hu-HU" sz="3200" b="1" dirty="0">
                <a:latin typeface="French Script MT" panose="03020402040607040605" pitchFamily="66" charset="0"/>
              </a:rPr>
              <a:t>		Hahó – </a:t>
            </a:r>
            <a:r>
              <a:rPr lang="hu-HU" sz="3200" b="1" dirty="0" err="1">
                <a:latin typeface="French Script MT" panose="03020402040607040605" pitchFamily="66" charset="0"/>
              </a:rPr>
              <a:t>ahoz</a:t>
            </a:r>
            <a:endParaRPr lang="hu-HU" sz="3200" b="1" dirty="0">
              <a:latin typeface="French Script MT" panose="03020402040607040605" pitchFamily="66" charset="0"/>
            </a:endParaRPr>
          </a:p>
          <a:p>
            <a:pPr marL="0" indent="0">
              <a:buNone/>
            </a:pPr>
            <a:r>
              <a:rPr lang="hu-HU" sz="5400" i="1" dirty="0">
                <a:latin typeface="French Script MT" panose="03020402040607040605" pitchFamily="66" charset="0"/>
              </a:rPr>
              <a:t>                        </a:t>
            </a:r>
            <a:r>
              <a:rPr lang="hu-HU" sz="5400" i="1" dirty="0">
                <a:latin typeface="French Script MT" panose="03020402040607040605" pitchFamily="66" charset="0"/>
                <a:sym typeface="Wingdings" pitchFamily="2" charset="2"/>
              </a:rPr>
              <a:t></a:t>
            </a:r>
            <a:endParaRPr lang="hu-HU" sz="5400" i="1" dirty="0">
              <a:latin typeface="French Script MT" panose="03020402040607040605" pitchFamily="66" charset="0"/>
            </a:endParaRPr>
          </a:p>
          <a:p>
            <a:pPr marL="0" indent="0">
              <a:buNone/>
            </a:pPr>
            <a:r>
              <a:rPr lang="hu-HU" sz="5400" i="1" dirty="0">
                <a:latin typeface="French Script MT" panose="03020402040607040605" pitchFamily="66" charset="0"/>
              </a:rPr>
              <a:t>Hahó!          </a:t>
            </a:r>
            <a:r>
              <a:rPr lang="hu-HU" sz="6000" dirty="0" err="1">
                <a:latin typeface="French Script MT" panose="03020402040607040605" pitchFamily="66" charset="0"/>
              </a:rPr>
              <a:t>ahó</a:t>
            </a:r>
            <a:endParaRPr lang="hu-HU" sz="5400" dirty="0">
              <a:latin typeface="French Script MT" panose="03020402040607040605" pitchFamily="66" charset="0"/>
            </a:endParaRPr>
          </a:p>
          <a:p>
            <a:pPr marL="0" indent="0">
              <a:buNone/>
            </a:pPr>
            <a:r>
              <a:rPr lang="hu-HU" sz="5400" dirty="0">
                <a:latin typeface="French Script MT" panose="03020402040607040605" pitchFamily="66" charset="0"/>
              </a:rPr>
              <a:t>   </a:t>
            </a:r>
            <a:r>
              <a:rPr lang="hu-HU" sz="5400" i="1" dirty="0">
                <a:latin typeface="French Script MT" panose="03020402040607040605" pitchFamily="66" charset="0"/>
              </a:rPr>
              <a:t>	többi is kell  </a:t>
            </a:r>
            <a:r>
              <a:rPr lang="hu-HU" sz="5400" dirty="0">
                <a:latin typeface="French Script MT" panose="03020402040607040605" pitchFamily="66" charset="0"/>
              </a:rPr>
              <a:t>-</a:t>
            </a:r>
            <a:r>
              <a:rPr lang="hu-HU" sz="2400" dirty="0">
                <a:latin typeface="Euphemia" pitchFamily="34" charset="0"/>
              </a:rPr>
              <a:t>II</a:t>
            </a:r>
            <a:r>
              <a:rPr lang="hu-HU" sz="5400" dirty="0">
                <a:latin typeface="French Script MT" panose="03020402040607040605" pitchFamily="66" charset="0"/>
              </a:rPr>
              <a:t>-   </a:t>
            </a:r>
            <a:endParaRPr lang="hu-HU" sz="5400" dirty="0">
              <a:latin typeface="French Script MT" panose="03020402040607040605" pitchFamily="66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hu-HU" sz="5400" dirty="0">
                <a:latin typeface="French Script MT" panose="03020402040607040605" pitchFamily="66" charset="0"/>
              </a:rPr>
              <a:t> </a:t>
            </a:r>
            <a:endParaRPr lang="hu-HU" sz="2800" dirty="0"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sz="2800" dirty="0"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sz="2800" dirty="0"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sz="2800" dirty="0"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sz="2800" dirty="0"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sz="2800" dirty="0">
              <a:latin typeface="French Script MT" panose="03020402040607040605" pitchFamily="66" charset="0"/>
            </a:endParaRPr>
          </a:p>
        </p:txBody>
      </p:sp>
      <p:cxnSp>
        <p:nvCxnSpPr>
          <p:cNvPr id="9" name="Összekötő: szögletes 8">
            <a:extLst>
              <a:ext uri="{FF2B5EF4-FFF2-40B4-BE49-F238E27FC236}">
                <a16:creationId xmlns:a16="http://schemas.microsoft.com/office/drawing/2014/main" id="{87AFEABD-2EBF-41C8-AD84-8E98F66702E2}"/>
              </a:ext>
            </a:extLst>
          </p:cNvPr>
          <p:cNvCxnSpPr>
            <a:cxnSpLocks/>
          </p:cNvCxnSpPr>
          <p:nvPr/>
        </p:nvCxnSpPr>
        <p:spPr>
          <a:xfrm rot="16200000" flipH="1">
            <a:off x="3098481" y="3899095"/>
            <a:ext cx="925034" cy="691117"/>
          </a:xfrm>
          <a:prstGeom prst="bentConnector3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82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BA22E6-072A-4E0E-8867-3D2361AD1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18" y="244549"/>
            <a:ext cx="6432697" cy="8506047"/>
          </a:xfrm>
        </p:spPr>
        <p:txBody>
          <a:bodyPr/>
          <a:lstStyle/>
          <a:p>
            <a:pPr marL="0" indent="0">
              <a:buNone/>
            </a:pPr>
            <a:endParaRPr lang="hu-HU" sz="3200" dirty="0">
              <a:solidFill>
                <a:prstClr val="black"/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hu-HU" sz="3200" dirty="0">
              <a:solidFill>
                <a:prstClr val="black"/>
              </a:solidFill>
              <a:latin typeface="French Script MT" panose="03020402040607040605" pitchFamily="66" charset="0"/>
            </a:endParaRPr>
          </a:p>
          <a:p>
            <a:pPr marL="0" indent="0" algn="ctr">
              <a:buNone/>
            </a:pPr>
            <a:r>
              <a:rPr lang="hu-HU" sz="3200" dirty="0">
                <a:solidFill>
                  <a:prstClr val="black"/>
                </a:solidFill>
                <a:latin typeface="French Script MT" panose="03020402040607040605" pitchFamily="66" charset="0"/>
              </a:rPr>
              <a:t>A „Hóra, Flóra, Grácia, </a:t>
            </a:r>
            <a:r>
              <a:rPr lang="hu-HU" sz="3200" dirty="0" err="1">
                <a:solidFill>
                  <a:prstClr val="black"/>
                </a:solidFill>
                <a:latin typeface="French Script MT" panose="03020402040607040605" pitchFamily="66" charset="0"/>
              </a:rPr>
              <a:t>Pszüché</a:t>
            </a:r>
            <a:r>
              <a:rPr lang="hu-HU" sz="3200" dirty="0">
                <a:solidFill>
                  <a:prstClr val="black"/>
                </a:solidFill>
                <a:latin typeface="French Script MT" panose="03020402040607040605" pitchFamily="66" charset="0"/>
              </a:rPr>
              <a:t>”s a többi, hogy keverd mind együvé…</a:t>
            </a:r>
          </a:p>
          <a:p>
            <a:pPr marL="0" indent="0" algn="ctr">
              <a:buNone/>
            </a:pPr>
            <a:r>
              <a:rPr lang="hu-HU" sz="3200" dirty="0">
                <a:solidFill>
                  <a:prstClr val="black"/>
                </a:solidFill>
                <a:latin typeface="French Script MT" panose="03020402040607040605" pitchFamily="66" charset="0"/>
              </a:rPr>
              <a:t>s </a:t>
            </a:r>
            <a:r>
              <a:rPr lang="hu-HU" sz="3200" i="1" dirty="0" err="1">
                <a:solidFill>
                  <a:prstClr val="black"/>
                </a:solidFill>
                <a:latin typeface="French Script MT" panose="03020402040607040605" pitchFamily="66" charset="0"/>
              </a:rPr>
              <a:t>detur</a:t>
            </a:r>
            <a:r>
              <a:rPr lang="hu-HU" sz="3200" i="1" dirty="0">
                <a:solidFill>
                  <a:prstClr val="black"/>
                </a:solidFill>
                <a:latin typeface="French Script MT" panose="03020402040607040605" pitchFamily="66" charset="0"/>
              </a:rPr>
              <a:t>, </a:t>
            </a:r>
            <a:r>
              <a:rPr lang="hu-HU" sz="3200" i="1" dirty="0" err="1">
                <a:solidFill>
                  <a:prstClr val="black"/>
                </a:solidFill>
                <a:latin typeface="French Script MT" panose="03020402040607040605" pitchFamily="66" charset="0"/>
              </a:rPr>
              <a:t>signetur</a:t>
            </a:r>
            <a:r>
              <a:rPr lang="hu-HU" sz="3200" dirty="0">
                <a:solidFill>
                  <a:prstClr val="black"/>
                </a:solidFill>
                <a:latin typeface="French Script MT" panose="03020402040607040605" pitchFamily="66" charset="0"/>
              </a:rPr>
              <a:t>: „ideál” </a:t>
            </a:r>
            <a:r>
              <a:rPr lang="hu-HU" sz="3200" i="1" cap="all" dirty="0">
                <a:solidFill>
                  <a:prstClr val="black"/>
                </a:solidFill>
                <a:latin typeface="French Script MT" panose="03020402040607040605" pitchFamily="66" charset="0"/>
              </a:rPr>
              <a:t>Hahó</a:t>
            </a:r>
            <a:r>
              <a:rPr lang="hu-HU" sz="3200" dirty="0">
                <a:solidFill>
                  <a:prstClr val="black"/>
                </a:solidFill>
                <a:latin typeface="French Script MT" panose="03020402040607040605" pitchFamily="66" charset="0"/>
              </a:rPr>
              <a:t>!</a:t>
            </a:r>
          </a:p>
          <a:p>
            <a:pPr marL="0" indent="0" algn="ctr">
              <a:buNone/>
            </a:pPr>
            <a:r>
              <a:rPr lang="hu-HU" sz="3200" dirty="0">
                <a:solidFill>
                  <a:prstClr val="black"/>
                </a:solidFill>
                <a:latin typeface="French Script MT" panose="03020402040607040605" pitchFamily="66" charset="0"/>
              </a:rPr>
              <a:t>Csínján barátom, több is </a:t>
            </a:r>
          </a:p>
          <a:p>
            <a:pPr marL="0" indent="0" algn="ctr">
              <a:buNone/>
            </a:pPr>
            <a:r>
              <a:rPr lang="hu-HU" sz="3200" dirty="0">
                <a:solidFill>
                  <a:prstClr val="black"/>
                </a:solidFill>
                <a:latin typeface="French Script MT" panose="03020402040607040605" pitchFamily="66" charset="0"/>
              </a:rPr>
              <a:t>kell </a:t>
            </a:r>
            <a:r>
              <a:rPr lang="hu-HU" sz="3200" i="1" u="sng" dirty="0">
                <a:solidFill>
                  <a:prstClr val="black"/>
                </a:solidFill>
                <a:latin typeface="French Script MT" panose="03020402040607040605" pitchFamily="66" charset="0"/>
              </a:rPr>
              <a:t>AHÓ</a:t>
            </a:r>
            <a:r>
              <a:rPr lang="hu-HU" sz="3200" dirty="0">
                <a:solidFill>
                  <a:prstClr val="black"/>
                </a:solidFill>
                <a:latin typeface="French Script MT" panose="03020402040607040605" pitchFamily="66" charset="0"/>
              </a:rPr>
              <a:t>!</a:t>
            </a:r>
          </a:p>
          <a:p>
            <a:pPr marL="0" indent="0" algn="ctr">
              <a:buNone/>
            </a:pPr>
            <a:endParaRPr lang="hu-HU" sz="3200" b="1" dirty="0">
              <a:solidFill>
                <a:schemeClr val="accent6">
                  <a:lumMod val="50000"/>
                </a:schemeClr>
              </a:solidFill>
              <a:latin typeface="French Script MT" panose="03020402040607040605" pitchFamily="66" charset="0"/>
            </a:endParaRPr>
          </a:p>
          <a:p>
            <a:pPr marL="0" indent="0" algn="ctr">
              <a:buNone/>
            </a:pPr>
            <a:r>
              <a:rPr lang="hu-HU" sz="3200" b="1" i="1" dirty="0">
                <a:solidFill>
                  <a:srgbClr val="C00000"/>
                </a:solidFill>
                <a:latin typeface="French Script MT" panose="03020402040607040605" pitchFamily="66" charset="0"/>
              </a:rPr>
              <a:t>(Tanuld meg: félig semmit se csinálj!)</a:t>
            </a:r>
          </a:p>
          <a:p>
            <a:pPr marL="0" indent="0" algn="ctr">
              <a:buNone/>
            </a:pPr>
            <a:endParaRPr lang="hu-HU" sz="3200" dirty="0">
              <a:solidFill>
                <a:prstClr val="black"/>
              </a:solidFill>
              <a:latin typeface="French Script MT" panose="03020402040607040605" pitchFamily="66" charset="0"/>
            </a:endParaRPr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925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91</Words>
  <Application>Microsoft Office PowerPoint</Application>
  <PresentationFormat>Diavetítés a képernyőre (4:3 oldalarány)</PresentationFormat>
  <Paragraphs>42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5" baseType="lpstr">
      <vt:lpstr>Arial</vt:lpstr>
      <vt:lpstr>Baskerville Old Face</vt:lpstr>
      <vt:lpstr>Calibri</vt:lpstr>
      <vt:lpstr>Calibri Light</vt:lpstr>
      <vt:lpstr>Edwardian Script ITC</vt:lpstr>
      <vt:lpstr>EucrosiaUPC</vt:lpstr>
      <vt:lpstr>Euphemia</vt:lpstr>
      <vt:lpstr>French Script MT</vt:lpstr>
      <vt:lpstr>Wingdings</vt:lpstr>
      <vt:lpstr>Office-téma</vt:lpstr>
      <vt:lpstr>Jegyzetek</vt:lpstr>
      <vt:lpstr>Vojtina</vt:lpstr>
      <vt:lpstr>Célok</vt:lpstr>
      <vt:lpstr>Gondolatok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Jegyzetek</dc:title>
  <dc:creator>Liska Ákos</dc:creator>
  <cp:lastModifiedBy>Liska Ákos</cp:lastModifiedBy>
  <cp:revision>17</cp:revision>
  <dcterms:created xsi:type="dcterms:W3CDTF">2018-03-10T17:17:07Z</dcterms:created>
  <dcterms:modified xsi:type="dcterms:W3CDTF">2018-03-11T18:11:07Z</dcterms:modified>
</cp:coreProperties>
</file>