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F1238D-2522-48FB-B763-D426F9D1D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8197" y="2154111"/>
            <a:ext cx="6815669" cy="1320802"/>
          </a:xfrm>
        </p:spPr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KOZÁK ANDRÁS</a:t>
            </a:r>
            <a:b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(1943-2005)</a:t>
            </a:r>
            <a:b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2BDA2FB-2359-4529-AFF1-AEAB4653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2550876"/>
            <a:ext cx="6815669" cy="3077881"/>
          </a:xfrm>
        </p:spPr>
        <p:txBody>
          <a:bodyPr/>
          <a:lstStyle/>
          <a:p>
            <a:r>
              <a:rPr lang="hu-HU" i="1" dirty="0">
                <a:solidFill>
                  <a:srgbClr val="C00000"/>
                </a:solidFill>
              </a:rPr>
              <a:t>Avagy a </a:t>
            </a:r>
            <a:r>
              <a:rPr lang="hu-HU" i="1" dirty="0" err="1">
                <a:solidFill>
                  <a:srgbClr val="C00000"/>
                </a:solidFill>
              </a:rPr>
              <a:t>vencsellői</a:t>
            </a:r>
            <a:r>
              <a:rPr lang="hu-HU" i="1" dirty="0">
                <a:solidFill>
                  <a:srgbClr val="C00000"/>
                </a:solidFill>
              </a:rPr>
              <a:t> őstehetség pályája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6070042-6830-452F-AE2A-C3B2A8708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861" y="3084129"/>
            <a:ext cx="1770278" cy="2430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000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E1B246-D69A-42E2-A50E-8E757E54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620" y="143235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u-HU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Élete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ABC07B4-C22D-4A78-B0EE-762B8F6AF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0471"/>
            <a:ext cx="8045244" cy="3832845"/>
          </a:xfrm>
        </p:spPr>
        <p:txBody>
          <a:bodyPr>
            <a:normAutofit fontScale="92500" lnSpcReduction="10000"/>
          </a:bodyPr>
          <a:lstStyle/>
          <a:p>
            <a:r>
              <a:rPr lang="hu-HU" sz="1400" dirty="0"/>
              <a:t>Kozák András a Szabolcs-Szatmár-Bereg megyei </a:t>
            </a:r>
            <a:r>
              <a:rPr lang="hu-HU" sz="1400" b="1" dirty="0"/>
              <a:t>Vencsellőn született </a:t>
            </a:r>
            <a:r>
              <a:rPr lang="hu-HU" sz="1400" dirty="0"/>
              <a:t>1943. február 23-án. Ősei évszázadok óta parasztok vagy cselédek voltak. </a:t>
            </a:r>
            <a:r>
              <a:rPr lang="hu-HU" sz="1400" b="1" dirty="0"/>
              <a:t>Heten</a:t>
            </a:r>
            <a:r>
              <a:rPr lang="hu-HU" sz="1400" dirty="0"/>
              <a:t> voltak testvérek. Nyíregyházára került gimnáziumba, és ekkor látott először színházi előadást. Építészmérnök szeretett volna lenni, ám jelentkezett a színművészeti főiskolára. Igazi </a:t>
            </a:r>
            <a:r>
              <a:rPr lang="hu-HU" sz="1400" b="1" dirty="0"/>
              <a:t>őstehetség</a:t>
            </a:r>
            <a:r>
              <a:rPr lang="hu-HU" sz="1400" dirty="0"/>
              <a:t> volt, hiszen intellektualizmusa a tanyasi erővel és tisztasággal párosult. Az egyik gyakorlati órájára benézett </a:t>
            </a:r>
            <a:r>
              <a:rPr lang="hu-HU" sz="1400" b="1" dirty="0"/>
              <a:t>Jancsó Miklós</a:t>
            </a:r>
            <a:r>
              <a:rPr lang="hu-HU" sz="1400" dirty="0"/>
              <a:t>, a híres rendező, aki másnap üzent a fiatalnak. Kozák András ezután több Jancsó-filmnek lett a főszereplője, és az egész ország megismerte a nevét. A Sodrásban című film forgatásakor szerelmes lett </a:t>
            </a:r>
            <a:r>
              <a:rPr lang="hu-HU" sz="1400" b="1" dirty="0" err="1"/>
              <a:t>Drahota</a:t>
            </a:r>
            <a:r>
              <a:rPr lang="hu-HU" sz="1400" b="1" dirty="0"/>
              <a:t> Andreába</a:t>
            </a:r>
            <a:r>
              <a:rPr lang="hu-HU" sz="1400" dirty="0"/>
              <a:t>. A vízi balesetről szóló film forgatása előtt néhány héttel a való életben majdnem a Tiszába fulladt. Órákig </a:t>
            </a:r>
            <a:r>
              <a:rPr lang="hu-HU" sz="1400" dirty="0" err="1"/>
              <a:t>eszméletlenül</a:t>
            </a:r>
            <a:r>
              <a:rPr lang="hu-HU" sz="1400" dirty="0"/>
              <a:t> feküdt, miután kihúzták a vízből. Mégis vállalta a szerepet a vízben forgatott jelenetekkel együtt. Feleségül vette </a:t>
            </a:r>
            <a:r>
              <a:rPr lang="hu-HU" sz="1400" dirty="0" err="1"/>
              <a:t>Drahota</a:t>
            </a:r>
            <a:r>
              <a:rPr lang="hu-HU" sz="1400" dirty="0"/>
              <a:t> Andreát, nem sokkal később megszületett a kislányuk, Ágnes. Ekkor már </a:t>
            </a:r>
            <a:r>
              <a:rPr lang="hu-HU" sz="1400" b="1" dirty="0"/>
              <a:t>Szolnokon</a:t>
            </a:r>
            <a:r>
              <a:rPr lang="hu-HU" sz="1400" dirty="0"/>
              <a:t> dolgozott a színész házaspár. Később a </a:t>
            </a:r>
            <a:r>
              <a:rPr lang="hu-HU" sz="1400" b="1" dirty="0"/>
              <a:t>Thália Színházhoz </a:t>
            </a:r>
            <a:r>
              <a:rPr lang="hu-HU" sz="1400" dirty="0"/>
              <a:t>szerződtek, és évtizedeken át hűségesek voltak a teátrumhoz. Kozák András rengeteg játszott a színpadon. Valóságos bálványa volt az 1960-as, 70-es évek magyar filmjének és színjátszásának. A </a:t>
            </a:r>
            <a:r>
              <a:rPr lang="hu-HU" sz="1400" b="1" dirty="0"/>
              <a:t>közönség imádta</a:t>
            </a:r>
            <a:r>
              <a:rPr lang="hu-HU" sz="1400" dirty="0"/>
              <a:t>, nyilatkozni viszont nem szeretett. Megszületett Dénes fiuk. 1991-ben nagy törésként élte meg, hogy a Tháliából elüldözték Kazimir Károlyt, a legendás rendezőt. A feleségével </a:t>
            </a:r>
            <a:r>
              <a:rPr lang="hu-HU" sz="1400" b="1" dirty="0"/>
              <a:t>ismét Szolnokra </a:t>
            </a:r>
            <a:r>
              <a:rPr lang="hu-HU" sz="1400" dirty="0"/>
              <a:t>szerződtek, majd a </a:t>
            </a:r>
            <a:r>
              <a:rPr lang="hu-HU" sz="1400" b="1" dirty="0"/>
              <a:t>Nemzeti Színházhoz</a:t>
            </a:r>
            <a:r>
              <a:rPr lang="hu-HU" sz="1400" dirty="0"/>
              <a:t>. Később Székesfehérvárra „igazolt” a </a:t>
            </a:r>
            <a:r>
              <a:rPr lang="hu-HU" sz="1400" b="1" dirty="0"/>
              <a:t>Vörösmarty Színházba</a:t>
            </a:r>
            <a:r>
              <a:rPr lang="hu-HU" sz="1400" dirty="0"/>
              <a:t>, ahol rendezett is. A Linda és a Kisváros című sorozatokban is szerepelt. Kétszer jutalmazták </a:t>
            </a:r>
            <a:r>
              <a:rPr lang="hu-HU" sz="1400" b="1" dirty="0"/>
              <a:t>Jászai Mari-díjjal</a:t>
            </a:r>
            <a:r>
              <a:rPr lang="hu-HU" sz="1400" dirty="0"/>
              <a:t>, 1996-ban pedig </a:t>
            </a:r>
            <a:r>
              <a:rPr lang="hu-HU" sz="1400" b="1" dirty="0"/>
              <a:t>Kossuth-díjban</a:t>
            </a:r>
            <a:r>
              <a:rPr lang="hu-HU" sz="1400" dirty="0"/>
              <a:t> részesült. Amikor megbetegedett, a család és a barátok tudták, hogy nagy a baj. Hosszú ideig harcolt a betegséggel, az agydaganattal. 2005. február 24-én, egy nappal a 62. születésnapja után </a:t>
            </a:r>
            <a:r>
              <a:rPr lang="hu-HU" sz="1400" b="1" dirty="0"/>
              <a:t>Budapesten hunyt el</a:t>
            </a:r>
            <a:r>
              <a:rPr lang="hu-HU" sz="1400" dirty="0"/>
              <a:t>. Örökre elaludt a színész, aki ha csöndben volt a színpadon, a csöndjeivel akkor is többet adott, mint sokan a percekig tartó monológokkal.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EC6DB41-89F2-427D-B553-901261F16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146" y="807469"/>
            <a:ext cx="1888724" cy="13961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A908C42-107A-46EC-BDA7-7FBF440E9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658" y="2556932"/>
            <a:ext cx="2516808" cy="234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26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281DC4-B8E7-44F9-AA72-940DDB045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6999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u-H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Érdekességek az életéből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A8DB754-AC74-4E1A-9E46-DDDE41770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468" y="2573864"/>
            <a:ext cx="8127999" cy="3318936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villanykörtét csak </a:t>
            </a:r>
            <a:r>
              <a:rPr lang="hu-HU" dirty="0">
                <a:solidFill>
                  <a:srgbClr val="00B050"/>
                </a:solidFill>
              </a:rPr>
              <a:t>14 éves </a:t>
            </a:r>
            <a:r>
              <a:rPr lang="hu-HU" dirty="0"/>
              <a:t>korában látott először, mert tanyán nőtt fel</a:t>
            </a:r>
          </a:p>
          <a:p>
            <a:r>
              <a:rPr lang="hu-HU" dirty="0"/>
              <a:t>a főiskola alatt a </a:t>
            </a:r>
            <a:r>
              <a:rPr lang="hu-HU" dirty="0">
                <a:solidFill>
                  <a:srgbClr val="00B050"/>
                </a:solidFill>
              </a:rPr>
              <a:t>Ferencvárosnak</a:t>
            </a:r>
            <a:r>
              <a:rPr lang="hu-HU" dirty="0"/>
              <a:t> drukkolt</a:t>
            </a:r>
          </a:p>
          <a:p>
            <a:r>
              <a:rPr lang="hu-HU" dirty="0">
                <a:solidFill>
                  <a:srgbClr val="00B050"/>
                </a:solidFill>
              </a:rPr>
              <a:t>jól focizott</a:t>
            </a:r>
            <a:r>
              <a:rPr lang="hu-HU" dirty="0"/>
              <a:t>, gyors volt, ám a színészválogatottban csak egyszer szerepelt</a:t>
            </a:r>
          </a:p>
          <a:p>
            <a:r>
              <a:rPr lang="hu-HU" dirty="0"/>
              <a:t>számos olyan éve volt, amikor </a:t>
            </a:r>
            <a:r>
              <a:rPr lang="hu-HU" dirty="0">
                <a:solidFill>
                  <a:srgbClr val="00B050"/>
                </a:solidFill>
              </a:rPr>
              <a:t>több mint 250 </a:t>
            </a:r>
            <a:r>
              <a:rPr lang="hu-HU" dirty="0"/>
              <a:t>este lépett színpadra</a:t>
            </a:r>
          </a:p>
          <a:p>
            <a:r>
              <a:rPr lang="hu-HU" dirty="0">
                <a:solidFill>
                  <a:srgbClr val="00B050"/>
                </a:solidFill>
              </a:rPr>
              <a:t>nem bratyizott</a:t>
            </a:r>
            <a:r>
              <a:rPr lang="hu-HU" dirty="0"/>
              <a:t>, vicceket sem mesélt társaságban, ám a komolyabb beszélgetésekre mindig vevő volt</a:t>
            </a:r>
          </a:p>
          <a:p>
            <a:r>
              <a:rPr lang="hu-HU" dirty="0">
                <a:solidFill>
                  <a:srgbClr val="00B050"/>
                </a:solidFill>
              </a:rPr>
              <a:t>nem tetszettek neki </a:t>
            </a:r>
            <a:r>
              <a:rPr lang="hu-HU" dirty="0"/>
              <a:t>a 90-es években megjelenő szappanoperák és a bárgyú show-műsorok sem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A15DE41-C4FD-4AD1-A841-FAB2AFAAD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120" y="3058581"/>
            <a:ext cx="2790825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263812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55263-13BB-4CB2-94E6-F539FA1E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Fontosabb színházi szerepei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5B243A7-00DF-4915-B384-15F8540FC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59816"/>
            <a:ext cx="9601196" cy="3318936"/>
          </a:xfrm>
        </p:spPr>
        <p:txBody>
          <a:bodyPr>
            <a:normAutofit/>
          </a:bodyPr>
          <a:lstStyle/>
          <a:p>
            <a:r>
              <a:rPr lang="hu-HU" b="1" dirty="0"/>
              <a:t>Páris herceg </a:t>
            </a:r>
            <a:r>
              <a:rPr lang="hu-HU" dirty="0"/>
              <a:t>(Shakespeare: Rómeó és Júlia)</a:t>
            </a:r>
          </a:p>
          <a:p>
            <a:r>
              <a:rPr lang="hu-HU" b="1" dirty="0"/>
              <a:t>Lőrinc barát </a:t>
            </a:r>
            <a:r>
              <a:rPr lang="hu-HU" dirty="0"/>
              <a:t>(Rómeó és Júlia)</a:t>
            </a:r>
          </a:p>
          <a:p>
            <a:r>
              <a:rPr lang="hu-HU" b="1" dirty="0" err="1"/>
              <a:t>Kopjáss</a:t>
            </a:r>
            <a:r>
              <a:rPr lang="hu-HU" b="1" dirty="0"/>
              <a:t> István </a:t>
            </a:r>
            <a:r>
              <a:rPr lang="hu-HU" dirty="0"/>
              <a:t>(Móricz Zsigmond: Rokonok)</a:t>
            </a:r>
          </a:p>
          <a:p>
            <a:r>
              <a:rPr lang="hu-HU" b="1" dirty="0"/>
              <a:t>Mester</a:t>
            </a:r>
            <a:r>
              <a:rPr lang="hu-HU" dirty="0"/>
              <a:t> (Bulgakov: A Mester és Margarita)</a:t>
            </a:r>
          </a:p>
          <a:p>
            <a:r>
              <a:rPr lang="hu-HU" b="1" dirty="0"/>
              <a:t>Fejedelem</a:t>
            </a:r>
            <a:r>
              <a:rPr lang="hu-HU" dirty="0"/>
              <a:t> (Vörösmarty Mihály: Csongor és Tünde)</a:t>
            </a:r>
          </a:p>
          <a:p>
            <a:r>
              <a:rPr lang="hu-HU" b="1" dirty="0"/>
              <a:t>Bánk bán </a:t>
            </a:r>
            <a:r>
              <a:rPr lang="hu-HU" dirty="0"/>
              <a:t>(Katona József: Bánk bán)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 descr="C:\Users\User\AppData\Local\Microsoft\Windows\INetCache\Content.MSO\CDDA25C.tmp">
            <a:extLst>
              <a:ext uri="{FF2B5EF4-FFF2-40B4-BE49-F238E27FC236}">
                <a16:creationId xmlns:a16="http://schemas.microsoft.com/office/drawing/2014/main" id="{E0288BD9-EDED-4B46-A3BF-43BF54F466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61" y="3030468"/>
            <a:ext cx="2974940" cy="19987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5792348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E6732A-5D65-4E78-A996-C94C5B03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3"/>
            <a:ext cx="9601196" cy="1223185"/>
          </a:xfrm>
        </p:spPr>
        <p:txBody>
          <a:bodyPr>
            <a:normAutofit fontScale="90000"/>
          </a:bodyPr>
          <a:lstStyle/>
          <a:p>
            <a:br>
              <a:rPr lang="hu-HU" b="1" dirty="0">
                <a:solidFill>
                  <a:srgbClr val="0070C0"/>
                </a:solidFill>
              </a:rPr>
            </a:br>
            <a:r>
              <a:rPr lang="hu-HU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Fontosabb színházi rendezései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760682-99CE-49CD-81C8-85F39C0AA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Sirály</a:t>
            </a:r>
          </a:p>
          <a:p>
            <a:r>
              <a:rPr lang="hu-HU" b="1" dirty="0"/>
              <a:t>A kőszívű ember fiai</a:t>
            </a:r>
          </a:p>
          <a:p>
            <a:r>
              <a:rPr lang="hu-HU" b="1" dirty="0"/>
              <a:t>Csárdáskirálynő</a:t>
            </a:r>
          </a:p>
          <a:p>
            <a:endParaRPr lang="hu-HU" dirty="0"/>
          </a:p>
        </p:txBody>
      </p:sp>
      <p:pic>
        <p:nvPicPr>
          <p:cNvPr id="5" name="Kép 4" descr="Gyertyaláng.hu | Kozák András - Kozák András oldala">
            <a:extLst>
              <a:ext uri="{FF2B5EF4-FFF2-40B4-BE49-F238E27FC236}">
                <a16:creationId xmlns:a16="http://schemas.microsoft.com/office/drawing/2014/main" id="{0DB2C53A-FDC7-48E5-9ED2-BFC86CFAF5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25" y="2703616"/>
            <a:ext cx="3012441" cy="2314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Kép 5" descr="András Kozák — The Movie Database (TMDB)">
            <a:extLst>
              <a:ext uri="{FF2B5EF4-FFF2-40B4-BE49-F238E27FC236}">
                <a16:creationId xmlns:a16="http://schemas.microsoft.com/office/drawing/2014/main" id="{05C0FF90-0FF6-46E3-BFBB-62617FFE9A9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54" y="3947371"/>
            <a:ext cx="2141220" cy="2141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130067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B3E1D9-4F9D-46E9-A9CE-4C036251A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69997"/>
            <a:ext cx="9601196" cy="1303867"/>
          </a:xfrm>
        </p:spPr>
        <p:txBody>
          <a:bodyPr/>
          <a:lstStyle/>
          <a:p>
            <a:r>
              <a:rPr lang="hu-H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Korabeli kritika a Bánk bán-alakításáról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726805-BA0A-495F-86C3-A9D1760C2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864" y="2497664"/>
            <a:ext cx="7730069" cy="3318936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Kozák András Bánk bánja </a:t>
            </a:r>
            <a:r>
              <a:rPr lang="hu-HU" b="1" i="1" dirty="0"/>
              <a:t>intellektuális. </a:t>
            </a:r>
            <a:r>
              <a:rPr lang="hu-HU" dirty="0"/>
              <a:t>Mindent az értelmével és az idegrendszerével érzékel, mérlegel és elemez, s ezek belső munkája nyomán él és lobog benne az indulat vagy valamilyen érzelem. Ez a </a:t>
            </a:r>
            <a:r>
              <a:rPr lang="hu-HU" b="1" i="1" dirty="0"/>
              <a:t>teljesen modern Bánk </a:t>
            </a:r>
            <a:r>
              <a:rPr lang="hu-HU" dirty="0"/>
              <a:t>akkor világosodik meg a néző előtt, amikor ettől a magatartástól eltér, a békétlenekkel való jelenetben. Petur házában az értelme és az esze dolgozik, </a:t>
            </a:r>
            <a:r>
              <a:rPr lang="hu-HU" b="1" i="1" dirty="0"/>
              <a:t>mérlegel és ítél</a:t>
            </a:r>
            <a:r>
              <a:rPr lang="hu-HU" dirty="0"/>
              <a:t>, s ekkor villan fel: mennyire más volt előbb. Amikor a királynéval való jelenethez érkezünk, felfedezzük ezt a modern értelmű intellektualitást. Az a modern magatartás él a </a:t>
            </a:r>
            <a:r>
              <a:rPr lang="hu-HU" dirty="0" err="1"/>
              <a:t>Gertrudisszal</a:t>
            </a:r>
            <a:r>
              <a:rPr lang="hu-HU" dirty="0"/>
              <a:t> való jelenetben is, amelyben az érzelmeket az </a:t>
            </a:r>
            <a:r>
              <a:rPr lang="hu-HU" b="1" i="1" dirty="0"/>
              <a:t>értelmi érzékelések </a:t>
            </a:r>
            <a:r>
              <a:rPr lang="hu-HU" dirty="0"/>
              <a:t>lobbantják fel, és nem az érzelem kormányozza a gondolatot. Értelmével kezdi mondani a penészes kenyeret evő paraszt történetét is, és megértve ezt a szörnyűséget, parázslik fel benne a gyűlölet. </a:t>
            </a:r>
          </a:p>
          <a:p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(Színház c. folyóirat, 10. évf. 4. szám, 1977. április)</a:t>
            </a:r>
          </a:p>
          <a:p>
            <a:pPr marL="0" indent="0" algn="r">
              <a:buNone/>
            </a:pPr>
            <a:r>
              <a:rPr lang="hu-H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Köszönjük a figyelmet!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45337A4-A3D1-4A90-BDC8-9DB164C2C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933" y="2796988"/>
            <a:ext cx="2820397" cy="323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69548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660</Words>
  <Application>Microsoft Office PowerPoint</Application>
  <PresentationFormat>Szélesvásznú</PresentationFormat>
  <Paragraphs>26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Organikus</vt:lpstr>
      <vt:lpstr>KOZÁK ANDRÁS (1943-2005) </vt:lpstr>
      <vt:lpstr>Élete </vt:lpstr>
      <vt:lpstr>Érdekességek az életéből </vt:lpstr>
      <vt:lpstr>Fontosabb színházi szerepei</vt:lpstr>
      <vt:lpstr> Fontosabb színházi rendezései </vt:lpstr>
      <vt:lpstr>Korabeli kritika a Bánk bán-alakításáról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KOZÁK ANDRÁS (1943-2005)</dc:title>
  <dc:creator>Tanulo</dc:creator>
  <cp:lastModifiedBy>User</cp:lastModifiedBy>
  <cp:revision>23</cp:revision>
  <dcterms:created xsi:type="dcterms:W3CDTF">2024-03-27T07:50:04Z</dcterms:created>
  <dcterms:modified xsi:type="dcterms:W3CDTF">2024-04-03T19:13:07Z</dcterms:modified>
</cp:coreProperties>
</file>