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613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1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0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54427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81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3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1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7899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333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791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Az ember </a:t>
            </a:r>
            <a:r>
              <a:rPr dirty="0" err="1"/>
              <a:t>tragédiája</a:t>
            </a:r>
            <a:r>
              <a:rPr dirty="0"/>
              <a:t> - </a:t>
            </a:r>
            <a:r>
              <a:rPr dirty="0" err="1"/>
              <a:t>Színháztörténeti</a:t>
            </a:r>
            <a:r>
              <a:rPr dirty="0"/>
              <a:t> </a:t>
            </a:r>
            <a:r>
              <a:rPr dirty="0" err="1"/>
              <a:t>áttekintés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698955"/>
            <a:ext cx="7633742" cy="3180638"/>
          </a:xfrm>
        </p:spPr>
        <p:txBody>
          <a:bodyPr>
            <a:noAutofit/>
          </a:bodyPr>
          <a:lstStyle/>
          <a:p>
            <a:r>
              <a:rPr sz="2400" dirty="0"/>
              <a:t>Madách Imre </a:t>
            </a:r>
            <a:r>
              <a:rPr sz="2400" dirty="0" err="1"/>
              <a:t>műve</a:t>
            </a:r>
            <a:endParaRPr sz="2400" dirty="0"/>
          </a:p>
          <a:p>
            <a:r>
              <a:rPr sz="2400" dirty="0" err="1"/>
              <a:t>Rendezők</a:t>
            </a:r>
            <a:r>
              <a:rPr sz="2400" dirty="0"/>
              <a:t>: </a:t>
            </a:r>
            <a:r>
              <a:rPr sz="2400" dirty="0" err="1"/>
              <a:t>Paulay</a:t>
            </a:r>
            <a:r>
              <a:rPr sz="2400" dirty="0"/>
              <a:t> Ede, Németh Endre, Gellért Endre</a:t>
            </a:r>
          </a:p>
          <a:p>
            <a:endParaRPr sz="2400" dirty="0"/>
          </a:p>
          <a:p>
            <a:r>
              <a:rPr sz="2400" dirty="0" err="1"/>
              <a:t>Készítette</a:t>
            </a:r>
            <a:r>
              <a:rPr sz="2400" dirty="0"/>
              <a:t>:</a:t>
            </a:r>
          </a:p>
          <a:p>
            <a:r>
              <a:rPr sz="2400" dirty="0"/>
              <a:t>Szőllősi Bianka</a:t>
            </a:r>
          </a:p>
          <a:p>
            <a:r>
              <a:rPr sz="2400" dirty="0"/>
              <a:t>Szabó Szabina</a:t>
            </a:r>
          </a:p>
          <a:p>
            <a:r>
              <a:rPr sz="2400" dirty="0"/>
              <a:t>Horváth Krisztián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Szereplők (főbb karakterek)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633242" cy="3593591"/>
          </a:xfrm>
        </p:spPr>
        <p:txBody>
          <a:bodyPr>
            <a:normAutofit/>
          </a:bodyPr>
          <a:lstStyle/>
          <a:p>
            <a:r>
              <a:rPr sz="2400" dirty="0"/>
              <a:t>Ádám</a:t>
            </a:r>
          </a:p>
          <a:p>
            <a:r>
              <a:rPr sz="2400" dirty="0"/>
              <a:t>Éva</a:t>
            </a:r>
          </a:p>
          <a:p>
            <a:r>
              <a:rPr sz="2400" dirty="0"/>
              <a:t>Lucifer</a:t>
            </a:r>
          </a:p>
          <a:p>
            <a:r>
              <a:rPr sz="2400" dirty="0" err="1"/>
              <a:t>Történelmi</a:t>
            </a:r>
            <a:r>
              <a:rPr sz="2400" dirty="0"/>
              <a:t> </a:t>
            </a:r>
            <a:r>
              <a:rPr sz="2400" dirty="0" err="1"/>
              <a:t>alakok</a:t>
            </a:r>
            <a:r>
              <a:rPr sz="2400" dirty="0"/>
              <a:t> </a:t>
            </a:r>
            <a:r>
              <a:rPr sz="2400" dirty="0" err="1"/>
              <a:t>különböző</a:t>
            </a:r>
            <a:endParaRPr lang="hu-HU" sz="2400" dirty="0"/>
          </a:p>
          <a:p>
            <a:pPr marL="0" indent="0">
              <a:buNone/>
            </a:pPr>
            <a:r>
              <a:rPr sz="2400" dirty="0"/>
              <a:t> </a:t>
            </a:r>
            <a:r>
              <a:rPr sz="2400" dirty="0" err="1"/>
              <a:t>színekben</a:t>
            </a:r>
            <a:endParaRPr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9617AAF-7FA0-2ED9-CAEC-6F61E4E2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76" y="1999880"/>
            <a:ext cx="3794023" cy="3593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Színháztörténeti helyzet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19. </a:t>
            </a:r>
            <a:r>
              <a:rPr sz="2400" dirty="0" err="1"/>
              <a:t>század</a:t>
            </a:r>
            <a:r>
              <a:rPr sz="2400" dirty="0"/>
              <a:t>: </a:t>
            </a:r>
            <a:r>
              <a:rPr sz="2400" dirty="0" err="1"/>
              <a:t>nemzeti</a:t>
            </a:r>
            <a:r>
              <a:rPr sz="2400" dirty="0"/>
              <a:t> </a:t>
            </a:r>
            <a:r>
              <a:rPr sz="2400" dirty="0" err="1"/>
              <a:t>színház</a:t>
            </a:r>
            <a:r>
              <a:rPr sz="2400" dirty="0"/>
              <a:t> </a:t>
            </a:r>
            <a:r>
              <a:rPr sz="2400" dirty="0" err="1"/>
              <a:t>kialakulása</a:t>
            </a:r>
            <a:endParaRPr sz="2400" dirty="0"/>
          </a:p>
          <a:p>
            <a:r>
              <a:rPr sz="2400" dirty="0"/>
              <a:t>20. </a:t>
            </a:r>
            <a:r>
              <a:rPr sz="2400" dirty="0" err="1"/>
              <a:t>század</a:t>
            </a:r>
            <a:r>
              <a:rPr sz="2400" dirty="0"/>
              <a:t>: </a:t>
            </a:r>
            <a:r>
              <a:rPr sz="2400" dirty="0" err="1"/>
              <a:t>modernizáció</a:t>
            </a:r>
            <a:endParaRPr sz="2400" dirty="0"/>
          </a:p>
          <a:p>
            <a:r>
              <a:rPr sz="2400" dirty="0" err="1"/>
              <a:t>Rendezői</a:t>
            </a:r>
            <a:r>
              <a:rPr sz="2400" dirty="0"/>
              <a:t> </a:t>
            </a:r>
            <a:r>
              <a:rPr sz="2400" dirty="0" err="1"/>
              <a:t>színház</a:t>
            </a:r>
            <a:r>
              <a:rPr sz="2400" dirty="0"/>
              <a:t> </a:t>
            </a:r>
            <a:r>
              <a:rPr sz="2400" dirty="0" err="1"/>
              <a:t>megjelenése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Összegzés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A </a:t>
            </a:r>
            <a:r>
              <a:rPr sz="2400" dirty="0" err="1"/>
              <a:t>mű</a:t>
            </a:r>
            <a:r>
              <a:rPr sz="2400" dirty="0"/>
              <a:t> </a:t>
            </a:r>
            <a:r>
              <a:rPr sz="2400" dirty="0" err="1"/>
              <a:t>folyamatosan</a:t>
            </a:r>
            <a:r>
              <a:rPr sz="2400" dirty="0"/>
              <a:t> </a:t>
            </a:r>
            <a:r>
              <a:rPr sz="2400" dirty="0" err="1"/>
              <a:t>újraértelmezhető</a:t>
            </a:r>
            <a:endParaRPr sz="2400" dirty="0"/>
          </a:p>
          <a:p>
            <a:r>
              <a:rPr sz="2400" dirty="0" err="1"/>
              <a:t>Rendezők</a:t>
            </a:r>
            <a:r>
              <a:rPr sz="2400" dirty="0"/>
              <a:t> </a:t>
            </a:r>
            <a:r>
              <a:rPr sz="2400" dirty="0" err="1"/>
              <a:t>különböző</a:t>
            </a:r>
            <a:r>
              <a:rPr sz="2400" dirty="0"/>
              <a:t> </a:t>
            </a:r>
            <a:r>
              <a:rPr sz="2400" dirty="0" err="1"/>
              <a:t>korok</a:t>
            </a:r>
            <a:r>
              <a:rPr sz="2400" dirty="0"/>
              <a:t> </a:t>
            </a:r>
            <a:r>
              <a:rPr sz="2400" dirty="0" err="1"/>
              <a:t>tükrében</a:t>
            </a:r>
            <a:endParaRPr sz="2400" dirty="0"/>
          </a:p>
          <a:p>
            <a:r>
              <a:rPr sz="2400" dirty="0"/>
              <a:t>Ma is </a:t>
            </a:r>
            <a:r>
              <a:rPr sz="2400" dirty="0" err="1"/>
              <a:t>aktuális</a:t>
            </a:r>
            <a:r>
              <a:rPr sz="2400" dirty="0"/>
              <a:t> </a:t>
            </a:r>
            <a:r>
              <a:rPr sz="2400" dirty="0" err="1"/>
              <a:t>kérdések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Madách Imre (1823–1864)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4" y="1756530"/>
            <a:ext cx="3598606" cy="4123064"/>
          </a:xfrm>
        </p:spPr>
        <p:txBody>
          <a:bodyPr>
            <a:normAutofit/>
          </a:bodyPr>
          <a:lstStyle/>
          <a:p>
            <a:r>
              <a:rPr sz="2400" dirty="0"/>
              <a:t>Magyar </a:t>
            </a:r>
            <a:r>
              <a:rPr sz="2400" dirty="0" err="1"/>
              <a:t>drámaíró</a:t>
            </a:r>
            <a:endParaRPr sz="2400" dirty="0"/>
          </a:p>
          <a:p>
            <a:r>
              <a:rPr sz="2400" dirty="0" err="1"/>
              <a:t>Fő</a:t>
            </a:r>
            <a:r>
              <a:rPr sz="2400" dirty="0"/>
              <a:t> </a:t>
            </a:r>
            <a:r>
              <a:rPr sz="2400" dirty="0" err="1"/>
              <a:t>műve</a:t>
            </a:r>
            <a:r>
              <a:rPr sz="2400" dirty="0"/>
              <a:t>: Az ember </a:t>
            </a:r>
            <a:r>
              <a:rPr sz="2400" dirty="0" err="1"/>
              <a:t>tragédiája</a:t>
            </a:r>
            <a:endParaRPr sz="2400" dirty="0"/>
          </a:p>
          <a:p>
            <a:r>
              <a:rPr sz="2400" dirty="0" err="1"/>
              <a:t>Filozófiai</a:t>
            </a:r>
            <a:r>
              <a:rPr sz="2400" dirty="0"/>
              <a:t> </a:t>
            </a:r>
            <a:r>
              <a:rPr sz="2400" dirty="0" err="1"/>
              <a:t>drámai</a:t>
            </a:r>
            <a:r>
              <a:rPr sz="2400" dirty="0"/>
              <a:t> </a:t>
            </a:r>
            <a:r>
              <a:rPr sz="2400" dirty="0" err="1"/>
              <a:t>költemény</a:t>
            </a:r>
            <a:endParaRPr lang="hu-HU" sz="2400" dirty="0"/>
          </a:p>
          <a:p>
            <a:r>
              <a:rPr lang="hu-HU" sz="2400" dirty="0"/>
              <a:t>19. századi magyar irodalom </a:t>
            </a:r>
          </a:p>
          <a:p>
            <a:pPr marL="0" indent="0">
              <a:buNone/>
            </a:pPr>
            <a:r>
              <a:rPr lang="hu-HU" sz="2400" dirty="0"/>
              <a:t>egyik legfontosabb alakja.</a:t>
            </a:r>
            <a:endParaRPr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7EC786A-7D3F-81B7-98BC-923A8FD9C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56529"/>
            <a:ext cx="4000500" cy="3818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 mű jelentősége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74518"/>
            <a:ext cx="7633742" cy="4083830"/>
          </a:xfrm>
        </p:spPr>
        <p:txBody>
          <a:bodyPr/>
          <a:lstStyle/>
          <a:p>
            <a:r>
              <a:rPr sz="2400" dirty="0"/>
              <a:t>Az </a:t>
            </a:r>
            <a:r>
              <a:rPr sz="2400" dirty="0" err="1"/>
              <a:t>emberiség</a:t>
            </a:r>
            <a:r>
              <a:rPr sz="2400" dirty="0"/>
              <a:t> </a:t>
            </a:r>
            <a:r>
              <a:rPr sz="2400" dirty="0" err="1"/>
              <a:t>történetét</a:t>
            </a:r>
            <a:r>
              <a:rPr sz="2400" dirty="0"/>
              <a:t> </a:t>
            </a:r>
            <a:r>
              <a:rPr sz="2400" dirty="0" err="1"/>
              <a:t>mutatja</a:t>
            </a:r>
            <a:r>
              <a:rPr sz="2400" dirty="0"/>
              <a:t> be</a:t>
            </a:r>
            <a:r>
              <a:rPr lang="hu-HU" sz="2400" dirty="0"/>
              <a:t> amely az emberi lét értelméről, a szabadságról és a haladásról szól.</a:t>
            </a:r>
          </a:p>
          <a:p>
            <a:endParaRPr sz="2400" dirty="0"/>
          </a:p>
          <a:p>
            <a:r>
              <a:rPr sz="2400" dirty="0" err="1"/>
              <a:t>Filozófiai</a:t>
            </a:r>
            <a:r>
              <a:rPr sz="2400" dirty="0"/>
              <a:t> </a:t>
            </a:r>
            <a:r>
              <a:rPr lang="hu-HU" sz="2400" dirty="0" err="1"/>
              <a:t>mésységek</a:t>
            </a:r>
            <a:r>
              <a:rPr lang="hu-HU" sz="2400" dirty="0"/>
              <a:t> abban rejlik, hogy nem ad egyértelmű válaszokat </a:t>
            </a:r>
            <a:r>
              <a:rPr sz="2400" dirty="0" err="1"/>
              <a:t>és</a:t>
            </a:r>
            <a:r>
              <a:rPr sz="2400" dirty="0"/>
              <a:t> </a:t>
            </a:r>
            <a:r>
              <a:rPr sz="2400" dirty="0" err="1"/>
              <a:t>történelmi</a:t>
            </a:r>
            <a:r>
              <a:rPr sz="2400" dirty="0"/>
              <a:t> </a:t>
            </a:r>
            <a:r>
              <a:rPr sz="2400" dirty="0" err="1"/>
              <a:t>kérdések</a:t>
            </a:r>
            <a:r>
              <a:rPr lang="hu-HU" sz="2400" dirty="0"/>
              <a:t>el keresztül bemutatja az emberiség fejlődését és kudarcát. </a:t>
            </a:r>
          </a:p>
          <a:p>
            <a:endParaRPr sz="2400" dirty="0"/>
          </a:p>
          <a:p>
            <a:r>
              <a:rPr sz="2400" dirty="0" err="1"/>
              <a:t>Színházi</a:t>
            </a:r>
            <a:r>
              <a:rPr sz="2400" dirty="0"/>
              <a:t> </a:t>
            </a:r>
            <a:r>
              <a:rPr sz="2400" dirty="0" err="1"/>
              <a:t>kihívások</a:t>
            </a:r>
            <a:endParaRPr lang="hu-HU" sz="2400" dirty="0"/>
          </a:p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Paulay Ede (1836–1894)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391456" cy="3593591"/>
          </a:xfrm>
        </p:spPr>
        <p:txBody>
          <a:bodyPr>
            <a:normAutofit/>
          </a:bodyPr>
          <a:lstStyle/>
          <a:p>
            <a:r>
              <a:rPr sz="2400" dirty="0"/>
              <a:t>A </a:t>
            </a:r>
            <a:r>
              <a:rPr sz="2400" dirty="0" err="1"/>
              <a:t>Nemzeti</a:t>
            </a:r>
            <a:r>
              <a:rPr sz="2400" dirty="0"/>
              <a:t> </a:t>
            </a:r>
            <a:r>
              <a:rPr sz="2400" dirty="0" err="1"/>
              <a:t>Színház</a:t>
            </a:r>
            <a:r>
              <a:rPr sz="2400" dirty="0"/>
              <a:t> </a:t>
            </a:r>
            <a:r>
              <a:rPr sz="2400" dirty="0" err="1"/>
              <a:t>igazgatója</a:t>
            </a:r>
            <a:endParaRPr sz="2400" dirty="0"/>
          </a:p>
          <a:p>
            <a:r>
              <a:rPr sz="2400" dirty="0"/>
              <a:t>Ő </a:t>
            </a:r>
            <a:r>
              <a:rPr sz="2400" dirty="0" err="1"/>
              <a:t>vitte</a:t>
            </a:r>
            <a:r>
              <a:rPr sz="2400" dirty="0"/>
              <a:t> </a:t>
            </a:r>
            <a:r>
              <a:rPr sz="2400" dirty="0" err="1"/>
              <a:t>először</a:t>
            </a:r>
            <a:r>
              <a:rPr sz="2400" dirty="0"/>
              <a:t> </a:t>
            </a:r>
            <a:r>
              <a:rPr sz="2400" dirty="0" err="1"/>
              <a:t>színpadra</a:t>
            </a:r>
            <a:r>
              <a:rPr sz="2400" dirty="0"/>
              <a:t> (1883)</a:t>
            </a:r>
          </a:p>
          <a:p>
            <a:r>
              <a:rPr sz="2400" dirty="0" err="1"/>
              <a:t>Klasszikus</a:t>
            </a:r>
            <a:r>
              <a:rPr sz="2400" dirty="0"/>
              <a:t> </a:t>
            </a:r>
            <a:r>
              <a:rPr sz="2400" dirty="0" err="1"/>
              <a:t>értelmezés</a:t>
            </a:r>
            <a:endParaRPr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3E1EB84-2E72-2E7E-7B7D-2F0FDA4F2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87" y="1874517"/>
            <a:ext cx="3865160" cy="4005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Paulay</a:t>
            </a:r>
            <a:r>
              <a:rPr dirty="0"/>
              <a:t> </a:t>
            </a:r>
            <a:r>
              <a:rPr dirty="0" err="1"/>
              <a:t>rendezés</a:t>
            </a:r>
            <a:r>
              <a:rPr dirty="0"/>
              <a:t> </a:t>
            </a:r>
            <a:r>
              <a:rPr dirty="0" err="1"/>
              <a:t>jellemzői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2400" dirty="0" err="1"/>
              <a:t>Hű</a:t>
            </a:r>
            <a:r>
              <a:rPr sz="2400" dirty="0"/>
              <a:t> </a:t>
            </a:r>
            <a:r>
              <a:rPr sz="2400" dirty="0" err="1"/>
              <a:t>az</a:t>
            </a:r>
            <a:r>
              <a:rPr sz="2400" dirty="0"/>
              <a:t> </a:t>
            </a:r>
            <a:r>
              <a:rPr sz="2400" dirty="0" err="1"/>
              <a:t>eredeti</a:t>
            </a:r>
            <a:r>
              <a:rPr sz="2400" dirty="0"/>
              <a:t> </a:t>
            </a:r>
            <a:r>
              <a:rPr sz="2400" dirty="0" err="1"/>
              <a:t>műhöz</a:t>
            </a:r>
            <a:r>
              <a:rPr lang="hu-HU" sz="2400" dirty="0"/>
              <a:t> még is jól követhető formában vitte színpadra, </a:t>
            </a:r>
            <a:r>
              <a:rPr lang="hu-HU" sz="2400" dirty="0" err="1"/>
              <a:t>hansúlyozva</a:t>
            </a:r>
            <a:r>
              <a:rPr lang="hu-HU" sz="2400" dirty="0"/>
              <a:t> a történelmi színek folyamatosságát.</a:t>
            </a:r>
          </a:p>
          <a:p>
            <a:endParaRPr sz="2400" dirty="0"/>
          </a:p>
          <a:p>
            <a:r>
              <a:rPr sz="2400" dirty="0" err="1"/>
              <a:t>Látványos</a:t>
            </a:r>
            <a:r>
              <a:rPr sz="2400" dirty="0"/>
              <a:t>, de </a:t>
            </a:r>
            <a:r>
              <a:rPr sz="2400" dirty="0" err="1"/>
              <a:t>kötött</a:t>
            </a:r>
            <a:r>
              <a:rPr sz="2400" dirty="0"/>
              <a:t> </a:t>
            </a:r>
            <a:r>
              <a:rPr sz="2400" dirty="0" err="1"/>
              <a:t>színpadkép</a:t>
            </a:r>
            <a:r>
              <a:rPr lang="hu-HU" sz="2400" dirty="0"/>
              <a:t> fontos szerep kapott a díszletek és tömegjelenetek grandiózussága.</a:t>
            </a:r>
          </a:p>
          <a:p>
            <a:endParaRPr sz="2400" dirty="0"/>
          </a:p>
          <a:p>
            <a:r>
              <a:rPr sz="2400" dirty="0" err="1"/>
              <a:t>Hagyományos</a:t>
            </a:r>
            <a:r>
              <a:rPr sz="2400" dirty="0"/>
              <a:t> </a:t>
            </a:r>
            <a:r>
              <a:rPr sz="2400" dirty="0" err="1"/>
              <a:t>színház</a:t>
            </a:r>
            <a:r>
              <a:rPr lang="hu-HU" sz="2400" dirty="0"/>
              <a:t> és előadás lett, mert hosszú időn át mintául szolgált.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Németh Endre (1909–1985)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185" y="2035276"/>
            <a:ext cx="6951629" cy="4114801"/>
          </a:xfrm>
        </p:spPr>
        <p:txBody>
          <a:bodyPr>
            <a:noAutofit/>
          </a:bodyPr>
          <a:lstStyle/>
          <a:p>
            <a:r>
              <a:rPr sz="2400" dirty="0"/>
              <a:t>Modern</a:t>
            </a:r>
            <a:r>
              <a:rPr lang="hu-HU" sz="2400" dirty="0"/>
              <a:t> szemléletű</a:t>
            </a:r>
            <a:r>
              <a:rPr sz="2400" dirty="0"/>
              <a:t> </a:t>
            </a:r>
            <a:r>
              <a:rPr sz="2400" dirty="0" err="1"/>
              <a:t>színházi</a:t>
            </a:r>
            <a:r>
              <a:rPr sz="2400" dirty="0"/>
              <a:t> </a:t>
            </a:r>
            <a:r>
              <a:rPr sz="2400" dirty="0" err="1"/>
              <a:t>rendező</a:t>
            </a:r>
            <a:r>
              <a:rPr lang="hu-HU" sz="2400" dirty="0"/>
              <a:t> különös hangsúlyt fektetve a látványra.</a:t>
            </a:r>
            <a:endParaRPr sz="2400" dirty="0"/>
          </a:p>
          <a:p>
            <a:r>
              <a:rPr sz="2400" dirty="0" err="1"/>
              <a:t>Új</a:t>
            </a:r>
            <a:r>
              <a:rPr sz="2400" dirty="0"/>
              <a:t> </a:t>
            </a:r>
            <a:r>
              <a:rPr sz="2400" dirty="0" err="1"/>
              <a:t>értelmezések</a:t>
            </a:r>
            <a:r>
              <a:rPr lang="hu-HU" sz="2400" dirty="0"/>
              <a:t> kifejezésmódokat kereset.</a:t>
            </a:r>
          </a:p>
          <a:p>
            <a:r>
              <a:rPr lang="hu-HU" sz="2400" dirty="0"/>
              <a:t>A 20 század színházi élet jelentős rendezője, </a:t>
            </a:r>
            <a:r>
              <a:rPr lang="hu-HU" sz="2400" dirty="0" err="1"/>
              <a:t>pedagogusa</a:t>
            </a:r>
            <a:r>
              <a:rPr lang="hu-HU" sz="2400" dirty="0"/>
              <a:t>.</a:t>
            </a:r>
            <a:endParaRPr sz="2400" dirty="0"/>
          </a:p>
          <a:p>
            <a:r>
              <a:rPr lang="hu-HU" sz="2400" dirty="0"/>
              <a:t>Rendezéseiben törekedett az egységes </a:t>
            </a:r>
            <a:r>
              <a:rPr lang="hu-HU" sz="2400" dirty="0" err="1"/>
              <a:t>koncepciora</a:t>
            </a:r>
            <a:r>
              <a:rPr lang="hu-HU" sz="2400" dirty="0"/>
              <a:t>.</a:t>
            </a:r>
          </a:p>
          <a:p>
            <a:r>
              <a:rPr lang="hu-HU" sz="2400" dirty="0"/>
              <a:t>Több neves magyar </a:t>
            </a:r>
            <a:r>
              <a:rPr lang="hu-HU" sz="2400" dirty="0" err="1"/>
              <a:t>szinházban</a:t>
            </a:r>
            <a:r>
              <a:rPr lang="hu-HU" sz="2400" dirty="0"/>
              <a:t> dolgozott</a:t>
            </a:r>
          </a:p>
          <a:p>
            <a:endParaRPr lang="hu-HU" sz="2400" dirty="0"/>
          </a:p>
          <a:p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Németh </a:t>
            </a:r>
            <a:r>
              <a:rPr dirty="0" err="1"/>
              <a:t>rendezés</a:t>
            </a:r>
            <a:r>
              <a:rPr dirty="0"/>
              <a:t> </a:t>
            </a:r>
            <a:r>
              <a:rPr dirty="0" err="1"/>
              <a:t>jellemzői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 err="1"/>
              <a:t>Modernizált</a:t>
            </a:r>
            <a:r>
              <a:rPr sz="2400" dirty="0"/>
              <a:t> </a:t>
            </a:r>
            <a:r>
              <a:rPr sz="2400" dirty="0" err="1"/>
              <a:t>látvány</a:t>
            </a:r>
            <a:endParaRPr sz="2400" dirty="0"/>
          </a:p>
          <a:p>
            <a:r>
              <a:rPr sz="2400" dirty="0" err="1"/>
              <a:t>Szimbólumok</a:t>
            </a:r>
            <a:r>
              <a:rPr sz="2400" dirty="0"/>
              <a:t> </a:t>
            </a:r>
            <a:r>
              <a:rPr sz="2400" dirty="0" err="1"/>
              <a:t>használata</a:t>
            </a:r>
            <a:endParaRPr sz="2400" dirty="0"/>
          </a:p>
          <a:p>
            <a:r>
              <a:rPr sz="2400" dirty="0" err="1"/>
              <a:t>Dinamikusabb</a:t>
            </a:r>
            <a:r>
              <a:rPr sz="2400" dirty="0"/>
              <a:t> </a:t>
            </a:r>
            <a:r>
              <a:rPr sz="2400" dirty="0" err="1"/>
              <a:t>színpad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Gellért Endre (1914–1960)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36" y="1874517"/>
            <a:ext cx="4444403" cy="4880244"/>
          </a:xfrm>
        </p:spPr>
        <p:txBody>
          <a:bodyPr>
            <a:normAutofit/>
          </a:bodyPr>
          <a:lstStyle/>
          <a:p>
            <a:r>
              <a:rPr sz="2400" dirty="0" err="1"/>
              <a:t>Realista</a:t>
            </a:r>
            <a:r>
              <a:rPr sz="2400" dirty="0"/>
              <a:t> </a:t>
            </a:r>
            <a:r>
              <a:rPr sz="2400" dirty="0" err="1"/>
              <a:t>és</a:t>
            </a:r>
            <a:r>
              <a:rPr sz="2400" dirty="0"/>
              <a:t> modern</a:t>
            </a:r>
            <a:r>
              <a:rPr lang="hu-HU" sz="2400" dirty="0"/>
              <a:t> látványos </a:t>
            </a:r>
            <a:r>
              <a:rPr lang="hu-HU" sz="2400" dirty="0" err="1"/>
              <a:t>szinpadképet</a:t>
            </a:r>
            <a:r>
              <a:rPr lang="hu-HU" sz="2400" dirty="0"/>
              <a:t> ötvöz. </a:t>
            </a:r>
          </a:p>
          <a:p>
            <a:endParaRPr lang="hu-HU" sz="2400" dirty="0"/>
          </a:p>
          <a:p>
            <a:r>
              <a:rPr sz="2400" dirty="0" err="1"/>
              <a:t>színház</a:t>
            </a:r>
            <a:r>
              <a:rPr sz="2400" dirty="0"/>
              <a:t> </a:t>
            </a:r>
            <a:r>
              <a:rPr sz="2400" dirty="0" err="1"/>
              <a:t>képviselője</a:t>
            </a:r>
            <a:endParaRPr lang="hu-HU" sz="2400" dirty="0"/>
          </a:p>
          <a:p>
            <a:endParaRPr sz="2400" dirty="0"/>
          </a:p>
          <a:p>
            <a:r>
              <a:rPr sz="2400" dirty="0" err="1"/>
              <a:t>Erőteljes</a:t>
            </a:r>
            <a:r>
              <a:rPr sz="2400" dirty="0"/>
              <a:t> </a:t>
            </a:r>
            <a:r>
              <a:rPr lang="hu-HU" sz="2400" dirty="0"/>
              <a:t>lélektani hitelesség és az emberközpontú megközelítés volt jellemző rendezéseire.</a:t>
            </a:r>
            <a:endParaRPr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E30748F-2C3F-F7D7-A271-1FB458D47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36" y="1659529"/>
            <a:ext cx="3388254" cy="3250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Gellért </a:t>
            </a:r>
            <a:r>
              <a:rPr lang="hu-HU" dirty="0"/>
              <a:t>endre </a:t>
            </a:r>
            <a:r>
              <a:rPr dirty="0" err="1"/>
              <a:t>rendezés</a:t>
            </a:r>
            <a:r>
              <a:rPr dirty="0"/>
              <a:t> </a:t>
            </a:r>
            <a:r>
              <a:rPr dirty="0" err="1"/>
              <a:t>jellemzői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020532"/>
            <a:ext cx="5152326" cy="3996810"/>
          </a:xfrm>
        </p:spPr>
        <p:txBody>
          <a:bodyPr>
            <a:noAutofit/>
          </a:bodyPr>
          <a:lstStyle/>
          <a:p>
            <a:r>
              <a:rPr sz="2400" dirty="0" err="1"/>
              <a:t>Emberközpontú</a:t>
            </a:r>
            <a:r>
              <a:rPr sz="2400" dirty="0"/>
              <a:t> </a:t>
            </a:r>
            <a:r>
              <a:rPr sz="2400" dirty="0" err="1"/>
              <a:t>megközelítés</a:t>
            </a:r>
            <a:endParaRPr sz="2400" dirty="0"/>
          </a:p>
          <a:p>
            <a:r>
              <a:rPr sz="2400" dirty="0" err="1"/>
              <a:t>Lelki</a:t>
            </a:r>
            <a:r>
              <a:rPr sz="2400" dirty="0"/>
              <a:t> </a:t>
            </a:r>
            <a:r>
              <a:rPr sz="2400" dirty="0" err="1"/>
              <a:t>folyamatok</a:t>
            </a:r>
            <a:r>
              <a:rPr sz="2400" dirty="0"/>
              <a:t> </a:t>
            </a:r>
            <a:r>
              <a:rPr sz="2400" dirty="0" err="1"/>
              <a:t>hangsúlya</a:t>
            </a:r>
            <a:r>
              <a:rPr lang="hu-HU" sz="2400" dirty="0"/>
              <a:t> </a:t>
            </a:r>
          </a:p>
          <a:p>
            <a:r>
              <a:rPr lang="hu-HU" sz="2400" dirty="0"/>
              <a:t>Gellért Endre a 20. századi magyar színház egyik meghatározó rendezője volt, főként a Nemzeti Színház-hoz kötődik a munkássága. </a:t>
            </a:r>
          </a:p>
          <a:p>
            <a:r>
              <a:rPr lang="hu-HU" sz="2400" dirty="0"/>
              <a:t>A díszlet és rendezői eszközök mindig a mondanivalót szolgálták.</a:t>
            </a:r>
          </a:p>
          <a:p>
            <a:r>
              <a:rPr lang="hu-HU" sz="2400" dirty="0"/>
              <a:t>Fegyelmezett, klasszikus rendezői stílus</a:t>
            </a:r>
            <a:endParaRPr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59A4426-2F6A-8292-5785-18235C53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84" y="1436455"/>
            <a:ext cx="2596907" cy="2892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elvény">
  <a:themeElements>
    <a:clrScheme name="Jelvény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Jelvény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elvény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TM10001106[[fn=Jelvény]]</Template>
  <TotalTime>66</TotalTime>
  <Words>326</Words>
  <Application>Microsoft Office PowerPoint</Application>
  <PresentationFormat>Diavetítés a képernyőre (4:3 oldalarány)</PresentationFormat>
  <Paragraphs>66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Jelvény</vt:lpstr>
      <vt:lpstr>Az ember tragédiája - Színháztörténeti áttekintés</vt:lpstr>
      <vt:lpstr>Madách Imre (1823–1864)</vt:lpstr>
      <vt:lpstr>A mű jelentősége</vt:lpstr>
      <vt:lpstr>Paulay Ede (1836–1894)</vt:lpstr>
      <vt:lpstr>Paulay rendezés jellemzői</vt:lpstr>
      <vt:lpstr>Németh Endre (1909–1985)</vt:lpstr>
      <vt:lpstr>Németh rendezés jellemzői</vt:lpstr>
      <vt:lpstr>Gellért Endre (1914–1960)</vt:lpstr>
      <vt:lpstr>Gellért endre rendezés jellemzői</vt:lpstr>
      <vt:lpstr>Szereplők (főbb karakterek)</vt:lpstr>
      <vt:lpstr>Színháztörténeti helyzet</vt:lpstr>
      <vt:lpstr>Összegzés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- Színháztörténeti áttekintés</dc:title>
  <dc:subject/>
  <dc:creator>VIK</dc:creator>
  <cp:keywords/>
  <dc:description>generated using python-pptx</dc:description>
  <cp:lastModifiedBy>VIK</cp:lastModifiedBy>
  <cp:revision>3</cp:revision>
  <dcterms:created xsi:type="dcterms:W3CDTF">2013-01-27T09:14:16Z</dcterms:created>
  <dcterms:modified xsi:type="dcterms:W3CDTF">2026-03-29T11:48:46Z</dcterms:modified>
  <cp:category/>
</cp:coreProperties>
</file>