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A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FF608-828D-424B-9188-AE87B1D6B2D3}" v="182" dt="2025-04-06T03:03:21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D47B0B-7C69-15A2-FA12-B54B5BB18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0FE19E9-795D-602E-3CEB-1EC93AC45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41ECAB7-66B5-5FA8-D552-B5088400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9242C20-37EC-418F-AA65-6F512F64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5098AD5-716C-ACF4-C854-21E633D8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290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D4B9DA-0351-519B-DEA7-E03934A4B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ED18A88-BFCC-4D27-3E98-3DC9CE514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8921058-65D8-7D02-5185-97E361B7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67431D9-50F0-78A7-2479-E6D02387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E3BB1FA-D63B-53FF-6803-35EC399B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5903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7BC4E41-5F6A-082A-F6D5-2C6425ADEC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9FFD083-3BC8-77BD-66B3-3300E5AC8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E6F6AC-6CCD-4E52-257D-05A97387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ACC773B-B0FB-FE95-C277-BCEC6C4EC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5ADDB17-824F-B940-630F-76386A70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109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D86873-E3F7-1270-F995-FA013D303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623ADF-9B7E-7904-723B-E1F044681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CE0486-91CC-315E-B442-944731A1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4D8600C-9161-1D09-16F0-8AFE42B1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C8FBE71-012E-3996-4140-8BB95741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6093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FCECB1-437F-0E82-3FEA-B7A6EBDA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D1EE1C8-1BDA-FC83-1827-52A59639E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2C0F8C6-8511-139B-3677-009633E8A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3487B2E-8289-0D03-31C9-0D20B7972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FE2DEC-9ED3-F8B0-02D0-FB88B778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257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14C47E-264A-5007-B59F-CD8367751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8853BD-EA05-F8A7-8A55-387B2D973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7F222B1-DA05-2717-D9E9-30981843C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1D04D00-06BE-9026-A800-4C7ADE73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8415744-0AD3-E6C3-2565-968FE55B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3F7EBAB6-6C86-97FF-D236-82386E18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7742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0823D5-8939-B278-1253-5F7B1D4A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B73275B-AB69-6C6E-E87F-B8FD887A4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42F323E-355D-F6B8-F6EA-740DE637C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8FC9D5B-FAD4-75AF-9E1D-2A1B46143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9D6E020-B3EE-0B14-F7AD-3DBD858B9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F7C757D-82B1-5229-39E2-500FA1DA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27A59D6-C79C-AC33-B29C-D82AA0D2F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26FA3FE-9902-B9A1-492A-058C0123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419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EC8AD7-2B83-97FF-AF6B-FD80743C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026916B-0C8B-89DF-3C95-B3BC1D22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ACB6194-429A-C657-3E7A-26AE0679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D47C4B0-91D0-D345-641B-55DD8612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404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208559F-ABCE-B173-8E00-5840A989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901B2B3-8E78-171B-59FF-3674FDDA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F2D145C-F5CD-5FA3-C1E4-6614D59E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63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5B843B-01BF-28ED-77CE-8AFD10D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B8048F-F537-9321-1DDE-A79DED2F7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115CEB1-B88B-02E8-C140-D430DCB38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8576943-B8EE-334A-87C9-6384B768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F643ABD-583B-43F7-FFE1-D61F12CDA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23AFAD8-459C-DECF-CBE2-218807E7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62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A059D6-D6F2-C8EB-DB6A-CC604D910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B383132-1D6D-B3A1-A773-4676BF19F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DF46C94-C02A-9892-5191-D2BF43AEE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D61DFA5-A123-7C6C-8AFD-329C89077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BF97189-BF81-C287-5001-6DE5C4106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232318D-EC13-1E0C-3382-99CCDBA32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5222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12933DD-78E2-CA9C-EDB9-4F70D6FC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07CDDD5-726E-661C-0E42-7659A7224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52BE440-DD5B-26D3-96DE-10BFCA016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9D0920-5D8F-4468-9517-568142CA1C7E}" type="datetimeFigureOut">
              <a:rPr lang="hu-HU" smtClean="0"/>
              <a:t>2025. 04. 06.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0A2050-0314-8576-2BFF-81AE2B158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76BABE1-DB83-B609-F5BA-395AFDF92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EE3376-885C-4F98-B435-D3AB79AA6FC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203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21.jpeg"/><Relationship Id="rId21" Type="http://schemas.openxmlformats.org/officeDocument/2006/relationships/image" Target="../media/image30.png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.png"/><Relationship Id="rId24" Type="http://schemas.openxmlformats.org/officeDocument/2006/relationships/image" Target="../media/image33.jpg"/><Relationship Id="rId5" Type="http://schemas.openxmlformats.org/officeDocument/2006/relationships/image" Target="../media/image23.png"/><Relationship Id="rId15" Type="http://schemas.openxmlformats.org/officeDocument/2006/relationships/image" Target="../media/image17.png"/><Relationship Id="rId23" Type="http://schemas.openxmlformats.org/officeDocument/2006/relationships/image" Target="../media/image32.jpg"/><Relationship Id="rId10" Type="http://schemas.openxmlformats.org/officeDocument/2006/relationships/image" Target="../media/image27.png"/><Relationship Id="rId19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16.png"/><Relationship Id="rId22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image" Target="../media/image34.jpg"/><Relationship Id="rId16" Type="http://schemas.openxmlformats.org/officeDocument/2006/relationships/image" Target="../media/image47.jpe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19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B2512095-B95B-661F-152C-045C78A462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58"/>
          <a:stretch/>
        </p:blipFill>
        <p:spPr>
          <a:xfrm rot="2008829">
            <a:off x="8003222" y="139200"/>
            <a:ext cx="1247019" cy="246809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F2A8D57-BC23-6C3C-6300-C01C346B9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227"/>
          <a:stretch/>
        </p:blipFill>
        <p:spPr>
          <a:xfrm rot="19880167">
            <a:off x="3580313" y="4372482"/>
            <a:ext cx="1954025" cy="284110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E64FD25-0806-4063-AC8A-E9B3EA6FE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44" y="-568456"/>
            <a:ext cx="7994911" cy="7994911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B128DD8E-1754-C62D-A1CF-AA4A5E2DC6B1}"/>
              </a:ext>
            </a:extLst>
          </p:cNvPr>
          <p:cNvGrpSpPr/>
          <p:nvPr/>
        </p:nvGrpSpPr>
        <p:grpSpPr>
          <a:xfrm>
            <a:off x="0" y="2166108"/>
            <a:ext cx="12192000" cy="2297675"/>
            <a:chOff x="-1" y="2125266"/>
            <a:chExt cx="12192000" cy="2297675"/>
          </a:xfrm>
        </p:grpSpPr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991F86AF-EED0-370E-A979-814DCEF1AC7F}"/>
                </a:ext>
              </a:extLst>
            </p:cNvPr>
            <p:cNvSpPr txBox="1"/>
            <p:nvPr/>
          </p:nvSpPr>
          <p:spPr>
            <a:xfrm>
              <a:off x="307259" y="2206950"/>
              <a:ext cx="11577480" cy="2215991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38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Csongor és Tünde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298B1055-5847-C820-D358-FB1EDF4D0E60}"/>
                </a:ext>
              </a:extLst>
            </p:cNvPr>
            <p:cNvSpPr txBox="1"/>
            <p:nvPr/>
          </p:nvSpPr>
          <p:spPr>
            <a:xfrm>
              <a:off x="-1" y="2125266"/>
              <a:ext cx="12192000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13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Csongor és Tünde</a:t>
              </a:r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B5E70DB1-8D3A-427A-C9AB-76A8C62460D4}"/>
              </a:ext>
            </a:extLst>
          </p:cNvPr>
          <p:cNvGrpSpPr/>
          <p:nvPr/>
        </p:nvGrpSpPr>
        <p:grpSpPr>
          <a:xfrm>
            <a:off x="6002812" y="3773866"/>
            <a:ext cx="5881927" cy="802761"/>
            <a:chOff x="1543987" y="971105"/>
            <a:chExt cx="5881927" cy="802761"/>
          </a:xfrm>
        </p:grpSpPr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2C99B37E-D39E-0B7B-702D-304ACF00B9AF}"/>
                </a:ext>
              </a:extLst>
            </p:cNvPr>
            <p:cNvSpPr txBox="1"/>
            <p:nvPr/>
          </p:nvSpPr>
          <p:spPr>
            <a:xfrm>
              <a:off x="1543987" y="1004425"/>
              <a:ext cx="58819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Németh Antal rendezésében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32B17A92-B13F-7E58-A481-8966A03D8029}"/>
                </a:ext>
              </a:extLst>
            </p:cNvPr>
            <p:cNvSpPr txBox="1"/>
            <p:nvPr/>
          </p:nvSpPr>
          <p:spPr>
            <a:xfrm>
              <a:off x="1543987" y="971105"/>
              <a:ext cx="58819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Németh Antal rendezésében</a:t>
              </a:r>
            </a:p>
          </p:txBody>
        </p:sp>
      </p:grpSp>
      <p:pic>
        <p:nvPicPr>
          <p:cNvPr id="14" name="Kép 13" descr="A képen vázlat, iskolatábla, szöveg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D73C981-D868-CB5E-BDFF-2A90DD122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" y="-9523431"/>
            <a:ext cx="12192000" cy="8179442"/>
          </a:xfrm>
          <a:prstGeom prst="rect">
            <a:avLst/>
          </a:prstGeom>
        </p:spPr>
      </p:pic>
      <p:pic>
        <p:nvPicPr>
          <p:cNvPr id="15" name="Kép 14" descr="A képen Emberi arc, személy, ruházat, portré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6C3FB41-2801-CC51-4F22-E4B80FF6AC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75" y="-4321380"/>
            <a:ext cx="4616074" cy="407234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B375E5B9-26F8-9BDB-27B1-0512E428D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675" y="-393700"/>
            <a:ext cx="12325350" cy="821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7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F7122-1E52-8B88-7A36-FD6C65E40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EFF20CEE-48DD-E0F4-6EC8-99B957F0EC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58"/>
          <a:stretch/>
        </p:blipFill>
        <p:spPr>
          <a:xfrm rot="2008829">
            <a:off x="8003222" y="139200"/>
            <a:ext cx="1247019" cy="246809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3E53E37-4D17-57A1-83E8-E60D6D92E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227"/>
          <a:stretch/>
        </p:blipFill>
        <p:spPr>
          <a:xfrm rot="19880167">
            <a:off x="3580313" y="4372482"/>
            <a:ext cx="1954025" cy="284110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5583F3F-5340-6880-A083-7904FF81A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544" y="-568456"/>
            <a:ext cx="7994911" cy="7994911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988DCD9F-8364-DC29-068F-0E0581E5D1E4}"/>
              </a:ext>
            </a:extLst>
          </p:cNvPr>
          <p:cNvGrpSpPr/>
          <p:nvPr/>
        </p:nvGrpSpPr>
        <p:grpSpPr>
          <a:xfrm>
            <a:off x="0" y="2166108"/>
            <a:ext cx="12192000" cy="2297675"/>
            <a:chOff x="-1" y="2125266"/>
            <a:chExt cx="12192000" cy="2297675"/>
          </a:xfrm>
        </p:grpSpPr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0A169A46-B865-03A0-345D-19B4E7DD2EE3}"/>
                </a:ext>
              </a:extLst>
            </p:cNvPr>
            <p:cNvSpPr txBox="1"/>
            <p:nvPr/>
          </p:nvSpPr>
          <p:spPr>
            <a:xfrm>
              <a:off x="307259" y="2206950"/>
              <a:ext cx="11577480" cy="2215991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38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Csongor és Tünde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2E0BF404-41DA-7446-9CDF-29167FE7D3BE}"/>
                </a:ext>
              </a:extLst>
            </p:cNvPr>
            <p:cNvSpPr txBox="1"/>
            <p:nvPr/>
          </p:nvSpPr>
          <p:spPr>
            <a:xfrm>
              <a:off x="-1" y="2125266"/>
              <a:ext cx="12192000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13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Csongor és Tünde</a:t>
              </a:r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C8E23349-C22D-DB88-21BE-B4CEC8F527C4}"/>
              </a:ext>
            </a:extLst>
          </p:cNvPr>
          <p:cNvGrpSpPr/>
          <p:nvPr/>
        </p:nvGrpSpPr>
        <p:grpSpPr>
          <a:xfrm>
            <a:off x="6002812" y="3773866"/>
            <a:ext cx="5881927" cy="802761"/>
            <a:chOff x="1543987" y="971105"/>
            <a:chExt cx="5881927" cy="802761"/>
          </a:xfrm>
        </p:grpSpPr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2471B972-CA00-BB0C-0828-AA490A3A3924}"/>
                </a:ext>
              </a:extLst>
            </p:cNvPr>
            <p:cNvSpPr txBox="1"/>
            <p:nvPr/>
          </p:nvSpPr>
          <p:spPr>
            <a:xfrm>
              <a:off x="1543987" y="1004425"/>
              <a:ext cx="58819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Németh Antal rendezésében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7EFBA8E6-49C2-F6E5-8EBC-B1F29F150726}"/>
                </a:ext>
              </a:extLst>
            </p:cNvPr>
            <p:cNvSpPr txBox="1"/>
            <p:nvPr/>
          </p:nvSpPr>
          <p:spPr>
            <a:xfrm>
              <a:off x="1543987" y="971105"/>
              <a:ext cx="58819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Németh Antal rendezésében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34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49BD2F-4751-6D4A-7A02-574E89180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Kép 63">
            <a:extLst>
              <a:ext uri="{FF2B5EF4-FFF2-40B4-BE49-F238E27FC236}">
                <a16:creationId xmlns:a16="http://schemas.microsoft.com/office/drawing/2014/main" id="{2E91B9F1-EF22-F8E7-88BD-3B3747C49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38963" flipH="1">
            <a:off x="5703853" y="1025672"/>
            <a:ext cx="1922700" cy="3836302"/>
          </a:xfrm>
          <a:prstGeom prst="rect">
            <a:avLst/>
          </a:prstGeom>
        </p:spPr>
      </p:pic>
      <p:pic>
        <p:nvPicPr>
          <p:cNvPr id="42" name="Kép 41">
            <a:extLst>
              <a:ext uri="{FF2B5EF4-FFF2-40B4-BE49-F238E27FC236}">
                <a16:creationId xmlns:a16="http://schemas.microsoft.com/office/drawing/2014/main" id="{45D3D1AC-C6E7-0AF2-467D-4946A3937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0269">
            <a:off x="3402645" y="3967372"/>
            <a:ext cx="877681" cy="1269702"/>
          </a:xfrm>
          <a:prstGeom prst="rect">
            <a:avLst/>
          </a:prstGeom>
        </p:spPr>
      </p:pic>
      <p:pic>
        <p:nvPicPr>
          <p:cNvPr id="41" name="Kép 40">
            <a:extLst>
              <a:ext uri="{FF2B5EF4-FFF2-40B4-BE49-F238E27FC236}">
                <a16:creationId xmlns:a16="http://schemas.microsoft.com/office/drawing/2014/main" id="{2BF80B27-A6DC-2BEC-674C-1F0B0940D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843" y="3884383"/>
            <a:ext cx="899711" cy="119961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21CBD0E-782E-C024-67FA-01C3ECA77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23201">
            <a:off x="1464106" y="3942392"/>
            <a:ext cx="976088" cy="149706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C43105E-BA03-FBF2-21C0-E6024FD7AB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558"/>
          <a:stretch/>
        </p:blipFill>
        <p:spPr>
          <a:xfrm>
            <a:off x="11288590" y="0"/>
            <a:ext cx="903410" cy="178802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631B528-27A1-168F-F748-5E56145976C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2227"/>
          <a:stretch/>
        </p:blipFill>
        <p:spPr>
          <a:xfrm>
            <a:off x="0" y="4807173"/>
            <a:ext cx="1410497" cy="205082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51017A5-3384-5B48-A60B-E3248A21E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543" y="8083175"/>
            <a:ext cx="7994911" cy="7994911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57C8C504-9B0F-7B4E-BCC2-28B2352AA9E1}"/>
              </a:ext>
            </a:extLst>
          </p:cNvPr>
          <p:cNvGrpSpPr/>
          <p:nvPr/>
        </p:nvGrpSpPr>
        <p:grpSpPr>
          <a:xfrm>
            <a:off x="-1" y="9344808"/>
            <a:ext cx="12192000" cy="2297675"/>
            <a:chOff x="-1" y="2125266"/>
            <a:chExt cx="12192000" cy="2297675"/>
          </a:xfrm>
        </p:grpSpPr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05FB899D-A68D-0E62-AF6C-85230FEB2765}"/>
                </a:ext>
              </a:extLst>
            </p:cNvPr>
            <p:cNvSpPr txBox="1"/>
            <p:nvPr/>
          </p:nvSpPr>
          <p:spPr>
            <a:xfrm>
              <a:off x="307259" y="2206950"/>
              <a:ext cx="11577480" cy="2215991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3800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Csongor és Tünde</a:t>
              </a:r>
            </a:p>
          </p:txBody>
        </p:sp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CED68767-F7B0-F0EC-4E08-838E8305B585}"/>
                </a:ext>
              </a:extLst>
            </p:cNvPr>
            <p:cNvSpPr txBox="1"/>
            <p:nvPr/>
          </p:nvSpPr>
          <p:spPr>
            <a:xfrm>
              <a:off x="-1" y="2125266"/>
              <a:ext cx="12192000" cy="22159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13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Csongor és Tünde</a:t>
              </a:r>
            </a:p>
          </p:txBody>
        </p:sp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9A7FE15A-B856-8AC6-3E0D-E63DFDE9BC7F}"/>
              </a:ext>
            </a:extLst>
          </p:cNvPr>
          <p:cNvGrpSpPr/>
          <p:nvPr/>
        </p:nvGrpSpPr>
        <p:grpSpPr>
          <a:xfrm>
            <a:off x="6002813" y="9355863"/>
            <a:ext cx="5881927" cy="802761"/>
            <a:chOff x="1543987" y="971105"/>
            <a:chExt cx="5881927" cy="802761"/>
          </a:xfrm>
        </p:grpSpPr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7216B646-5850-5F4A-BBFF-9970488D0B3B}"/>
                </a:ext>
              </a:extLst>
            </p:cNvPr>
            <p:cNvSpPr txBox="1"/>
            <p:nvPr/>
          </p:nvSpPr>
          <p:spPr>
            <a:xfrm>
              <a:off x="1543987" y="1004425"/>
              <a:ext cx="58819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Németh Antal rendezésében</a:t>
              </a:r>
            </a:p>
          </p:txBody>
        </p:sp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28985FEC-ED9E-24C1-1E12-5E521CFF5B74}"/>
                </a:ext>
              </a:extLst>
            </p:cNvPr>
            <p:cNvSpPr txBox="1"/>
            <p:nvPr/>
          </p:nvSpPr>
          <p:spPr>
            <a:xfrm>
              <a:off x="1543987" y="971105"/>
              <a:ext cx="58819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ackadder ITC" panose="04020505051007020D02" pitchFamily="82" charset="0"/>
                </a:rPr>
                <a:t>Németh Antal rendezésében</a:t>
              </a:r>
            </a:p>
          </p:txBody>
        </p:sp>
      </p:grpSp>
      <p:pic>
        <p:nvPicPr>
          <p:cNvPr id="17" name="Kép 16" descr="A képen Emberi arc, személy, portré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2F566AC-B6AA-03CE-DA56-E65E0119C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/>
          <a:stretch/>
        </p:blipFill>
        <p:spPr>
          <a:xfrm>
            <a:off x="253594" y="153001"/>
            <a:ext cx="1271742" cy="1428975"/>
          </a:xfrm>
          <a:prstGeom prst="ellipse">
            <a:avLst/>
          </a:prstGeom>
        </p:spPr>
      </p:pic>
      <p:pic>
        <p:nvPicPr>
          <p:cNvPr id="18" name="Kép 17" descr="A képen Emberi arc, személy, ruházat, portré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C96AADF-0BF9-2093-9954-C6578777D5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67" y="2071715"/>
            <a:ext cx="1716909" cy="1573024"/>
          </a:xfrm>
          <a:prstGeom prst="ellipse">
            <a:avLst/>
          </a:prstGeom>
        </p:spPr>
      </p:pic>
      <p:sp>
        <p:nvSpPr>
          <p:cNvPr id="2" name="Beszédbuborék: lekerekített sarkú téglalap 1">
            <a:extLst>
              <a:ext uri="{FF2B5EF4-FFF2-40B4-BE49-F238E27FC236}">
                <a16:creationId xmlns:a16="http://schemas.microsoft.com/office/drawing/2014/main" id="{FFA39C9C-5413-CD6E-2C8C-7483F6340810}"/>
              </a:ext>
            </a:extLst>
          </p:cNvPr>
          <p:cNvSpPr/>
          <p:nvPr/>
        </p:nvSpPr>
        <p:spPr>
          <a:xfrm>
            <a:off x="1645920" y="4990889"/>
            <a:ext cx="2424726" cy="1375930"/>
          </a:xfrm>
          <a:prstGeom prst="wedgeRoundRectCallout">
            <a:avLst>
              <a:gd name="adj1" fmla="val -59802"/>
              <a:gd name="adj2" fmla="val -1329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Beszédbuborék: lekerekített sarkú téglalap 3">
            <a:extLst>
              <a:ext uri="{FF2B5EF4-FFF2-40B4-BE49-F238E27FC236}">
                <a16:creationId xmlns:a16="http://schemas.microsoft.com/office/drawing/2014/main" id="{4E12924E-EEE7-AA8F-0475-AADED482FB05}"/>
              </a:ext>
            </a:extLst>
          </p:cNvPr>
          <p:cNvSpPr/>
          <p:nvPr/>
        </p:nvSpPr>
        <p:spPr>
          <a:xfrm>
            <a:off x="8577803" y="206046"/>
            <a:ext cx="2424726" cy="1375930"/>
          </a:xfrm>
          <a:prstGeom prst="wedgeRoundRectCallout">
            <a:avLst>
              <a:gd name="adj1" fmla="val 62761"/>
              <a:gd name="adj2" fmla="val -1329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03D1BEA-8FAC-13A0-CB78-90DD6928BB98}"/>
              </a:ext>
            </a:extLst>
          </p:cNvPr>
          <p:cNvSpPr txBox="1"/>
          <p:nvPr/>
        </p:nvSpPr>
        <p:spPr>
          <a:xfrm>
            <a:off x="1820301" y="5448021"/>
            <a:ext cx="20759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A Csongor és Tünde 1831-ben jelent meg könyv alakban.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8FE076E9-1347-D294-1BC9-CA0DB3203358}"/>
              </a:ext>
            </a:extLst>
          </p:cNvPr>
          <p:cNvSpPr txBox="1"/>
          <p:nvPr/>
        </p:nvSpPr>
        <p:spPr>
          <a:xfrm>
            <a:off x="1901581" y="5062954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AE52AB1D-9759-D621-EAF8-BB9D017AA392}"/>
              </a:ext>
            </a:extLst>
          </p:cNvPr>
          <p:cNvSpPr txBox="1"/>
          <p:nvPr/>
        </p:nvSpPr>
        <p:spPr>
          <a:xfrm>
            <a:off x="8836810" y="755511"/>
            <a:ext cx="197216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A kritikák lesújtóak voltak. 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8CFAC2BC-2C0F-B357-FD30-77FDB7532C7B}"/>
              </a:ext>
            </a:extLst>
          </p:cNvPr>
          <p:cNvSpPr txBox="1"/>
          <p:nvPr/>
        </p:nvSpPr>
        <p:spPr>
          <a:xfrm>
            <a:off x="1710336" y="5524052"/>
            <a:ext cx="228092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Egyedül Kölcsey Ferenc dicséri: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8A27EB93-12D2-6072-CF89-898A75945CFE}"/>
              </a:ext>
            </a:extLst>
          </p:cNvPr>
          <p:cNvSpPr txBox="1"/>
          <p:nvPr/>
        </p:nvSpPr>
        <p:spPr>
          <a:xfrm>
            <a:off x="1727453" y="369528"/>
            <a:ext cx="348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„Ezer oda nem valók és másképpen valók mellett is Csongor kincs.”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581AFF42-E9D1-CF57-C9B4-BA1D8FBCD0BC}"/>
              </a:ext>
            </a:extLst>
          </p:cNvPr>
          <p:cNvSpPr txBox="1"/>
          <p:nvPr/>
        </p:nvSpPr>
        <p:spPr>
          <a:xfrm>
            <a:off x="8846174" y="347378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B71167F8-DE6C-2966-C8AA-9EC3DCFB2060}"/>
              </a:ext>
            </a:extLst>
          </p:cNvPr>
          <p:cNvSpPr txBox="1"/>
          <p:nvPr/>
        </p:nvSpPr>
        <p:spPr>
          <a:xfrm>
            <a:off x="1881219" y="5100994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A1836905-D8C9-0435-018E-36D8E16FA23A}"/>
              </a:ext>
            </a:extLst>
          </p:cNvPr>
          <p:cNvSpPr txBox="1"/>
          <p:nvPr/>
        </p:nvSpPr>
        <p:spPr>
          <a:xfrm>
            <a:off x="8733605" y="397035"/>
            <a:ext cx="214124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Az első színpadi bemutató - tulajdonképpen nyilvános vizsgaelőadás, 1866. március 21-én félbeszakadt. </a:t>
            </a:r>
          </a:p>
          <a:p>
            <a:pPr algn="ctr"/>
            <a:endParaRPr lang="hu-HU" sz="1200" b="1" dirty="0">
              <a:latin typeface="Footlight MT Light" panose="0204060206030A020304" pitchFamily="18" charset="0"/>
            </a:endParaRP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2AE77350-929F-6117-D276-BE65D82021EC}"/>
              </a:ext>
            </a:extLst>
          </p:cNvPr>
          <p:cNvSpPr txBox="1"/>
          <p:nvPr/>
        </p:nvSpPr>
        <p:spPr>
          <a:xfrm>
            <a:off x="1552360" y="1828857"/>
            <a:ext cx="35963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 Színészeti Tanoda növendékei, Egressy Gábor tanítványai, épp a Csongor és Tündét játszották, de egy irdatlan vihar támadt és az előadást meg kellett szakítani.</a:t>
            </a:r>
          </a:p>
        </p:txBody>
      </p:sp>
      <p:pic>
        <p:nvPicPr>
          <p:cNvPr id="37" name="Kép 36" descr="A képen Emberi arc, személy, ruházat, portré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ED01641-26DF-79BF-BFFF-306BFECB78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4" y="1899825"/>
            <a:ext cx="1787398" cy="1569660"/>
          </a:xfrm>
          <a:prstGeom prst="ellipse">
            <a:avLst/>
          </a:prstGeom>
        </p:spPr>
      </p:pic>
      <p:cxnSp>
        <p:nvCxnSpPr>
          <p:cNvPr id="44" name="Egyenes összekötő 43">
            <a:extLst>
              <a:ext uri="{FF2B5EF4-FFF2-40B4-BE49-F238E27FC236}">
                <a16:creationId xmlns:a16="http://schemas.microsoft.com/office/drawing/2014/main" id="{B883E0CF-12E3-3D9D-2DFA-69480BE2C9A8}"/>
              </a:ext>
            </a:extLst>
          </p:cNvPr>
          <p:cNvCxnSpPr/>
          <p:nvPr/>
        </p:nvCxnSpPr>
        <p:spPr>
          <a:xfrm>
            <a:off x="54903" y="1716902"/>
            <a:ext cx="5151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>
            <a:extLst>
              <a:ext uri="{FF2B5EF4-FFF2-40B4-BE49-F238E27FC236}">
                <a16:creationId xmlns:a16="http://schemas.microsoft.com/office/drawing/2014/main" id="{E1A7AF82-D9C2-F7F9-3FE9-374A57EDF76D}"/>
              </a:ext>
            </a:extLst>
          </p:cNvPr>
          <p:cNvCxnSpPr/>
          <p:nvPr/>
        </p:nvCxnSpPr>
        <p:spPr>
          <a:xfrm>
            <a:off x="63910" y="3667622"/>
            <a:ext cx="5151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AAC628E9-609D-5F55-9943-C009AAFFC313}"/>
              </a:ext>
            </a:extLst>
          </p:cNvPr>
          <p:cNvSpPr txBox="1"/>
          <p:nvPr/>
        </p:nvSpPr>
        <p:spPr>
          <a:xfrm>
            <a:off x="8803630" y="337866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9886C8E3-5D5E-B4CF-DF7D-666998390875}"/>
              </a:ext>
            </a:extLst>
          </p:cNvPr>
          <p:cNvSpPr txBox="1"/>
          <p:nvPr/>
        </p:nvSpPr>
        <p:spPr>
          <a:xfrm>
            <a:off x="6281932" y="141660"/>
            <a:ext cx="226703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b="1" u="sng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Az  ősbemutató:</a:t>
            </a:r>
          </a:p>
          <a:p>
            <a:pPr algn="r"/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1879.  </a:t>
            </a:r>
          </a:p>
          <a:p>
            <a:pPr algn="r"/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Nemzeti Színház </a:t>
            </a:r>
          </a:p>
          <a:p>
            <a:pPr algn="r"/>
            <a:r>
              <a:rPr lang="hu-HU" sz="1600" dirty="0" err="1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Paulay</a:t>
            </a:r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 Ede rendezésében</a:t>
            </a: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1FD428DC-5C3E-C38A-46F8-B65CC5241670}"/>
              </a:ext>
            </a:extLst>
          </p:cNvPr>
          <p:cNvSpPr txBox="1"/>
          <p:nvPr/>
        </p:nvSpPr>
        <p:spPr>
          <a:xfrm>
            <a:off x="1758749" y="5480510"/>
            <a:ext cx="21990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A Csongor és Tünde ősbemutatója:</a:t>
            </a:r>
          </a:p>
        </p:txBody>
      </p:sp>
      <p:pic>
        <p:nvPicPr>
          <p:cNvPr id="52" name="Kép 51" descr="A képen Emberi arc, portré, személy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E10DB60-88A4-7DE8-F570-3406632E64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88" y="47951"/>
            <a:ext cx="1208655" cy="1692117"/>
          </a:xfrm>
          <a:prstGeom prst="ellipse">
            <a:avLst/>
          </a:prstGeom>
        </p:spPr>
      </p:pic>
      <p:cxnSp>
        <p:nvCxnSpPr>
          <p:cNvPr id="53" name="Egyenes összekötő 52">
            <a:extLst>
              <a:ext uri="{FF2B5EF4-FFF2-40B4-BE49-F238E27FC236}">
                <a16:creationId xmlns:a16="http://schemas.microsoft.com/office/drawing/2014/main" id="{DEC21054-F63C-F437-6CA5-590883A94401}"/>
              </a:ext>
            </a:extLst>
          </p:cNvPr>
          <p:cNvCxnSpPr>
            <a:cxnSpLocks/>
          </p:cNvCxnSpPr>
          <p:nvPr/>
        </p:nvCxnSpPr>
        <p:spPr>
          <a:xfrm flipV="1">
            <a:off x="5410024" y="109095"/>
            <a:ext cx="0" cy="6555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Szövegdoboz 55">
            <a:extLst>
              <a:ext uri="{FF2B5EF4-FFF2-40B4-BE49-F238E27FC236}">
                <a16:creationId xmlns:a16="http://schemas.microsoft.com/office/drawing/2014/main" id="{3A843FB7-7A48-74FE-0CD0-82F63DCA4524}"/>
              </a:ext>
            </a:extLst>
          </p:cNvPr>
          <p:cNvSpPr txBox="1"/>
          <p:nvPr/>
        </p:nvSpPr>
        <p:spPr>
          <a:xfrm>
            <a:off x="8747472" y="558625"/>
            <a:ext cx="209596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Azóta közel 500-szor játszották a művet a Nemzeti Színházban.</a:t>
            </a:r>
          </a:p>
        </p:txBody>
      </p:sp>
      <p:sp>
        <p:nvSpPr>
          <p:cNvPr id="57" name="Szövegdoboz 56">
            <a:extLst>
              <a:ext uri="{FF2B5EF4-FFF2-40B4-BE49-F238E27FC236}">
                <a16:creationId xmlns:a16="http://schemas.microsoft.com/office/drawing/2014/main" id="{506EEC70-CD90-18A1-EE79-F0F6984370ED}"/>
              </a:ext>
            </a:extLst>
          </p:cNvPr>
          <p:cNvSpPr txBox="1"/>
          <p:nvPr/>
        </p:nvSpPr>
        <p:spPr>
          <a:xfrm>
            <a:off x="1905831" y="5092217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80941E55-06B9-6529-AB1A-448591699D45}"/>
              </a:ext>
            </a:extLst>
          </p:cNvPr>
          <p:cNvSpPr txBox="1"/>
          <p:nvPr/>
        </p:nvSpPr>
        <p:spPr>
          <a:xfrm>
            <a:off x="1894744" y="5448021"/>
            <a:ext cx="200152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Ezek közül jónéhány Németh Antal nevéhez fűződik.</a:t>
            </a:r>
          </a:p>
        </p:txBody>
      </p:sp>
      <p:sp>
        <p:nvSpPr>
          <p:cNvPr id="60" name="Szövegdoboz 59">
            <a:extLst>
              <a:ext uri="{FF2B5EF4-FFF2-40B4-BE49-F238E27FC236}">
                <a16:creationId xmlns:a16="http://schemas.microsoft.com/office/drawing/2014/main" id="{911876E9-116F-D6F4-65EA-C3317FE3094F}"/>
              </a:ext>
            </a:extLst>
          </p:cNvPr>
          <p:cNvSpPr txBox="1"/>
          <p:nvPr/>
        </p:nvSpPr>
        <p:spPr>
          <a:xfrm>
            <a:off x="8875013" y="373032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cxnSp>
        <p:nvCxnSpPr>
          <p:cNvPr id="61" name="Egyenes összekötő 60">
            <a:extLst>
              <a:ext uri="{FF2B5EF4-FFF2-40B4-BE49-F238E27FC236}">
                <a16:creationId xmlns:a16="http://schemas.microsoft.com/office/drawing/2014/main" id="{EEBF2144-0056-2C81-AE2A-4966889D58FF}"/>
              </a:ext>
            </a:extLst>
          </p:cNvPr>
          <p:cNvCxnSpPr/>
          <p:nvPr/>
        </p:nvCxnSpPr>
        <p:spPr>
          <a:xfrm>
            <a:off x="5632138" y="1716902"/>
            <a:ext cx="5151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Szövegdoboz 62">
            <a:extLst>
              <a:ext uri="{FF2B5EF4-FFF2-40B4-BE49-F238E27FC236}">
                <a16:creationId xmlns:a16="http://schemas.microsoft.com/office/drawing/2014/main" id="{94BD0EE6-DCB5-2900-7886-3756F84EB2B6}"/>
              </a:ext>
            </a:extLst>
          </p:cNvPr>
          <p:cNvSpPr txBox="1"/>
          <p:nvPr/>
        </p:nvSpPr>
        <p:spPr>
          <a:xfrm>
            <a:off x="6998456" y="1938999"/>
            <a:ext cx="45942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 Csongor és Tünde 1937 februárjában kerül először Németh rendezésében a Nemzeti Színház színpadára. </a:t>
            </a:r>
          </a:p>
        </p:txBody>
      </p:sp>
      <p:pic>
        <p:nvPicPr>
          <p:cNvPr id="65" name="Kép 64">
            <a:extLst>
              <a:ext uri="{FF2B5EF4-FFF2-40B4-BE49-F238E27FC236}">
                <a16:creationId xmlns:a16="http://schemas.microsoft.com/office/drawing/2014/main" id="{D09DA478-3549-6879-6D86-ADA14BB56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61037">
            <a:off x="9931177" y="1084646"/>
            <a:ext cx="1922700" cy="3836302"/>
          </a:xfrm>
          <a:prstGeom prst="rect">
            <a:avLst/>
          </a:prstGeom>
        </p:spPr>
      </p:pic>
      <p:sp>
        <p:nvSpPr>
          <p:cNvPr id="69" name="Szövegdoboz 68">
            <a:extLst>
              <a:ext uri="{FF2B5EF4-FFF2-40B4-BE49-F238E27FC236}">
                <a16:creationId xmlns:a16="http://schemas.microsoft.com/office/drawing/2014/main" id="{F4592AD2-BC30-0AE4-18F1-B0E0955643CA}"/>
              </a:ext>
            </a:extLst>
          </p:cNvPr>
          <p:cNvSpPr txBox="1"/>
          <p:nvPr/>
        </p:nvSpPr>
        <p:spPr>
          <a:xfrm>
            <a:off x="6967508" y="2938987"/>
            <a:ext cx="46354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 </a:t>
            </a:r>
            <a:r>
              <a:rPr lang="hu-HU" sz="180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szegedi előadás </a:t>
            </a:r>
            <a:r>
              <a:rPr lang="hu-HU" sz="18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puritán megoldásai után most a kiváló színpadtechnika révén valódi látványszínház megvalósítására van lehetőség.</a:t>
            </a:r>
          </a:p>
        </p:txBody>
      </p:sp>
      <p:sp>
        <p:nvSpPr>
          <p:cNvPr id="71" name="Szövegdoboz 70">
            <a:extLst>
              <a:ext uri="{FF2B5EF4-FFF2-40B4-BE49-F238E27FC236}">
                <a16:creationId xmlns:a16="http://schemas.microsoft.com/office/drawing/2014/main" id="{C6354BE9-B032-D181-3FE6-7FB8A3F9E4D2}"/>
              </a:ext>
            </a:extLst>
          </p:cNvPr>
          <p:cNvSpPr txBox="1"/>
          <p:nvPr/>
        </p:nvSpPr>
        <p:spPr>
          <a:xfrm>
            <a:off x="8771362" y="589702"/>
            <a:ext cx="19721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lang="hu-HU" sz="1200" b="1" dirty="0">
                <a:latin typeface="Footlight MT Light" panose="0204060206030A020304" pitchFamily="18" charset="0"/>
              </a:rPr>
              <a:t>A következőt olvashatjuk a centenáriumi díszkiadványban:</a:t>
            </a:r>
          </a:p>
        </p:txBody>
      </p:sp>
      <p:sp>
        <p:nvSpPr>
          <p:cNvPr id="72" name="Szövegdoboz 71">
            <a:extLst>
              <a:ext uri="{FF2B5EF4-FFF2-40B4-BE49-F238E27FC236}">
                <a16:creationId xmlns:a16="http://schemas.microsoft.com/office/drawing/2014/main" id="{21227D26-D99A-3C3D-766A-F2FC28337605}"/>
              </a:ext>
            </a:extLst>
          </p:cNvPr>
          <p:cNvSpPr txBox="1"/>
          <p:nvPr/>
        </p:nvSpPr>
        <p:spPr>
          <a:xfrm>
            <a:off x="1912205" y="5138303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4" name="Szövegdoboz 73">
            <a:extLst>
              <a:ext uri="{FF2B5EF4-FFF2-40B4-BE49-F238E27FC236}">
                <a16:creationId xmlns:a16="http://schemas.microsoft.com/office/drawing/2014/main" id="{A04D8BDB-C1F2-3BD2-2F57-761BB6B37733}"/>
              </a:ext>
            </a:extLst>
          </p:cNvPr>
          <p:cNvSpPr txBox="1"/>
          <p:nvPr/>
        </p:nvSpPr>
        <p:spPr>
          <a:xfrm>
            <a:off x="5753680" y="5281713"/>
            <a:ext cx="5648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„Németh Antal igazgató mostani rendezése végleg eldönti a kérdést, mely a Csongor és Tünde értelmezése körül fölmerült.</a:t>
            </a:r>
          </a:p>
        </p:txBody>
      </p:sp>
      <p:cxnSp>
        <p:nvCxnSpPr>
          <p:cNvPr id="75" name="Egyenes összekötő 74">
            <a:extLst>
              <a:ext uri="{FF2B5EF4-FFF2-40B4-BE49-F238E27FC236}">
                <a16:creationId xmlns:a16="http://schemas.microsoft.com/office/drawing/2014/main" id="{F499FDA1-4690-E316-7BD0-30FEB6BC09E0}"/>
              </a:ext>
            </a:extLst>
          </p:cNvPr>
          <p:cNvCxnSpPr/>
          <p:nvPr/>
        </p:nvCxnSpPr>
        <p:spPr>
          <a:xfrm>
            <a:off x="5592402" y="4950111"/>
            <a:ext cx="5151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012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4" grpId="0" animBg="1"/>
      <p:bldP spid="15" grpId="0" animBg="1"/>
      <p:bldP spid="20" grpId="0" animBg="1"/>
      <p:bldP spid="22" grpId="0" animBg="1"/>
      <p:bldP spid="27" grpId="0" animBg="1"/>
      <p:bldP spid="28" grpId="0" animBg="1"/>
      <p:bldP spid="31" grpId="0" animBg="1"/>
      <p:bldP spid="33" grpId="0"/>
      <p:bldP spid="46" grpId="0" animBg="1"/>
      <p:bldP spid="49" grpId="0"/>
      <p:bldP spid="50" grpId="0" animBg="1"/>
      <p:bldP spid="56" grpId="0" animBg="1"/>
      <p:bldP spid="57" grpId="0" animBg="1"/>
      <p:bldP spid="59" grpId="0" animBg="1"/>
      <p:bldP spid="60" grpId="0" animBg="1"/>
      <p:bldP spid="71" grpId="0" animBg="1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39FA77-CAAC-34B3-F392-1308A8424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zövegdoboz 135">
            <a:extLst>
              <a:ext uri="{FF2B5EF4-FFF2-40B4-BE49-F238E27FC236}">
                <a16:creationId xmlns:a16="http://schemas.microsoft.com/office/drawing/2014/main" id="{1923AD62-9939-CB0C-FB93-DD106AF28757}"/>
              </a:ext>
            </a:extLst>
          </p:cNvPr>
          <p:cNvSpPr txBox="1"/>
          <p:nvPr/>
        </p:nvSpPr>
        <p:spPr>
          <a:xfrm>
            <a:off x="8885021" y="342622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5" name="Szövegdoboz 134">
            <a:extLst>
              <a:ext uri="{FF2B5EF4-FFF2-40B4-BE49-F238E27FC236}">
                <a16:creationId xmlns:a16="http://schemas.microsoft.com/office/drawing/2014/main" id="{F4221ADB-C42F-7C8F-70A0-CF9592A03BB4}"/>
              </a:ext>
            </a:extLst>
          </p:cNvPr>
          <p:cNvSpPr txBox="1"/>
          <p:nvPr/>
        </p:nvSpPr>
        <p:spPr>
          <a:xfrm>
            <a:off x="8803630" y="337866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4" name="Szövegdoboz 133">
            <a:extLst>
              <a:ext uri="{FF2B5EF4-FFF2-40B4-BE49-F238E27FC236}">
                <a16:creationId xmlns:a16="http://schemas.microsoft.com/office/drawing/2014/main" id="{1C14C558-555D-FBF2-B796-904BCCBF43B5}"/>
              </a:ext>
            </a:extLst>
          </p:cNvPr>
          <p:cNvSpPr txBox="1"/>
          <p:nvPr/>
        </p:nvSpPr>
        <p:spPr>
          <a:xfrm>
            <a:off x="8846174" y="347378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3" name="Szövegdoboz 132">
            <a:extLst>
              <a:ext uri="{FF2B5EF4-FFF2-40B4-BE49-F238E27FC236}">
                <a16:creationId xmlns:a16="http://schemas.microsoft.com/office/drawing/2014/main" id="{06158615-2F23-7C46-2DC4-E10DA343992A}"/>
              </a:ext>
            </a:extLst>
          </p:cNvPr>
          <p:cNvSpPr txBox="1"/>
          <p:nvPr/>
        </p:nvSpPr>
        <p:spPr>
          <a:xfrm>
            <a:off x="1912205" y="5138303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2" name="Szövegdoboz 131">
            <a:extLst>
              <a:ext uri="{FF2B5EF4-FFF2-40B4-BE49-F238E27FC236}">
                <a16:creationId xmlns:a16="http://schemas.microsoft.com/office/drawing/2014/main" id="{8E899FB7-C4B3-2F80-4091-BC66F1F6480B}"/>
              </a:ext>
            </a:extLst>
          </p:cNvPr>
          <p:cNvSpPr txBox="1"/>
          <p:nvPr/>
        </p:nvSpPr>
        <p:spPr>
          <a:xfrm>
            <a:off x="1905831" y="5092217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1" name="Szövegdoboz 130">
            <a:extLst>
              <a:ext uri="{FF2B5EF4-FFF2-40B4-BE49-F238E27FC236}">
                <a16:creationId xmlns:a16="http://schemas.microsoft.com/office/drawing/2014/main" id="{848F879F-8EE6-C1FB-D908-B1CE66912473}"/>
              </a:ext>
            </a:extLst>
          </p:cNvPr>
          <p:cNvSpPr txBox="1"/>
          <p:nvPr/>
        </p:nvSpPr>
        <p:spPr>
          <a:xfrm>
            <a:off x="1894834" y="5086880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30" name="Szövegdoboz 129">
            <a:extLst>
              <a:ext uri="{FF2B5EF4-FFF2-40B4-BE49-F238E27FC236}">
                <a16:creationId xmlns:a16="http://schemas.microsoft.com/office/drawing/2014/main" id="{0A03A20F-FDFB-D39F-F4D2-00055B7CF768}"/>
              </a:ext>
            </a:extLst>
          </p:cNvPr>
          <p:cNvSpPr txBox="1"/>
          <p:nvPr/>
        </p:nvSpPr>
        <p:spPr>
          <a:xfrm>
            <a:off x="1901581" y="5062954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FD3A684-F16C-5698-EA0E-288978A472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558"/>
          <a:stretch/>
        </p:blipFill>
        <p:spPr>
          <a:xfrm>
            <a:off x="11288590" y="0"/>
            <a:ext cx="903410" cy="178802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35F5444-9FEB-89C8-4245-EAD6477A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227"/>
          <a:stretch/>
        </p:blipFill>
        <p:spPr>
          <a:xfrm>
            <a:off x="0" y="4807173"/>
            <a:ext cx="1410497" cy="2050827"/>
          </a:xfrm>
          <a:prstGeom prst="rect">
            <a:avLst/>
          </a:prstGeom>
        </p:spPr>
      </p:pic>
      <p:pic>
        <p:nvPicPr>
          <p:cNvPr id="18" name="Kép 17" descr="A képen Emberi arc, személy, ruházat, portré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074200C-B6AB-C316-7A06-92FC33E8B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17" y="160758"/>
            <a:ext cx="2127504" cy="1949209"/>
          </a:xfrm>
          <a:prstGeom prst="ellipse">
            <a:avLst/>
          </a:prstGeom>
        </p:spPr>
      </p:pic>
      <p:sp>
        <p:nvSpPr>
          <p:cNvPr id="2" name="Beszédbuborék: lekerekített sarkú téglalap 1">
            <a:extLst>
              <a:ext uri="{FF2B5EF4-FFF2-40B4-BE49-F238E27FC236}">
                <a16:creationId xmlns:a16="http://schemas.microsoft.com/office/drawing/2014/main" id="{B507BE32-E353-2D56-8F7A-A83C599A05DF}"/>
              </a:ext>
            </a:extLst>
          </p:cNvPr>
          <p:cNvSpPr/>
          <p:nvPr/>
        </p:nvSpPr>
        <p:spPr>
          <a:xfrm>
            <a:off x="1645920" y="4990889"/>
            <a:ext cx="2424726" cy="1375930"/>
          </a:xfrm>
          <a:prstGeom prst="wedgeRoundRectCallout">
            <a:avLst>
              <a:gd name="adj1" fmla="val -59802"/>
              <a:gd name="adj2" fmla="val -1329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Beszédbuborék: lekerekített sarkú téglalap 3">
            <a:extLst>
              <a:ext uri="{FF2B5EF4-FFF2-40B4-BE49-F238E27FC236}">
                <a16:creationId xmlns:a16="http://schemas.microsoft.com/office/drawing/2014/main" id="{7F53E18A-4771-B428-47B5-2FF9B8FB1626}"/>
              </a:ext>
            </a:extLst>
          </p:cNvPr>
          <p:cNvSpPr/>
          <p:nvPr/>
        </p:nvSpPr>
        <p:spPr>
          <a:xfrm>
            <a:off x="8577803" y="206046"/>
            <a:ext cx="2424726" cy="1375930"/>
          </a:xfrm>
          <a:prstGeom prst="wedgeRoundRectCallout">
            <a:avLst>
              <a:gd name="adj1" fmla="val 62761"/>
              <a:gd name="adj2" fmla="val -13295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25D890AF-57A4-5F8A-7C24-28CB70DD223E}"/>
              </a:ext>
            </a:extLst>
          </p:cNvPr>
          <p:cNvSpPr txBox="1"/>
          <p:nvPr/>
        </p:nvSpPr>
        <p:spPr>
          <a:xfrm>
            <a:off x="4118055" y="-125122"/>
            <a:ext cx="3668227" cy="571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hu-HU" b="1" u="sng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Németh Antal (1903-1968)</a:t>
            </a: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4E264566-628B-B533-B15A-80B4FE17AA99}"/>
              </a:ext>
            </a:extLst>
          </p:cNvPr>
          <p:cNvSpPr txBox="1"/>
          <p:nvPr/>
        </p:nvSpPr>
        <p:spPr>
          <a:xfrm>
            <a:off x="1735051" y="5355688"/>
            <a:ext cx="224646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lang="hu-HU" sz="1200" b="1" dirty="0">
                <a:latin typeface="Footlight MT Light" panose="0204060206030A020304" pitchFamily="18" charset="0"/>
              </a:rPr>
              <a:t>Európa legnagyobb színházi rendezőitől a legkorszerűbb színházi nyelvet tanulta meg.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C27D1FEA-23CA-3DB2-46E2-BC196D7E0BE7}"/>
              </a:ext>
            </a:extLst>
          </p:cNvPr>
          <p:cNvSpPr txBox="1"/>
          <p:nvPr/>
        </p:nvSpPr>
        <p:spPr>
          <a:xfrm>
            <a:off x="1865190" y="5106191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9" name="Szövegdoboz 28">
            <a:extLst>
              <a:ext uri="{FF2B5EF4-FFF2-40B4-BE49-F238E27FC236}">
                <a16:creationId xmlns:a16="http://schemas.microsoft.com/office/drawing/2014/main" id="{F998737A-18C6-5834-9203-277094E97B21}"/>
              </a:ext>
            </a:extLst>
          </p:cNvPr>
          <p:cNvSpPr txBox="1"/>
          <p:nvPr/>
        </p:nvSpPr>
        <p:spPr>
          <a:xfrm>
            <a:off x="8796287" y="535979"/>
            <a:ext cx="206187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Folyamatosan végzett elméleti munkát, elemzéseket, tanulmányokat írt.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7E2E420D-0030-110F-40B0-0DB349099D01}"/>
              </a:ext>
            </a:extLst>
          </p:cNvPr>
          <p:cNvSpPr txBox="1"/>
          <p:nvPr/>
        </p:nvSpPr>
        <p:spPr>
          <a:xfrm>
            <a:off x="1992389" y="5491922"/>
            <a:ext cx="177337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A Nemzeti igazgatója lett 1935-ben.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08826D3D-9D70-8BFE-5196-589E18300D8B}"/>
              </a:ext>
            </a:extLst>
          </p:cNvPr>
          <p:cNvSpPr txBox="1"/>
          <p:nvPr/>
        </p:nvSpPr>
        <p:spPr>
          <a:xfrm>
            <a:off x="8834131" y="321349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E959A633-BF59-61CF-4752-682E7DEC3C39}"/>
              </a:ext>
            </a:extLst>
          </p:cNvPr>
          <p:cNvSpPr txBox="1"/>
          <p:nvPr/>
        </p:nvSpPr>
        <p:spPr>
          <a:xfrm>
            <a:off x="167690" y="384442"/>
            <a:ext cx="40956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ndara" panose="020E0502030303020204" pitchFamily="34" charset="0"/>
              <a:buChar char="-"/>
            </a:pPr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 fővárosiak kételyekkel fogadták, hiszen fiatal és ismeretlen volt. </a:t>
            </a:r>
          </a:p>
          <a:p>
            <a:pPr marL="285750" indent="-285750">
              <a:buFont typeface="Candara" panose="020E0502030303020204" pitchFamily="34" charset="0"/>
              <a:buChar char="-"/>
            </a:pPr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Az igazgatói kinevezését puccsnak tartották, nem ismerték eddigi munkásságát. </a:t>
            </a:r>
          </a:p>
          <a:p>
            <a:pPr marL="285750" indent="-285750">
              <a:buFont typeface="Candara" panose="020E0502030303020204" pitchFamily="34" charset="0"/>
              <a:buChar char="-"/>
            </a:pPr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Az ellene folyó kampányban olyan neves személyek is részt vettek, mint </a:t>
            </a:r>
            <a:r>
              <a:rPr lang="hu-HU" sz="1600" dirty="0" err="1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Pünkösti</a:t>
            </a:r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 Andor és Kárpáti Aurél.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AC0C656E-10FF-B840-7045-88A0791849A0}"/>
              </a:ext>
            </a:extLst>
          </p:cNvPr>
          <p:cNvSpPr txBox="1"/>
          <p:nvPr/>
        </p:nvSpPr>
        <p:spPr>
          <a:xfrm>
            <a:off x="8951822" y="663178"/>
            <a:ext cx="167668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A társulatot teljesen újjá alakíthatta.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49E6CB9F-3C87-F5FD-82ED-8B2F2A0771AF}"/>
              </a:ext>
            </a:extLst>
          </p:cNvPr>
          <p:cNvSpPr txBox="1"/>
          <p:nvPr/>
        </p:nvSpPr>
        <p:spPr>
          <a:xfrm>
            <a:off x="1930260" y="5106190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417838D4-56F7-20DB-B749-5FC8C8E08EA5}"/>
              </a:ext>
            </a:extLst>
          </p:cNvPr>
          <p:cNvSpPr txBox="1"/>
          <p:nvPr/>
        </p:nvSpPr>
        <p:spPr>
          <a:xfrm>
            <a:off x="2068098" y="5355686"/>
            <a:ext cx="158036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Formai okokból az egész gárdának felmondanak.</a:t>
            </a: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12C78DE8-0548-94FA-F945-F3C0CCF154C1}"/>
              </a:ext>
            </a:extLst>
          </p:cNvPr>
          <p:cNvSpPr txBox="1"/>
          <p:nvPr/>
        </p:nvSpPr>
        <p:spPr>
          <a:xfrm>
            <a:off x="8796286" y="210041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5B2C2C6C-2938-5EE2-2A6F-BFC388949722}"/>
              </a:ext>
            </a:extLst>
          </p:cNvPr>
          <p:cNvCxnSpPr>
            <a:cxnSpLocks/>
          </p:cNvCxnSpPr>
          <p:nvPr/>
        </p:nvCxnSpPr>
        <p:spPr>
          <a:xfrm>
            <a:off x="17206" y="3002797"/>
            <a:ext cx="39503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02851465-F0B0-8AE8-1CF3-0B8393A1CDC6}"/>
              </a:ext>
            </a:extLst>
          </p:cNvPr>
          <p:cNvSpPr txBox="1"/>
          <p:nvPr/>
        </p:nvSpPr>
        <p:spPr>
          <a:xfrm>
            <a:off x="448664" y="3172973"/>
            <a:ext cx="3509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Így nyílt lehetősége Némethnek, hogy új és népszerű tagokat szerződtessen, többségüket a konkurens Vígszínházból.</a:t>
            </a:r>
          </a:p>
        </p:txBody>
      </p:sp>
      <p:sp>
        <p:nvSpPr>
          <p:cNvPr id="66" name="Szövegdoboz 65">
            <a:extLst>
              <a:ext uri="{FF2B5EF4-FFF2-40B4-BE49-F238E27FC236}">
                <a16:creationId xmlns:a16="http://schemas.microsoft.com/office/drawing/2014/main" id="{F37468CD-263E-B577-861D-64B43FD80C19}"/>
              </a:ext>
            </a:extLst>
          </p:cNvPr>
          <p:cNvSpPr txBox="1"/>
          <p:nvPr/>
        </p:nvSpPr>
        <p:spPr>
          <a:xfrm>
            <a:off x="8743700" y="570844"/>
            <a:ext cx="212750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1937-ben ünnepelte a Nemzeti Színház fennállásának 100. évfordulóját. </a:t>
            </a:r>
          </a:p>
        </p:txBody>
      </p:sp>
      <p:sp>
        <p:nvSpPr>
          <p:cNvPr id="67" name="Szövegdoboz 66">
            <a:extLst>
              <a:ext uri="{FF2B5EF4-FFF2-40B4-BE49-F238E27FC236}">
                <a16:creationId xmlns:a16="http://schemas.microsoft.com/office/drawing/2014/main" id="{F934A838-AC18-B761-96F4-18DC74AC31AF}"/>
              </a:ext>
            </a:extLst>
          </p:cNvPr>
          <p:cNvSpPr txBox="1"/>
          <p:nvPr/>
        </p:nvSpPr>
        <p:spPr>
          <a:xfrm>
            <a:off x="1865190" y="5158132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452F1074-2CF0-D321-03C9-62431C602A4F}"/>
              </a:ext>
            </a:extLst>
          </p:cNvPr>
          <p:cNvSpPr txBox="1"/>
          <p:nvPr/>
        </p:nvSpPr>
        <p:spPr>
          <a:xfrm>
            <a:off x="4228698" y="3353128"/>
            <a:ext cx="3913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Ebben az évben korszerűsítették a színház technikai felszereltségét.</a:t>
            </a:r>
          </a:p>
        </p:txBody>
      </p:sp>
      <p:cxnSp>
        <p:nvCxnSpPr>
          <p:cNvPr id="73" name="Egyenes összekötő 72">
            <a:extLst>
              <a:ext uri="{FF2B5EF4-FFF2-40B4-BE49-F238E27FC236}">
                <a16:creationId xmlns:a16="http://schemas.microsoft.com/office/drawing/2014/main" id="{4ADF4DD8-3925-8421-F88E-8ADAC9E8AAE1}"/>
              </a:ext>
            </a:extLst>
          </p:cNvPr>
          <p:cNvCxnSpPr>
            <a:cxnSpLocks/>
          </p:cNvCxnSpPr>
          <p:nvPr/>
        </p:nvCxnSpPr>
        <p:spPr>
          <a:xfrm rot="16200000">
            <a:off x="1198457" y="3574173"/>
            <a:ext cx="61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Kép 85">
            <a:extLst>
              <a:ext uri="{FF2B5EF4-FFF2-40B4-BE49-F238E27FC236}">
                <a16:creationId xmlns:a16="http://schemas.microsoft.com/office/drawing/2014/main" id="{43803AC7-2DF9-A978-1467-3C2C9F8EC0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5160"/>
          <a:stretch/>
        </p:blipFill>
        <p:spPr>
          <a:xfrm>
            <a:off x="4386064" y="2158149"/>
            <a:ext cx="3284642" cy="1115789"/>
          </a:xfrm>
          <a:prstGeom prst="rect">
            <a:avLst/>
          </a:prstGeom>
        </p:spPr>
      </p:pic>
      <p:pic>
        <p:nvPicPr>
          <p:cNvPr id="81" name="Kép 80">
            <a:extLst>
              <a:ext uri="{FF2B5EF4-FFF2-40B4-BE49-F238E27FC236}">
                <a16:creationId xmlns:a16="http://schemas.microsoft.com/office/drawing/2014/main" id="{7EEFCDBE-E5B4-843F-561B-BE4CF3048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44407">
            <a:off x="4690839" y="2446116"/>
            <a:ext cx="611859" cy="735787"/>
          </a:xfrm>
          <a:prstGeom prst="rect">
            <a:avLst/>
          </a:prstGeom>
        </p:spPr>
      </p:pic>
      <p:pic>
        <p:nvPicPr>
          <p:cNvPr id="85" name="Kép 84">
            <a:extLst>
              <a:ext uri="{FF2B5EF4-FFF2-40B4-BE49-F238E27FC236}">
                <a16:creationId xmlns:a16="http://schemas.microsoft.com/office/drawing/2014/main" id="{F499C96C-58CC-9422-67FF-5A59FFF3B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52658">
            <a:off x="6445949" y="2467251"/>
            <a:ext cx="899471" cy="899471"/>
          </a:xfrm>
          <a:prstGeom prst="rect">
            <a:avLst/>
          </a:prstGeom>
        </p:spPr>
      </p:pic>
      <p:pic>
        <p:nvPicPr>
          <p:cNvPr id="83" name="Kép 82">
            <a:extLst>
              <a:ext uri="{FF2B5EF4-FFF2-40B4-BE49-F238E27FC236}">
                <a16:creationId xmlns:a16="http://schemas.microsoft.com/office/drawing/2014/main" id="{9E4FAF2A-7A5E-06E5-3453-F1FBEB3CC3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344" y="2237339"/>
            <a:ext cx="972481" cy="972481"/>
          </a:xfrm>
          <a:prstGeom prst="rect">
            <a:avLst/>
          </a:prstGeom>
        </p:spPr>
      </p:pic>
      <p:cxnSp>
        <p:nvCxnSpPr>
          <p:cNvPr id="87" name="Egyenes összekötő 86">
            <a:extLst>
              <a:ext uri="{FF2B5EF4-FFF2-40B4-BE49-F238E27FC236}">
                <a16:creationId xmlns:a16="http://schemas.microsoft.com/office/drawing/2014/main" id="{1E3B45B7-F65E-0979-9A56-97D3F2C10DBC}"/>
              </a:ext>
            </a:extLst>
          </p:cNvPr>
          <p:cNvCxnSpPr>
            <a:cxnSpLocks/>
          </p:cNvCxnSpPr>
          <p:nvPr/>
        </p:nvCxnSpPr>
        <p:spPr>
          <a:xfrm>
            <a:off x="4391204" y="3936653"/>
            <a:ext cx="35260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Szövegdoboz 89">
            <a:extLst>
              <a:ext uri="{FF2B5EF4-FFF2-40B4-BE49-F238E27FC236}">
                <a16:creationId xmlns:a16="http://schemas.microsoft.com/office/drawing/2014/main" id="{05177745-3A76-1DB4-D1E3-47A9688D35C9}"/>
              </a:ext>
            </a:extLst>
          </p:cNvPr>
          <p:cNvSpPr txBox="1"/>
          <p:nvPr/>
        </p:nvSpPr>
        <p:spPr>
          <a:xfrm>
            <a:off x="1710155" y="5214922"/>
            <a:ext cx="229625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tabLst>
                <a:tab pos="457200" algn="l"/>
              </a:tabLst>
            </a:pPr>
            <a:r>
              <a:rPr lang="hu-HU" sz="1200" b="1" dirty="0">
                <a:latin typeface="Footlight MT Light" panose="0204060206030A020304" pitchFamily="18" charset="0"/>
              </a:rPr>
              <a:t>Októberben újra megnyílt az Andrássy úti Nemzeti Kamaraszínház, újra várta a nézőket a Margitszigeti Szabadtéri Színpad.</a:t>
            </a:r>
          </a:p>
        </p:txBody>
      </p:sp>
      <p:sp>
        <p:nvSpPr>
          <p:cNvPr id="91" name="Szövegdoboz 90">
            <a:extLst>
              <a:ext uri="{FF2B5EF4-FFF2-40B4-BE49-F238E27FC236}">
                <a16:creationId xmlns:a16="http://schemas.microsoft.com/office/drawing/2014/main" id="{36B515E3-F9F5-D528-93B9-7AA699891C5E}"/>
              </a:ext>
            </a:extLst>
          </p:cNvPr>
          <p:cNvSpPr txBox="1"/>
          <p:nvPr/>
        </p:nvSpPr>
        <p:spPr>
          <a:xfrm>
            <a:off x="8814360" y="333486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93" name="Szövegdoboz 92">
            <a:extLst>
              <a:ext uri="{FF2B5EF4-FFF2-40B4-BE49-F238E27FC236}">
                <a16:creationId xmlns:a16="http://schemas.microsoft.com/office/drawing/2014/main" id="{14303D57-B9B2-90B2-973B-0BF71FF343EE}"/>
              </a:ext>
            </a:extLst>
          </p:cNvPr>
          <p:cNvSpPr txBox="1"/>
          <p:nvPr/>
        </p:nvSpPr>
        <p:spPr>
          <a:xfrm>
            <a:off x="9097154" y="558906"/>
            <a:ext cx="13793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Németh színházi programjáról, módszereiről:</a:t>
            </a:r>
          </a:p>
        </p:txBody>
      </p:sp>
      <p:sp>
        <p:nvSpPr>
          <p:cNvPr id="94" name="Szövegdoboz 93">
            <a:extLst>
              <a:ext uri="{FF2B5EF4-FFF2-40B4-BE49-F238E27FC236}">
                <a16:creationId xmlns:a16="http://schemas.microsoft.com/office/drawing/2014/main" id="{A70CB77B-332F-8919-CF58-D95D6DC75786}"/>
              </a:ext>
            </a:extLst>
          </p:cNvPr>
          <p:cNvSpPr txBox="1"/>
          <p:nvPr/>
        </p:nvSpPr>
        <p:spPr>
          <a:xfrm>
            <a:off x="1890086" y="5132161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96" name="Szövegdoboz 95">
            <a:extLst>
              <a:ext uri="{FF2B5EF4-FFF2-40B4-BE49-F238E27FC236}">
                <a16:creationId xmlns:a16="http://schemas.microsoft.com/office/drawing/2014/main" id="{920A6F03-DD33-AB87-3D69-52B1C96024AB}"/>
              </a:ext>
            </a:extLst>
          </p:cNvPr>
          <p:cNvSpPr txBox="1"/>
          <p:nvPr/>
        </p:nvSpPr>
        <p:spPr>
          <a:xfrm>
            <a:off x="4285782" y="4078413"/>
            <a:ext cx="383640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„A színházi ember esténként indul csatába hatalmat nyerni lelkek ezrei felett. Csatát nyerni nem lehet hivatalnokokkal, hanem csak fanatikus katonákkal, akik minden idegszálukban érzik kötelességüket.”</a:t>
            </a:r>
          </a:p>
        </p:txBody>
      </p:sp>
      <p:sp>
        <p:nvSpPr>
          <p:cNvPr id="98" name="Szövegdoboz 97">
            <a:extLst>
              <a:ext uri="{FF2B5EF4-FFF2-40B4-BE49-F238E27FC236}">
                <a16:creationId xmlns:a16="http://schemas.microsoft.com/office/drawing/2014/main" id="{A703FA89-F6C5-4C71-BB8E-33CDC93BF433}"/>
              </a:ext>
            </a:extLst>
          </p:cNvPr>
          <p:cNvSpPr txBox="1"/>
          <p:nvPr/>
        </p:nvSpPr>
        <p:spPr>
          <a:xfrm>
            <a:off x="4027090" y="5827890"/>
            <a:ext cx="3875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-</a:t>
            </a:r>
            <a:r>
              <a:rPr lang="hu-HU" sz="12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mondta Németh, programbeszédébe</a:t>
            </a:r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n</a:t>
            </a:r>
          </a:p>
        </p:txBody>
      </p:sp>
      <p:sp>
        <p:nvSpPr>
          <p:cNvPr id="100" name="Szövegdoboz 99">
            <a:extLst>
              <a:ext uri="{FF2B5EF4-FFF2-40B4-BE49-F238E27FC236}">
                <a16:creationId xmlns:a16="http://schemas.microsoft.com/office/drawing/2014/main" id="{B9C87882-D033-0FFD-1B5E-BE3BF598890C}"/>
              </a:ext>
            </a:extLst>
          </p:cNvPr>
          <p:cNvSpPr txBox="1"/>
          <p:nvPr/>
        </p:nvSpPr>
        <p:spPr>
          <a:xfrm>
            <a:off x="1827071" y="5427477"/>
            <a:ext cx="20624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Kárpáti Aurél egy kritikájában így fogalmazott: </a:t>
            </a:r>
          </a:p>
        </p:txBody>
      </p:sp>
      <p:sp>
        <p:nvSpPr>
          <p:cNvPr id="101" name="Szövegdoboz 100">
            <a:extLst>
              <a:ext uri="{FF2B5EF4-FFF2-40B4-BE49-F238E27FC236}">
                <a16:creationId xmlns:a16="http://schemas.microsoft.com/office/drawing/2014/main" id="{B722B69D-AF0F-D5B2-FBEE-EF5A9BF833B9}"/>
              </a:ext>
            </a:extLst>
          </p:cNvPr>
          <p:cNvSpPr txBox="1"/>
          <p:nvPr/>
        </p:nvSpPr>
        <p:spPr>
          <a:xfrm>
            <a:off x="8759857" y="372932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3" name="Szövegdoboz 102">
            <a:extLst>
              <a:ext uri="{FF2B5EF4-FFF2-40B4-BE49-F238E27FC236}">
                <a16:creationId xmlns:a16="http://schemas.microsoft.com/office/drawing/2014/main" id="{CE97B59F-3299-B210-57DB-39FB210384C9}"/>
              </a:ext>
            </a:extLst>
          </p:cNvPr>
          <p:cNvSpPr txBox="1"/>
          <p:nvPr/>
        </p:nvSpPr>
        <p:spPr>
          <a:xfrm>
            <a:off x="9611865" y="1811796"/>
            <a:ext cx="244554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„Ha a rendező mindenáron játszani akar az új felszereléssel, előbb tanuljon meg artisztikusan bánni vele”.</a:t>
            </a:r>
          </a:p>
          <a:p>
            <a:pPr algn="r"/>
            <a:r>
              <a:rPr lang="hu-HU" sz="12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-Kárpáti Aurél</a:t>
            </a:r>
          </a:p>
        </p:txBody>
      </p:sp>
      <p:sp>
        <p:nvSpPr>
          <p:cNvPr id="107" name="Szövegdoboz 106">
            <a:extLst>
              <a:ext uri="{FF2B5EF4-FFF2-40B4-BE49-F238E27FC236}">
                <a16:creationId xmlns:a16="http://schemas.microsoft.com/office/drawing/2014/main" id="{6DCAC51F-F503-D088-8BCA-6D15E457ED2D}"/>
              </a:ext>
            </a:extLst>
          </p:cNvPr>
          <p:cNvSpPr txBox="1"/>
          <p:nvPr/>
        </p:nvSpPr>
        <p:spPr>
          <a:xfrm>
            <a:off x="9049022" y="663176"/>
            <a:ext cx="150512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Kosztolányi más véleményen volt:</a:t>
            </a:r>
          </a:p>
        </p:txBody>
      </p:sp>
      <p:sp>
        <p:nvSpPr>
          <p:cNvPr id="108" name="Szövegdoboz 107">
            <a:extLst>
              <a:ext uri="{FF2B5EF4-FFF2-40B4-BE49-F238E27FC236}">
                <a16:creationId xmlns:a16="http://schemas.microsoft.com/office/drawing/2014/main" id="{EB1AE2BA-A45A-5B62-F9BA-507A09C406CA}"/>
              </a:ext>
            </a:extLst>
          </p:cNvPr>
          <p:cNvSpPr txBox="1"/>
          <p:nvPr/>
        </p:nvSpPr>
        <p:spPr>
          <a:xfrm>
            <a:off x="1869404" y="5127651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cxnSp>
        <p:nvCxnSpPr>
          <p:cNvPr id="109" name="Egyenes összekötő 108">
            <a:extLst>
              <a:ext uri="{FF2B5EF4-FFF2-40B4-BE49-F238E27FC236}">
                <a16:creationId xmlns:a16="http://schemas.microsoft.com/office/drawing/2014/main" id="{BCF6475B-A114-3A8D-5C7F-5BA37A4A49CF}"/>
              </a:ext>
            </a:extLst>
          </p:cNvPr>
          <p:cNvCxnSpPr>
            <a:cxnSpLocks/>
          </p:cNvCxnSpPr>
          <p:nvPr/>
        </p:nvCxnSpPr>
        <p:spPr>
          <a:xfrm rot="16200000">
            <a:off x="5061818" y="3574173"/>
            <a:ext cx="61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Szövegdoboz 110">
            <a:extLst>
              <a:ext uri="{FF2B5EF4-FFF2-40B4-BE49-F238E27FC236}">
                <a16:creationId xmlns:a16="http://schemas.microsoft.com/office/drawing/2014/main" id="{213C4CAF-B729-6A68-C03F-9DD01E71EDFC}"/>
              </a:ext>
            </a:extLst>
          </p:cNvPr>
          <p:cNvSpPr txBox="1"/>
          <p:nvPr/>
        </p:nvSpPr>
        <p:spPr>
          <a:xfrm>
            <a:off x="8129101" y="4021335"/>
            <a:ext cx="282205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„A megújhodott Nemzeti Színház előadása friss és érdekes – írja. – Vetített díszleteket látunk, eleven színeket.”</a:t>
            </a:r>
          </a:p>
          <a:p>
            <a:pPr lvl="0" algn="r">
              <a:tabLst>
                <a:tab pos="457200" algn="l"/>
              </a:tabLst>
            </a:pPr>
            <a:r>
              <a:rPr lang="hu-HU" sz="12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-Kosztolányi Dezső</a:t>
            </a:r>
          </a:p>
        </p:txBody>
      </p:sp>
      <p:pic>
        <p:nvPicPr>
          <p:cNvPr id="114" name="Kép 113" descr="A képen Emberi arc, portré, személy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890839A-2E24-EF17-545C-25B607AADC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99" y="1748862"/>
            <a:ext cx="1353866" cy="1666297"/>
          </a:xfrm>
          <a:prstGeom prst="ellipse">
            <a:avLst/>
          </a:prstGeom>
        </p:spPr>
      </p:pic>
      <p:cxnSp>
        <p:nvCxnSpPr>
          <p:cNvPr id="115" name="Egyenes összekötő 114">
            <a:extLst>
              <a:ext uri="{FF2B5EF4-FFF2-40B4-BE49-F238E27FC236}">
                <a16:creationId xmlns:a16="http://schemas.microsoft.com/office/drawing/2014/main" id="{2169184E-2F8B-A759-C3A1-20C340D362C7}"/>
              </a:ext>
            </a:extLst>
          </p:cNvPr>
          <p:cNvCxnSpPr>
            <a:cxnSpLocks/>
          </p:cNvCxnSpPr>
          <p:nvPr/>
        </p:nvCxnSpPr>
        <p:spPr>
          <a:xfrm>
            <a:off x="8222799" y="3936653"/>
            <a:ext cx="3710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8" name="Kép 117" descr="A képen Emberi arc, személy, ruházat, nyakkendő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3C25D79-41AF-A1B7-BF6F-75CEE7928C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837" y="3961288"/>
            <a:ext cx="1200099" cy="1691770"/>
          </a:xfrm>
          <a:prstGeom prst="ellipse">
            <a:avLst/>
          </a:prstGeom>
        </p:spPr>
      </p:pic>
      <p:sp>
        <p:nvSpPr>
          <p:cNvPr id="120" name="Szövegdoboz 119">
            <a:extLst>
              <a:ext uri="{FF2B5EF4-FFF2-40B4-BE49-F238E27FC236}">
                <a16:creationId xmlns:a16="http://schemas.microsoft.com/office/drawing/2014/main" id="{D806AFF7-2E0B-B0C1-285B-BB296D446B8E}"/>
              </a:ext>
            </a:extLst>
          </p:cNvPr>
          <p:cNvSpPr txBox="1"/>
          <p:nvPr/>
        </p:nvSpPr>
        <p:spPr>
          <a:xfrm>
            <a:off x="2015742" y="5263352"/>
            <a:ext cx="172543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Németh folytatja a Hevesi által kezdett Shakespeare bemutatókat.</a:t>
            </a:r>
          </a:p>
        </p:txBody>
      </p:sp>
      <p:sp>
        <p:nvSpPr>
          <p:cNvPr id="121" name="Szövegdoboz 120">
            <a:extLst>
              <a:ext uri="{FF2B5EF4-FFF2-40B4-BE49-F238E27FC236}">
                <a16:creationId xmlns:a16="http://schemas.microsoft.com/office/drawing/2014/main" id="{993C57A5-8D8E-D4D8-36A3-E37EAD0FDA18}"/>
              </a:ext>
            </a:extLst>
          </p:cNvPr>
          <p:cNvSpPr txBox="1"/>
          <p:nvPr/>
        </p:nvSpPr>
        <p:spPr>
          <a:xfrm>
            <a:off x="8829868" y="293484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3" name="Szövegdoboz 122">
            <a:extLst>
              <a:ext uri="{FF2B5EF4-FFF2-40B4-BE49-F238E27FC236}">
                <a16:creationId xmlns:a16="http://schemas.microsoft.com/office/drawing/2014/main" id="{F39F7E53-26C5-6E6E-7C50-1AA2EC6B0B01}"/>
              </a:ext>
            </a:extLst>
          </p:cNvPr>
          <p:cNvSpPr txBox="1"/>
          <p:nvPr/>
        </p:nvSpPr>
        <p:spPr>
          <a:xfrm>
            <a:off x="8746554" y="579673"/>
            <a:ext cx="209939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Előadásokat utaztat Hamburgba, Frankfurtba, Berlinbe.</a:t>
            </a:r>
          </a:p>
        </p:txBody>
      </p:sp>
      <p:sp>
        <p:nvSpPr>
          <p:cNvPr id="124" name="Szövegdoboz 123">
            <a:extLst>
              <a:ext uri="{FF2B5EF4-FFF2-40B4-BE49-F238E27FC236}">
                <a16:creationId xmlns:a16="http://schemas.microsoft.com/office/drawing/2014/main" id="{DD8B12A2-B638-850E-5AD4-83B23665EC89}"/>
              </a:ext>
            </a:extLst>
          </p:cNvPr>
          <p:cNvSpPr txBox="1"/>
          <p:nvPr/>
        </p:nvSpPr>
        <p:spPr>
          <a:xfrm>
            <a:off x="1919493" y="5111528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26" name="Szövegdoboz 125">
            <a:extLst>
              <a:ext uri="{FF2B5EF4-FFF2-40B4-BE49-F238E27FC236}">
                <a16:creationId xmlns:a16="http://schemas.microsoft.com/office/drawing/2014/main" id="{B3B7C286-D5E8-EF61-F38D-798F7C5E5A00}"/>
              </a:ext>
            </a:extLst>
          </p:cNvPr>
          <p:cNvSpPr txBox="1"/>
          <p:nvPr/>
        </p:nvSpPr>
        <p:spPr>
          <a:xfrm>
            <a:off x="7380368" y="5999884"/>
            <a:ext cx="5019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Németh Antal újra népszerűvé tette a színházat!</a:t>
            </a:r>
          </a:p>
        </p:txBody>
      </p:sp>
      <p:cxnSp>
        <p:nvCxnSpPr>
          <p:cNvPr id="127" name="Egyenes összekötő 126">
            <a:extLst>
              <a:ext uri="{FF2B5EF4-FFF2-40B4-BE49-F238E27FC236}">
                <a16:creationId xmlns:a16="http://schemas.microsoft.com/office/drawing/2014/main" id="{44D1DF1F-2D0F-E213-579A-88FAFF04FD55}"/>
              </a:ext>
            </a:extLst>
          </p:cNvPr>
          <p:cNvCxnSpPr>
            <a:cxnSpLocks/>
          </p:cNvCxnSpPr>
          <p:nvPr/>
        </p:nvCxnSpPr>
        <p:spPr>
          <a:xfrm>
            <a:off x="8243624" y="5893875"/>
            <a:ext cx="3710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Szövegdoboz 127">
            <a:extLst>
              <a:ext uri="{FF2B5EF4-FFF2-40B4-BE49-F238E27FC236}">
                <a16:creationId xmlns:a16="http://schemas.microsoft.com/office/drawing/2014/main" id="{3D2FB331-0EDF-4062-E14C-D59021C9B714}"/>
              </a:ext>
            </a:extLst>
          </p:cNvPr>
          <p:cNvSpPr txBox="1"/>
          <p:nvPr/>
        </p:nvSpPr>
        <p:spPr>
          <a:xfrm>
            <a:off x="8800549" y="308852"/>
            <a:ext cx="1986184" cy="114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8986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  <p:bldP spid="24" grpId="0" animBg="1"/>
      <p:bldP spid="29" grpId="0" animBg="1"/>
      <p:bldP spid="32" grpId="0" animBg="1"/>
      <p:bldP spid="34" grpId="0" animBg="1"/>
      <p:bldP spid="39" grpId="0" animBg="1"/>
      <p:bldP spid="40" grpId="0" animBg="1"/>
      <p:bldP spid="47" grpId="0" animBg="1"/>
      <p:bldP spid="48" grpId="0" animBg="1"/>
      <p:bldP spid="55" grpId="0"/>
      <p:bldP spid="66" grpId="0" animBg="1"/>
      <p:bldP spid="67" grpId="0" animBg="1"/>
      <p:bldP spid="70" grpId="0"/>
      <p:bldP spid="90" grpId="0" animBg="1"/>
      <p:bldP spid="91" grpId="0" animBg="1"/>
      <p:bldP spid="93" grpId="0" animBg="1"/>
      <p:bldP spid="94" grpId="0" animBg="1"/>
      <p:bldP spid="96" grpId="0"/>
      <p:bldP spid="98" grpId="0"/>
      <p:bldP spid="100" grpId="0" animBg="1"/>
      <p:bldP spid="101" grpId="0" animBg="1"/>
      <p:bldP spid="103" grpId="0"/>
      <p:bldP spid="107" grpId="0" animBg="1"/>
      <p:bldP spid="108" grpId="0" animBg="1"/>
      <p:bldP spid="111" grpId="0"/>
      <p:bldP spid="120" grpId="0" animBg="1"/>
      <p:bldP spid="121" grpId="0" animBg="1"/>
      <p:bldP spid="123" grpId="0" animBg="1"/>
      <p:bldP spid="124" grpId="0" animBg="1"/>
      <p:bldP spid="126" grpId="0"/>
      <p:bldP spid="1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D677F-B6AA-49DC-F294-85B6CEA62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Csoportba foglalás 148">
            <a:extLst>
              <a:ext uri="{FF2B5EF4-FFF2-40B4-BE49-F238E27FC236}">
                <a16:creationId xmlns:a16="http://schemas.microsoft.com/office/drawing/2014/main" id="{41BD0EBB-BCD3-8031-84E6-9404B788624B}"/>
              </a:ext>
            </a:extLst>
          </p:cNvPr>
          <p:cNvGrpSpPr/>
          <p:nvPr/>
        </p:nvGrpSpPr>
        <p:grpSpPr>
          <a:xfrm>
            <a:off x="4921863" y="2919385"/>
            <a:ext cx="2592753" cy="2666384"/>
            <a:chOff x="4829512" y="2919385"/>
            <a:chExt cx="2592753" cy="2666384"/>
          </a:xfrm>
        </p:grpSpPr>
        <p:pic>
          <p:nvPicPr>
            <p:cNvPr id="146" name="Kép 145">
              <a:extLst>
                <a:ext uri="{FF2B5EF4-FFF2-40B4-BE49-F238E27FC236}">
                  <a16:creationId xmlns:a16="http://schemas.microsoft.com/office/drawing/2014/main" id="{710A8B8F-0246-B46C-C300-78D601B9D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9512" y="3953145"/>
              <a:ext cx="2592753" cy="1632624"/>
            </a:xfrm>
            <a:prstGeom prst="rect">
              <a:avLst/>
            </a:prstGeom>
          </p:spPr>
        </p:pic>
        <p:pic>
          <p:nvPicPr>
            <p:cNvPr id="148" name="Kép 147" descr="A képen Emberi arc, személy, nyakkendő, ruházat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5CBFD655-3AFC-F826-822C-D7F1AD379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396" y="2919385"/>
              <a:ext cx="851354" cy="1187934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139" name="Csoportba foglalás 138">
            <a:extLst>
              <a:ext uri="{FF2B5EF4-FFF2-40B4-BE49-F238E27FC236}">
                <a16:creationId xmlns:a16="http://schemas.microsoft.com/office/drawing/2014/main" id="{DA40F733-2F9E-E602-C9C0-619B946430B4}"/>
              </a:ext>
            </a:extLst>
          </p:cNvPr>
          <p:cNvGrpSpPr/>
          <p:nvPr/>
        </p:nvGrpSpPr>
        <p:grpSpPr>
          <a:xfrm>
            <a:off x="8157001" y="2428289"/>
            <a:ext cx="2186589" cy="4221510"/>
            <a:chOff x="8157001" y="2428289"/>
            <a:chExt cx="2186589" cy="4221510"/>
          </a:xfrm>
        </p:grpSpPr>
        <p:grpSp>
          <p:nvGrpSpPr>
            <p:cNvPr id="116" name="Csoportba foglalás 115">
              <a:extLst>
                <a:ext uri="{FF2B5EF4-FFF2-40B4-BE49-F238E27FC236}">
                  <a16:creationId xmlns:a16="http://schemas.microsoft.com/office/drawing/2014/main" id="{2DF5E2B5-095A-B6FB-52E7-57C2EEFB08CC}"/>
                </a:ext>
              </a:extLst>
            </p:cNvPr>
            <p:cNvGrpSpPr/>
            <p:nvPr/>
          </p:nvGrpSpPr>
          <p:grpSpPr>
            <a:xfrm>
              <a:off x="8157001" y="2428289"/>
              <a:ext cx="2186589" cy="4221510"/>
              <a:chOff x="8357190" y="2521442"/>
              <a:chExt cx="2186589" cy="4221510"/>
            </a:xfrm>
          </p:grpSpPr>
          <p:pic>
            <p:nvPicPr>
              <p:cNvPr id="105" name="Kép 104">
                <a:extLst>
                  <a:ext uri="{FF2B5EF4-FFF2-40B4-BE49-F238E27FC236}">
                    <a16:creationId xmlns:a16="http://schemas.microsoft.com/office/drawing/2014/main" id="{06436593-87C8-B776-504F-D535C22B8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66948" y="4034452"/>
                <a:ext cx="850343" cy="2708500"/>
              </a:xfrm>
              <a:prstGeom prst="rect">
                <a:avLst/>
              </a:prstGeom>
            </p:spPr>
          </p:pic>
          <p:pic>
            <p:nvPicPr>
              <p:cNvPr id="113" name="Kép 112">
                <a:extLst>
                  <a:ext uri="{FF2B5EF4-FFF2-40B4-BE49-F238E27FC236}">
                    <a16:creationId xmlns:a16="http://schemas.microsoft.com/office/drawing/2014/main" id="{8C5306F8-BD93-C17D-6681-AF7F67E04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50000"/>
                        </a14:imgEffect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459180">
                <a:off x="8357190" y="2521442"/>
                <a:ext cx="2186589" cy="2186589"/>
              </a:xfrm>
              <a:prstGeom prst="rect">
                <a:avLst/>
              </a:prstGeom>
            </p:spPr>
          </p:pic>
        </p:grpSp>
        <p:sp>
          <p:nvSpPr>
            <p:cNvPr id="138" name="Szövegdoboz 137">
              <a:extLst>
                <a:ext uri="{FF2B5EF4-FFF2-40B4-BE49-F238E27FC236}">
                  <a16:creationId xmlns:a16="http://schemas.microsoft.com/office/drawing/2014/main" id="{DA1048A3-FF2B-5C65-7561-90275B0CEB3D}"/>
                </a:ext>
              </a:extLst>
            </p:cNvPr>
            <p:cNvSpPr txBox="1"/>
            <p:nvPr/>
          </p:nvSpPr>
          <p:spPr>
            <a:xfrm>
              <a:off x="8436059" y="3145884"/>
              <a:ext cx="173963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hu-HU" sz="1050" dirty="0">
                  <a:solidFill>
                    <a:schemeClr val="bg1"/>
                  </a:solidFill>
                  <a:effectLst/>
                  <a:latin typeface="Dreaming Outloud Pro" panose="03050502040302030504" pitchFamily="66" charset="0"/>
                  <a:ea typeface="Aptos" panose="020B0004020202020204" pitchFamily="34" charset="0"/>
                  <a:cs typeface="Dreaming Outloud Pro" panose="03050502040302030504" pitchFamily="66" charset="0"/>
                </a:rPr>
                <a:t>1925 és 1944 között színpadművészként és játékmesterként dolgozott Németh Antallal.</a:t>
              </a:r>
            </a:p>
          </p:txBody>
        </p:sp>
      </p:grpSp>
      <p:grpSp>
        <p:nvGrpSpPr>
          <p:cNvPr id="129" name="Csoportba foglalás 128">
            <a:extLst>
              <a:ext uri="{FF2B5EF4-FFF2-40B4-BE49-F238E27FC236}">
                <a16:creationId xmlns:a16="http://schemas.microsoft.com/office/drawing/2014/main" id="{9677A17A-C1EB-5584-DB94-1095B93B0D65}"/>
              </a:ext>
            </a:extLst>
          </p:cNvPr>
          <p:cNvGrpSpPr/>
          <p:nvPr/>
        </p:nvGrpSpPr>
        <p:grpSpPr>
          <a:xfrm>
            <a:off x="1859484" y="2460195"/>
            <a:ext cx="2024164" cy="4173292"/>
            <a:chOff x="1859484" y="2460195"/>
            <a:chExt cx="2024164" cy="4173292"/>
          </a:xfrm>
        </p:grpSpPr>
        <p:grpSp>
          <p:nvGrpSpPr>
            <p:cNvPr id="119" name="Csoportba foglalás 118">
              <a:extLst>
                <a:ext uri="{FF2B5EF4-FFF2-40B4-BE49-F238E27FC236}">
                  <a16:creationId xmlns:a16="http://schemas.microsoft.com/office/drawing/2014/main" id="{07223DD4-7076-1817-1856-A78D507B5A0F}"/>
                </a:ext>
              </a:extLst>
            </p:cNvPr>
            <p:cNvGrpSpPr/>
            <p:nvPr/>
          </p:nvGrpSpPr>
          <p:grpSpPr>
            <a:xfrm>
              <a:off x="1859484" y="2460195"/>
              <a:ext cx="2024164" cy="4173292"/>
              <a:chOff x="1859484" y="2460195"/>
              <a:chExt cx="2024164" cy="4173292"/>
            </a:xfrm>
          </p:grpSpPr>
          <p:pic>
            <p:nvPicPr>
              <p:cNvPr id="88" name="Kép 87">
                <a:extLst>
                  <a:ext uri="{FF2B5EF4-FFF2-40B4-BE49-F238E27FC236}">
                    <a16:creationId xmlns:a16="http://schemas.microsoft.com/office/drawing/2014/main" id="{25958D49-4699-4C57-50C8-232C2D971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85558" y="3704846"/>
                <a:ext cx="1126713" cy="2928641"/>
              </a:xfrm>
              <a:prstGeom prst="rect">
                <a:avLst/>
              </a:prstGeom>
            </p:spPr>
          </p:pic>
          <p:pic>
            <p:nvPicPr>
              <p:cNvPr id="112" name="Kép 111">
                <a:extLst>
                  <a:ext uri="{FF2B5EF4-FFF2-40B4-BE49-F238E27FC236}">
                    <a16:creationId xmlns:a16="http://schemas.microsoft.com/office/drawing/2014/main" id="{D9981BF6-C784-B417-655B-A81AF7B26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50000"/>
                        </a14:imgEffect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459180">
                <a:off x="1859484" y="2460195"/>
                <a:ext cx="2024164" cy="2024164"/>
              </a:xfrm>
              <a:prstGeom prst="rect">
                <a:avLst/>
              </a:prstGeom>
            </p:spPr>
          </p:pic>
        </p:grpSp>
        <p:sp>
          <p:nvSpPr>
            <p:cNvPr id="125" name="Szövegdoboz 124">
              <a:extLst>
                <a:ext uri="{FF2B5EF4-FFF2-40B4-BE49-F238E27FC236}">
                  <a16:creationId xmlns:a16="http://schemas.microsoft.com/office/drawing/2014/main" id="{2F729616-5E59-0759-0222-E03627BCDD13}"/>
                </a:ext>
              </a:extLst>
            </p:cNvPr>
            <p:cNvSpPr txBox="1"/>
            <p:nvPr/>
          </p:nvSpPr>
          <p:spPr>
            <a:xfrm>
              <a:off x="2041387" y="3023111"/>
              <a:ext cx="174167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1100" dirty="0">
                  <a:solidFill>
                    <a:schemeClr val="bg1"/>
                  </a:solidFill>
                  <a:latin typeface="Dreaming Outloud Pro" panose="03050502040302030504" pitchFamily="66" charset="0"/>
                  <a:ea typeface="Aptos" panose="020B0004020202020204" pitchFamily="34" charset="0"/>
                  <a:cs typeface="Dreaming Outloud Pro" panose="03050502040302030504" pitchFamily="66" charset="0"/>
                </a:rPr>
                <a:t>F</a:t>
              </a:r>
              <a:r>
                <a:rPr lang="hu-HU" sz="1100" dirty="0">
                  <a:solidFill>
                    <a:schemeClr val="bg1"/>
                  </a:solidFill>
                  <a:effectLst/>
                  <a:latin typeface="Dreaming Outloud Pro" panose="03050502040302030504" pitchFamily="66" charset="0"/>
                  <a:ea typeface="Aptos" panose="020B0004020202020204" pitchFamily="34" charset="0"/>
                  <a:cs typeface="Dreaming Outloud Pro" panose="03050502040302030504" pitchFamily="66" charset="0"/>
                </a:rPr>
                <a:t>oglalkozásai: </a:t>
              </a:r>
            </a:p>
            <a:p>
              <a:pPr algn="ctr"/>
              <a:r>
                <a:rPr lang="hu-HU" sz="1100" dirty="0">
                  <a:solidFill>
                    <a:schemeClr val="bg1"/>
                  </a:solidFill>
                  <a:effectLst/>
                  <a:latin typeface="Dreaming Outloud Pro" panose="03050502040302030504" pitchFamily="66" charset="0"/>
                  <a:ea typeface="Aptos" panose="020B0004020202020204" pitchFamily="34" charset="0"/>
                  <a:cs typeface="Dreaming Outloud Pro" panose="03050502040302030504" pitchFamily="66" charset="0"/>
                </a:rPr>
                <a:t>grafikus, festő, iparművész, szakíró művészpedagógus és jelmeztervező</a:t>
              </a:r>
              <a:endParaRPr lang="hu-HU" sz="11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grpSp>
        <p:nvGrpSpPr>
          <p:cNvPr id="65" name="Csoportba foglalás 64">
            <a:extLst>
              <a:ext uri="{FF2B5EF4-FFF2-40B4-BE49-F238E27FC236}">
                <a16:creationId xmlns:a16="http://schemas.microsoft.com/office/drawing/2014/main" id="{AEC3A705-103F-4863-391B-A36C40E60B80}"/>
              </a:ext>
            </a:extLst>
          </p:cNvPr>
          <p:cNvGrpSpPr/>
          <p:nvPr/>
        </p:nvGrpSpPr>
        <p:grpSpPr>
          <a:xfrm>
            <a:off x="4742726" y="173037"/>
            <a:ext cx="2706547" cy="2706547"/>
            <a:chOff x="3810000" y="3008452"/>
            <a:chExt cx="2706547" cy="2706547"/>
          </a:xfrm>
        </p:grpSpPr>
        <p:pic>
          <p:nvPicPr>
            <p:cNvPr id="64" name="Kép 63">
              <a:extLst>
                <a:ext uri="{FF2B5EF4-FFF2-40B4-BE49-F238E27FC236}">
                  <a16:creationId xmlns:a16="http://schemas.microsoft.com/office/drawing/2014/main" id="{38335561-EADC-A34B-9AD7-86EF9F829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10000" y="3008452"/>
              <a:ext cx="2706547" cy="2706547"/>
            </a:xfrm>
            <a:prstGeom prst="rect">
              <a:avLst/>
            </a:prstGeom>
          </p:spPr>
        </p:pic>
        <p:sp>
          <p:nvSpPr>
            <p:cNvPr id="61" name="Szövegdoboz 60">
              <a:extLst>
                <a:ext uri="{FF2B5EF4-FFF2-40B4-BE49-F238E27FC236}">
                  <a16:creationId xmlns:a16="http://schemas.microsoft.com/office/drawing/2014/main" id="{BF96CD82-069A-A2D6-4078-BBCDC788152A}"/>
                </a:ext>
              </a:extLst>
            </p:cNvPr>
            <p:cNvSpPr txBox="1"/>
            <p:nvPr/>
          </p:nvSpPr>
          <p:spPr>
            <a:xfrm>
              <a:off x="4178339" y="4369681"/>
              <a:ext cx="2062440" cy="830997"/>
            </a:xfrm>
            <a:prstGeom prst="rect">
              <a:avLst/>
            </a:prstGeom>
            <a:noFill/>
            <a:effectLst>
              <a:outerShdw blurRad="50800" dist="38100" dir="18900000" algn="bl" rotWithShape="0">
                <a:prstClr val="black"/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hu-HU" sz="2400" b="1" dirty="0" err="1">
                  <a:solidFill>
                    <a:schemeClr val="bg1"/>
                  </a:solidFill>
                  <a:effectLst/>
                  <a:latin typeface="Chiller" panose="04020404031007020602" pitchFamily="82" charset="0"/>
                  <a:ea typeface="Aptos" panose="020B0004020202020204" pitchFamily="34" charset="0"/>
                  <a:cs typeface="Cavolini" panose="020B0502040204020203" pitchFamily="66" charset="0"/>
                </a:rPr>
                <a:t>Jaschik</a:t>
              </a:r>
              <a:r>
                <a:rPr lang="hu-HU" sz="2400" b="1" dirty="0">
                  <a:solidFill>
                    <a:schemeClr val="bg1"/>
                  </a:solidFill>
                  <a:effectLst/>
                  <a:latin typeface="Chiller" panose="04020404031007020602" pitchFamily="82" charset="0"/>
                  <a:ea typeface="Aptos" panose="020B0004020202020204" pitchFamily="34" charset="0"/>
                  <a:cs typeface="Cavolini" panose="020B0502040204020203" pitchFamily="66" charset="0"/>
                </a:rPr>
                <a:t> Álmos </a:t>
              </a:r>
            </a:p>
            <a:p>
              <a:pPr algn="ctr"/>
              <a:r>
                <a:rPr lang="hu-HU" sz="2400" b="1" dirty="0">
                  <a:solidFill>
                    <a:schemeClr val="bg1"/>
                  </a:solidFill>
                  <a:effectLst/>
                  <a:latin typeface="Chiller" panose="04020404031007020602" pitchFamily="82" charset="0"/>
                  <a:ea typeface="Aptos" panose="020B0004020202020204" pitchFamily="34" charset="0"/>
                  <a:cs typeface="Cavolini" panose="020B0502040204020203" pitchFamily="66" charset="0"/>
                </a:rPr>
                <a:t>(1885-1950)</a:t>
              </a:r>
              <a:endParaRPr lang="hu-HU" sz="2400" b="1" dirty="0">
                <a:solidFill>
                  <a:schemeClr val="bg1"/>
                </a:solidFill>
                <a:latin typeface="Chiller" panose="04020404031007020602" pitchFamily="82" charset="0"/>
                <a:cs typeface="Cavolini" panose="020B0502040204020203" pitchFamily="66" charset="0"/>
              </a:endParaRPr>
            </a:p>
          </p:txBody>
        </p:sp>
      </p:grpSp>
      <p:pic>
        <p:nvPicPr>
          <p:cNvPr id="6" name="Kép 5">
            <a:extLst>
              <a:ext uri="{FF2B5EF4-FFF2-40B4-BE49-F238E27FC236}">
                <a16:creationId xmlns:a16="http://schemas.microsoft.com/office/drawing/2014/main" id="{0C7F5E70-5F46-3094-BD5B-21B9BB4FB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42227"/>
          <a:stretch/>
        </p:blipFill>
        <p:spPr>
          <a:xfrm rot="1278159">
            <a:off x="586325" y="4115510"/>
            <a:ext cx="1410497" cy="205082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EDC4797-886B-7BEE-82F4-A4CE5ED027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7558"/>
          <a:stretch/>
        </p:blipFill>
        <p:spPr>
          <a:xfrm rot="20223710">
            <a:off x="10334878" y="4060212"/>
            <a:ext cx="903410" cy="1788022"/>
          </a:xfrm>
          <a:prstGeom prst="rect">
            <a:avLst/>
          </a:prstGeom>
        </p:spPr>
      </p:pic>
      <p:pic>
        <p:nvPicPr>
          <p:cNvPr id="18" name="Kép 17" descr="A képen Emberi arc, személy, ruházat, portré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95055B9-4CB0-D2F0-0F8E-9C39E69BDD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32" y="-2306901"/>
            <a:ext cx="2127504" cy="1949209"/>
          </a:xfrm>
          <a:prstGeom prst="ellipse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8BBCDD1C-DAA6-13E4-9109-1CA99FF8DEEC}"/>
              </a:ext>
            </a:extLst>
          </p:cNvPr>
          <p:cNvSpPr txBox="1"/>
          <p:nvPr/>
        </p:nvSpPr>
        <p:spPr>
          <a:xfrm>
            <a:off x="4070646" y="-1688275"/>
            <a:ext cx="3668227" cy="571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hu-HU" b="1" u="sng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Németh Antal (1903-1968)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17707678-7C20-C957-5959-D212359E4DA1}"/>
              </a:ext>
            </a:extLst>
          </p:cNvPr>
          <p:cNvSpPr txBox="1"/>
          <p:nvPr/>
        </p:nvSpPr>
        <p:spPr>
          <a:xfrm>
            <a:off x="-3047950" y="-2679667"/>
            <a:ext cx="40956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andara" panose="020E0502030303020204" pitchFamily="34" charset="0"/>
              <a:buChar char="-"/>
            </a:pPr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 fővárosiak kételyekkel fogadták, hiszen fiatal és ismeretlen volt. </a:t>
            </a:r>
          </a:p>
          <a:p>
            <a:pPr marL="285750" indent="-285750">
              <a:buFont typeface="Candara" panose="020E0502030303020204" pitchFamily="34" charset="0"/>
              <a:buChar char="-"/>
            </a:pPr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Az igazgatói kinevezését puccsnak tartották, nem ismerték eddigi munkásságát. </a:t>
            </a:r>
          </a:p>
          <a:p>
            <a:pPr marL="285750" indent="-285750">
              <a:buFont typeface="Candara" panose="020E0502030303020204" pitchFamily="34" charset="0"/>
              <a:buChar char="-"/>
            </a:pPr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Az ellene folyó kampányban olyan neves személyek is részt vettek, mint </a:t>
            </a:r>
            <a:r>
              <a:rPr lang="hu-HU" sz="1600" dirty="0" err="1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Pünkösti</a:t>
            </a:r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 Andor és Kárpáti Aurél.</a:t>
            </a:r>
          </a:p>
        </p:txBody>
      </p:sp>
      <p:cxnSp>
        <p:nvCxnSpPr>
          <p:cNvPr id="51" name="Egyenes összekötő 50">
            <a:extLst>
              <a:ext uri="{FF2B5EF4-FFF2-40B4-BE49-F238E27FC236}">
                <a16:creationId xmlns:a16="http://schemas.microsoft.com/office/drawing/2014/main" id="{CE82ACD0-D0ED-DC11-0FAE-0292536A337F}"/>
              </a:ext>
            </a:extLst>
          </p:cNvPr>
          <p:cNvCxnSpPr>
            <a:cxnSpLocks/>
          </p:cNvCxnSpPr>
          <p:nvPr/>
        </p:nvCxnSpPr>
        <p:spPr>
          <a:xfrm>
            <a:off x="-4579578" y="2916986"/>
            <a:ext cx="395036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>
            <a:extLst>
              <a:ext uri="{FF2B5EF4-FFF2-40B4-BE49-F238E27FC236}">
                <a16:creationId xmlns:a16="http://schemas.microsoft.com/office/drawing/2014/main" id="{7A5389B4-3AC0-8000-FE47-40D276E66549}"/>
              </a:ext>
            </a:extLst>
          </p:cNvPr>
          <p:cNvSpPr txBox="1"/>
          <p:nvPr/>
        </p:nvSpPr>
        <p:spPr>
          <a:xfrm>
            <a:off x="-4126510" y="2953018"/>
            <a:ext cx="3509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Így nyílt lehetősége Némethnek, hogy új és népszerű tagokat szerződtessen, többségüket a konkurens Vígszínházból.</a:t>
            </a:r>
          </a:p>
        </p:txBody>
      </p:sp>
      <p:sp>
        <p:nvSpPr>
          <p:cNvPr id="70" name="Szövegdoboz 69">
            <a:extLst>
              <a:ext uri="{FF2B5EF4-FFF2-40B4-BE49-F238E27FC236}">
                <a16:creationId xmlns:a16="http://schemas.microsoft.com/office/drawing/2014/main" id="{E30A7C33-691F-92BF-9DBC-A1FC3C7BFEEA}"/>
              </a:ext>
            </a:extLst>
          </p:cNvPr>
          <p:cNvSpPr txBox="1"/>
          <p:nvPr/>
        </p:nvSpPr>
        <p:spPr>
          <a:xfrm>
            <a:off x="4215325" y="-1176193"/>
            <a:ext cx="3913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Ebben az évben korszerűsítették a színház technikai felszereltségét.</a:t>
            </a:r>
          </a:p>
        </p:txBody>
      </p:sp>
      <p:pic>
        <p:nvPicPr>
          <p:cNvPr id="86" name="Kép 85">
            <a:extLst>
              <a:ext uri="{FF2B5EF4-FFF2-40B4-BE49-F238E27FC236}">
                <a16:creationId xmlns:a16="http://schemas.microsoft.com/office/drawing/2014/main" id="{88161A12-89C9-2C74-92A1-C17E9AA8C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45160"/>
          <a:stretch/>
        </p:blipFill>
        <p:spPr>
          <a:xfrm>
            <a:off x="4391204" y="-1582131"/>
            <a:ext cx="3284642" cy="1115789"/>
          </a:xfrm>
          <a:prstGeom prst="rect">
            <a:avLst/>
          </a:prstGeom>
        </p:spPr>
      </p:pic>
      <p:pic>
        <p:nvPicPr>
          <p:cNvPr id="81" name="Kép 80">
            <a:extLst>
              <a:ext uri="{FF2B5EF4-FFF2-40B4-BE49-F238E27FC236}">
                <a16:creationId xmlns:a16="http://schemas.microsoft.com/office/drawing/2014/main" id="{6D488A69-90FC-9633-D6DF-EF2835072B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44407">
            <a:off x="4695979" y="-1294164"/>
            <a:ext cx="611859" cy="735787"/>
          </a:xfrm>
          <a:prstGeom prst="rect">
            <a:avLst/>
          </a:prstGeom>
        </p:spPr>
      </p:pic>
      <p:pic>
        <p:nvPicPr>
          <p:cNvPr id="85" name="Kép 84">
            <a:extLst>
              <a:ext uri="{FF2B5EF4-FFF2-40B4-BE49-F238E27FC236}">
                <a16:creationId xmlns:a16="http://schemas.microsoft.com/office/drawing/2014/main" id="{1A3E7069-4724-1EC8-2365-610F9EB8C9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352658">
            <a:off x="6451089" y="-1273029"/>
            <a:ext cx="899471" cy="899471"/>
          </a:xfrm>
          <a:prstGeom prst="rect">
            <a:avLst/>
          </a:prstGeom>
        </p:spPr>
      </p:pic>
      <p:pic>
        <p:nvPicPr>
          <p:cNvPr id="83" name="Kép 82">
            <a:extLst>
              <a:ext uri="{FF2B5EF4-FFF2-40B4-BE49-F238E27FC236}">
                <a16:creationId xmlns:a16="http://schemas.microsoft.com/office/drawing/2014/main" id="{063B4D52-9191-05D2-0884-301BC88B57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62484" y="-1502941"/>
            <a:ext cx="972481" cy="972481"/>
          </a:xfrm>
          <a:prstGeom prst="rect">
            <a:avLst/>
          </a:prstGeom>
        </p:spPr>
      </p:pic>
      <p:cxnSp>
        <p:nvCxnSpPr>
          <p:cNvPr id="87" name="Egyenes összekötő 86">
            <a:extLst>
              <a:ext uri="{FF2B5EF4-FFF2-40B4-BE49-F238E27FC236}">
                <a16:creationId xmlns:a16="http://schemas.microsoft.com/office/drawing/2014/main" id="{0E72F5E6-5064-A71F-2EFC-C44DCAAEE010}"/>
              </a:ext>
            </a:extLst>
          </p:cNvPr>
          <p:cNvCxnSpPr>
            <a:cxnSpLocks/>
          </p:cNvCxnSpPr>
          <p:nvPr/>
        </p:nvCxnSpPr>
        <p:spPr>
          <a:xfrm>
            <a:off x="12761888" y="3936653"/>
            <a:ext cx="35260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Szövegdoboz 95">
            <a:extLst>
              <a:ext uri="{FF2B5EF4-FFF2-40B4-BE49-F238E27FC236}">
                <a16:creationId xmlns:a16="http://schemas.microsoft.com/office/drawing/2014/main" id="{8BE93EF3-85E8-7E94-DEA7-8F86A644F9E0}"/>
              </a:ext>
            </a:extLst>
          </p:cNvPr>
          <p:cNvSpPr txBox="1"/>
          <p:nvPr/>
        </p:nvSpPr>
        <p:spPr>
          <a:xfrm>
            <a:off x="4302822" y="7981364"/>
            <a:ext cx="383640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„A színházi ember esténként indul csatába hatalmat nyerni lelkek ezrei felett. Csatát nyerni nem lehet hivatalnokokkal, hanem csak fanatikus katonákkal, akik minden idegszálukban érzik kötelességüket.”</a:t>
            </a:r>
          </a:p>
        </p:txBody>
      </p:sp>
      <p:sp>
        <p:nvSpPr>
          <p:cNvPr id="98" name="Szövegdoboz 97">
            <a:extLst>
              <a:ext uri="{FF2B5EF4-FFF2-40B4-BE49-F238E27FC236}">
                <a16:creationId xmlns:a16="http://schemas.microsoft.com/office/drawing/2014/main" id="{DD93CEF8-5F0F-1EB5-9D70-8156BAAC226D}"/>
              </a:ext>
            </a:extLst>
          </p:cNvPr>
          <p:cNvSpPr txBox="1"/>
          <p:nvPr/>
        </p:nvSpPr>
        <p:spPr>
          <a:xfrm>
            <a:off x="5260972" y="9427914"/>
            <a:ext cx="3875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-</a:t>
            </a:r>
            <a:r>
              <a:rPr lang="hu-HU" sz="12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mondta Németh, programbeszédébe</a:t>
            </a:r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n</a:t>
            </a:r>
          </a:p>
        </p:txBody>
      </p:sp>
      <p:sp>
        <p:nvSpPr>
          <p:cNvPr id="103" name="Szövegdoboz 102">
            <a:extLst>
              <a:ext uri="{FF2B5EF4-FFF2-40B4-BE49-F238E27FC236}">
                <a16:creationId xmlns:a16="http://schemas.microsoft.com/office/drawing/2014/main" id="{46E6D965-A0A8-DCFF-97FA-AC1494ACE1A9}"/>
              </a:ext>
            </a:extLst>
          </p:cNvPr>
          <p:cNvSpPr txBox="1"/>
          <p:nvPr/>
        </p:nvSpPr>
        <p:spPr>
          <a:xfrm>
            <a:off x="14432708" y="1752891"/>
            <a:ext cx="244554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„Ha a rendező mindenáron játszani akar az új felszereléssel, előbb tanuljon meg artisztikusan bánni vele”.</a:t>
            </a:r>
          </a:p>
          <a:p>
            <a:pPr algn="r"/>
            <a:r>
              <a:rPr lang="hu-HU" sz="12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-Kárpáti Aurél</a:t>
            </a:r>
          </a:p>
        </p:txBody>
      </p:sp>
      <p:sp>
        <p:nvSpPr>
          <p:cNvPr id="111" name="Szövegdoboz 110">
            <a:extLst>
              <a:ext uri="{FF2B5EF4-FFF2-40B4-BE49-F238E27FC236}">
                <a16:creationId xmlns:a16="http://schemas.microsoft.com/office/drawing/2014/main" id="{01D451CE-5C96-9472-5A77-74626DDE138F}"/>
              </a:ext>
            </a:extLst>
          </p:cNvPr>
          <p:cNvSpPr txBox="1"/>
          <p:nvPr/>
        </p:nvSpPr>
        <p:spPr>
          <a:xfrm>
            <a:off x="12839028" y="4081762"/>
            <a:ext cx="282205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tabLst>
                <a:tab pos="457200" algn="l"/>
              </a:tabLst>
            </a:pPr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„A megújhodott Nemzeti Színház előadása friss és érdekes – írja. – Vetített díszleteket látunk, eleven színeket.”</a:t>
            </a:r>
          </a:p>
          <a:p>
            <a:pPr lvl="0" algn="r">
              <a:tabLst>
                <a:tab pos="457200" algn="l"/>
              </a:tabLst>
            </a:pPr>
            <a:r>
              <a:rPr lang="hu-HU" sz="12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-Kosztolányi Dezső</a:t>
            </a:r>
          </a:p>
        </p:txBody>
      </p:sp>
      <p:pic>
        <p:nvPicPr>
          <p:cNvPr id="114" name="Kép 113" descr="A képen Emberi arc, portré, személy, emb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E178E2D-AD04-9AB3-3395-3019CD8725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114" y="1918038"/>
            <a:ext cx="1353866" cy="1666297"/>
          </a:xfrm>
          <a:prstGeom prst="ellipse">
            <a:avLst/>
          </a:prstGeom>
        </p:spPr>
      </p:pic>
      <p:pic>
        <p:nvPicPr>
          <p:cNvPr id="118" name="Kép 117" descr="A képen Emberi arc, személy, ruházat, nyakkendő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D13C36A-D1CF-C08F-1668-A08EEE10F3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437" y="5893665"/>
            <a:ext cx="1200099" cy="1691770"/>
          </a:xfrm>
          <a:prstGeom prst="ellipse">
            <a:avLst/>
          </a:prstGeom>
        </p:spPr>
      </p:pic>
      <p:sp>
        <p:nvSpPr>
          <p:cNvPr id="126" name="Szövegdoboz 125">
            <a:extLst>
              <a:ext uri="{FF2B5EF4-FFF2-40B4-BE49-F238E27FC236}">
                <a16:creationId xmlns:a16="http://schemas.microsoft.com/office/drawing/2014/main" id="{B7FDB654-0524-E039-1B5F-DC513F940FF3}"/>
              </a:ext>
            </a:extLst>
          </p:cNvPr>
          <p:cNvSpPr txBox="1"/>
          <p:nvPr/>
        </p:nvSpPr>
        <p:spPr>
          <a:xfrm>
            <a:off x="9230533" y="7840739"/>
            <a:ext cx="50195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hu-HU" sz="1400" dirty="0">
                <a:solidFill>
                  <a:schemeClr val="bg1"/>
                </a:solidFill>
                <a:latin typeface="Lucida Handwriting" panose="03010101010101010101" pitchFamily="66" charset="0"/>
                <a:cs typeface="Dreaming Outloud Pro" panose="020F0502020204030204" pitchFamily="66" charset="0"/>
              </a:rPr>
              <a:t>Németh Antal újra népszerűvé tette a színházat!</a:t>
            </a:r>
          </a:p>
        </p:txBody>
      </p:sp>
      <p:cxnSp>
        <p:nvCxnSpPr>
          <p:cNvPr id="127" name="Egyenes összekötő 126">
            <a:extLst>
              <a:ext uri="{FF2B5EF4-FFF2-40B4-BE49-F238E27FC236}">
                <a16:creationId xmlns:a16="http://schemas.microsoft.com/office/drawing/2014/main" id="{8084D3F0-5A98-E288-DCCA-0F355DA16436}"/>
              </a:ext>
            </a:extLst>
          </p:cNvPr>
          <p:cNvCxnSpPr>
            <a:cxnSpLocks/>
          </p:cNvCxnSpPr>
          <p:nvPr/>
        </p:nvCxnSpPr>
        <p:spPr>
          <a:xfrm>
            <a:off x="12577436" y="5953587"/>
            <a:ext cx="37105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311353FF-3040-1F76-49B6-20F8A33FE0F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804277" y="-389626"/>
            <a:ext cx="13893123" cy="776419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6D8D9D42-8A23-4BCF-3C57-9293C3A02636}"/>
              </a:ext>
            </a:extLst>
          </p:cNvPr>
          <p:cNvSpPr txBox="1"/>
          <p:nvPr/>
        </p:nvSpPr>
        <p:spPr>
          <a:xfrm>
            <a:off x="3101847" y="-248773"/>
            <a:ext cx="5863353" cy="128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200000"/>
              </a:lnSpc>
            </a:pPr>
            <a:r>
              <a:rPr lang="hu-HU" sz="4800" b="1" kern="2300" spc="100" dirty="0">
                <a:solidFill>
                  <a:schemeClr val="bg1"/>
                </a:solidFill>
                <a:latin typeface="Haettenschweiler" panose="020B0706040902060204" pitchFamily="34" charset="0"/>
                <a:cs typeface="Courier New" panose="02070309020205020404" pitchFamily="49" charset="0"/>
              </a:rPr>
              <a:t>Színházi környezet:</a:t>
            </a:r>
          </a:p>
        </p:txBody>
      </p:sp>
      <p:sp>
        <p:nvSpPr>
          <p:cNvPr id="11" name="Beszédbuborék: lekerekített sarkú téglalap 10">
            <a:extLst>
              <a:ext uri="{FF2B5EF4-FFF2-40B4-BE49-F238E27FC236}">
                <a16:creationId xmlns:a16="http://schemas.microsoft.com/office/drawing/2014/main" id="{BE1B8EAF-8EE1-F46A-9136-65C90693CFFF}"/>
              </a:ext>
            </a:extLst>
          </p:cNvPr>
          <p:cNvSpPr/>
          <p:nvPr/>
        </p:nvSpPr>
        <p:spPr>
          <a:xfrm>
            <a:off x="78094" y="2860228"/>
            <a:ext cx="1425586" cy="1323438"/>
          </a:xfrm>
          <a:prstGeom prst="wedgeRoundRectCallout">
            <a:avLst>
              <a:gd name="adj1" fmla="val 32875"/>
              <a:gd name="adj2" fmla="val 8237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05FCE4C0-C62A-9B6B-652A-26D907CF582E}"/>
              </a:ext>
            </a:extLst>
          </p:cNvPr>
          <p:cNvSpPr txBox="1"/>
          <p:nvPr/>
        </p:nvSpPr>
        <p:spPr>
          <a:xfrm>
            <a:off x="123568" y="3068635"/>
            <a:ext cx="1334638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100" b="1" dirty="0">
                <a:latin typeface="Footlight MT Light" panose="0204060206030A020304" pitchFamily="18" charset="0"/>
              </a:rPr>
              <a:t>A Nemzeti Színház mindig kiemelt helyet foglalt el a magyar színházi életben.</a:t>
            </a:r>
          </a:p>
        </p:txBody>
      </p:sp>
      <p:sp>
        <p:nvSpPr>
          <p:cNvPr id="17" name="Beszédbuborék: lekerekített sarkú téglalap 16">
            <a:extLst>
              <a:ext uri="{FF2B5EF4-FFF2-40B4-BE49-F238E27FC236}">
                <a16:creationId xmlns:a16="http://schemas.microsoft.com/office/drawing/2014/main" id="{7C96A1AF-B28F-B805-FC7A-5582A79F5142}"/>
              </a:ext>
            </a:extLst>
          </p:cNvPr>
          <p:cNvSpPr/>
          <p:nvPr/>
        </p:nvSpPr>
        <p:spPr>
          <a:xfrm>
            <a:off x="10454699" y="2621081"/>
            <a:ext cx="1585846" cy="1206125"/>
          </a:xfrm>
          <a:prstGeom prst="wedgeRoundRectCallout">
            <a:avLst>
              <a:gd name="adj1" fmla="val -34245"/>
              <a:gd name="adj2" fmla="val 74362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05664D1-F470-4B27-6B89-957C2B3F0D73}"/>
              </a:ext>
            </a:extLst>
          </p:cNvPr>
          <p:cNvSpPr txBox="1"/>
          <p:nvPr/>
        </p:nvSpPr>
        <p:spPr>
          <a:xfrm>
            <a:off x="10565858" y="2729944"/>
            <a:ext cx="1363528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050" b="1" dirty="0">
                <a:latin typeface="Footlight MT Light" panose="0204060206030A020304" pitchFamily="18" charset="0"/>
              </a:rPr>
              <a:t>Mivel állami támogatással működött, nem kellett figyelembe vennie a támogatók akaratát,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7B9E6277-C057-9D36-0E46-E25B9F5D9177}"/>
              </a:ext>
            </a:extLst>
          </p:cNvPr>
          <p:cNvSpPr txBox="1"/>
          <p:nvPr/>
        </p:nvSpPr>
        <p:spPr>
          <a:xfrm>
            <a:off x="188659" y="3016038"/>
            <a:ext cx="1182942" cy="1065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A77CF5BB-B6A1-E44E-4C6B-CCFFB3D198AE}"/>
              </a:ext>
            </a:extLst>
          </p:cNvPr>
          <p:cNvSpPr txBox="1"/>
          <p:nvPr/>
        </p:nvSpPr>
        <p:spPr>
          <a:xfrm>
            <a:off x="188659" y="3068635"/>
            <a:ext cx="121319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sem a műsorban, sem a színészek kiválasztásában.</a:t>
            </a:r>
          </a:p>
        </p:txBody>
      </p:sp>
      <p:sp>
        <p:nvSpPr>
          <p:cNvPr id="30" name="Téglalap: lekerekített 29">
            <a:extLst>
              <a:ext uri="{FF2B5EF4-FFF2-40B4-BE49-F238E27FC236}">
                <a16:creationId xmlns:a16="http://schemas.microsoft.com/office/drawing/2014/main" id="{9D0E7EDA-B407-CE30-D390-4C0E24FC7F7F}"/>
              </a:ext>
            </a:extLst>
          </p:cNvPr>
          <p:cNvSpPr/>
          <p:nvPr/>
        </p:nvSpPr>
        <p:spPr>
          <a:xfrm>
            <a:off x="171915" y="3016038"/>
            <a:ext cx="1213195" cy="10872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: lekerekített 30">
            <a:extLst>
              <a:ext uri="{FF2B5EF4-FFF2-40B4-BE49-F238E27FC236}">
                <a16:creationId xmlns:a16="http://schemas.microsoft.com/office/drawing/2014/main" id="{BD86ABE9-9122-3C97-C88A-2E49E63D200E}"/>
              </a:ext>
            </a:extLst>
          </p:cNvPr>
          <p:cNvSpPr/>
          <p:nvPr/>
        </p:nvSpPr>
        <p:spPr>
          <a:xfrm>
            <a:off x="10588216" y="2702478"/>
            <a:ext cx="1396749" cy="10872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73EEE08-4FC2-5436-1DD1-3808D6920DFD}"/>
              </a:ext>
            </a:extLst>
          </p:cNvPr>
          <p:cNvSpPr txBox="1"/>
          <p:nvPr/>
        </p:nvSpPr>
        <p:spPr>
          <a:xfrm>
            <a:off x="10595131" y="2804018"/>
            <a:ext cx="130498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De 1938-tól már meghatározták működését a zsidótörvények.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7717082F-51A3-6D8A-D3B6-65FA35555D29}"/>
              </a:ext>
            </a:extLst>
          </p:cNvPr>
          <p:cNvSpPr txBox="1"/>
          <p:nvPr/>
        </p:nvSpPr>
        <p:spPr>
          <a:xfrm>
            <a:off x="117544" y="2989111"/>
            <a:ext cx="1321936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100" b="1" dirty="0">
                <a:latin typeface="Footlight MT Light" panose="0204060206030A020304" pitchFamily="18" charset="0"/>
              </a:rPr>
              <a:t>Székely Júlia: Nóra leányai bemutatójának békákkal és csörgő vekkerórákkal való megzavarása.</a:t>
            </a:r>
          </a:p>
        </p:txBody>
      </p:sp>
      <p:sp>
        <p:nvSpPr>
          <p:cNvPr id="37" name="Téglalap: lekerekített 36">
            <a:extLst>
              <a:ext uri="{FF2B5EF4-FFF2-40B4-BE49-F238E27FC236}">
                <a16:creationId xmlns:a16="http://schemas.microsoft.com/office/drawing/2014/main" id="{9F1105C4-D21D-A838-5B10-783E6C4D37A2}"/>
              </a:ext>
            </a:extLst>
          </p:cNvPr>
          <p:cNvSpPr/>
          <p:nvPr/>
        </p:nvSpPr>
        <p:spPr>
          <a:xfrm>
            <a:off x="10572765" y="2694511"/>
            <a:ext cx="1396749" cy="10872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C81ED232-C970-8A70-8B21-1ACD57FEB667}"/>
              </a:ext>
            </a:extLst>
          </p:cNvPr>
          <p:cNvSpPr txBox="1"/>
          <p:nvPr/>
        </p:nvSpPr>
        <p:spPr>
          <a:xfrm>
            <a:off x="10558490" y="2714024"/>
            <a:ext cx="1451246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100" b="1" dirty="0">
                <a:latin typeface="Footlight MT Light" panose="0204060206030A020304" pitchFamily="18" charset="0"/>
              </a:rPr>
              <a:t>A színházvezető helyzete a két világháború között cseppet sem volt irigylésre méltó,</a:t>
            </a:r>
          </a:p>
        </p:txBody>
      </p:sp>
      <p:sp>
        <p:nvSpPr>
          <p:cNvPr id="43" name="Téglalap: lekerekített 42">
            <a:extLst>
              <a:ext uri="{FF2B5EF4-FFF2-40B4-BE49-F238E27FC236}">
                <a16:creationId xmlns:a16="http://schemas.microsoft.com/office/drawing/2014/main" id="{5435CD4B-235D-785F-ED0E-BC06BE477109}"/>
              </a:ext>
            </a:extLst>
          </p:cNvPr>
          <p:cNvSpPr/>
          <p:nvPr/>
        </p:nvSpPr>
        <p:spPr>
          <a:xfrm>
            <a:off x="134334" y="2903183"/>
            <a:ext cx="1213197" cy="11785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141383AC-03A5-7BA3-BC49-D7D61C402A36}"/>
              </a:ext>
            </a:extLst>
          </p:cNvPr>
          <p:cNvSpPr txBox="1"/>
          <p:nvPr/>
        </p:nvSpPr>
        <p:spPr>
          <a:xfrm>
            <a:off x="160011" y="3135684"/>
            <a:ext cx="131283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100" b="1" dirty="0">
                <a:latin typeface="Footlight MT Light" panose="0204060206030A020304" pitchFamily="18" charset="0"/>
              </a:rPr>
              <a:t>hiszen meg kellett felelnie a kormányon lévő politikai erőnek</a:t>
            </a:r>
          </a:p>
        </p:txBody>
      </p:sp>
      <p:sp>
        <p:nvSpPr>
          <p:cNvPr id="46" name="Téglalap: lekerekített 45">
            <a:extLst>
              <a:ext uri="{FF2B5EF4-FFF2-40B4-BE49-F238E27FC236}">
                <a16:creationId xmlns:a16="http://schemas.microsoft.com/office/drawing/2014/main" id="{7BD3E1A9-D9F9-2395-860D-498161578690}"/>
              </a:ext>
            </a:extLst>
          </p:cNvPr>
          <p:cNvSpPr/>
          <p:nvPr/>
        </p:nvSpPr>
        <p:spPr>
          <a:xfrm>
            <a:off x="10529206" y="2671569"/>
            <a:ext cx="1474687" cy="11785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E30A97BE-A32B-A49A-0C01-C46B76A46A6E}"/>
              </a:ext>
            </a:extLst>
          </p:cNvPr>
          <p:cNvSpPr txBox="1"/>
          <p:nvPr/>
        </p:nvSpPr>
        <p:spPr>
          <a:xfrm>
            <a:off x="10543928" y="2798664"/>
            <a:ext cx="142558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100" b="1" dirty="0">
                <a:latin typeface="Footlight MT Light" panose="0204060206030A020304" pitchFamily="18" charset="0"/>
              </a:rPr>
              <a:t>s állnia kellett az ellenzéki pártok és a liberális kritikusok bírálatát.</a:t>
            </a:r>
          </a:p>
        </p:txBody>
      </p:sp>
      <p:sp>
        <p:nvSpPr>
          <p:cNvPr id="52" name="Téglalap: lekerekített 51">
            <a:extLst>
              <a:ext uri="{FF2B5EF4-FFF2-40B4-BE49-F238E27FC236}">
                <a16:creationId xmlns:a16="http://schemas.microsoft.com/office/drawing/2014/main" id="{12D764D3-6338-F96E-3E50-F6CD5E503839}"/>
              </a:ext>
            </a:extLst>
          </p:cNvPr>
          <p:cNvSpPr/>
          <p:nvPr/>
        </p:nvSpPr>
        <p:spPr>
          <a:xfrm>
            <a:off x="175478" y="2931115"/>
            <a:ext cx="1172054" cy="11785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Szövegdoboz 53">
            <a:extLst>
              <a:ext uri="{FF2B5EF4-FFF2-40B4-BE49-F238E27FC236}">
                <a16:creationId xmlns:a16="http://schemas.microsoft.com/office/drawing/2014/main" id="{3D9DA9EB-D90E-8506-447F-A1F8A262C8F1}"/>
              </a:ext>
            </a:extLst>
          </p:cNvPr>
          <p:cNvSpPr txBox="1"/>
          <p:nvPr/>
        </p:nvSpPr>
        <p:spPr>
          <a:xfrm>
            <a:off x="200438" y="2908698"/>
            <a:ext cx="1245155" cy="1223412"/>
          </a:xfrm>
          <a:custGeom>
            <a:avLst/>
            <a:gdLst>
              <a:gd name="connsiteX0" fmla="*/ 0 w 1276363"/>
              <a:gd name="connsiteY0" fmla="*/ 0 h 1223412"/>
              <a:gd name="connsiteX1" fmla="*/ 1276363 w 1276363"/>
              <a:gd name="connsiteY1" fmla="*/ 0 h 1223412"/>
              <a:gd name="connsiteX2" fmla="*/ 1276363 w 1276363"/>
              <a:gd name="connsiteY2" fmla="*/ 1223412 h 1223412"/>
              <a:gd name="connsiteX3" fmla="*/ 0 w 1276363"/>
              <a:gd name="connsiteY3" fmla="*/ 1223412 h 1223412"/>
              <a:gd name="connsiteX4" fmla="*/ 0 w 1276363"/>
              <a:gd name="connsiteY4" fmla="*/ 0 h 1223412"/>
              <a:gd name="connsiteX0" fmla="*/ 104172 w 1276363"/>
              <a:gd name="connsiteY0" fmla="*/ 57873 h 1223412"/>
              <a:gd name="connsiteX1" fmla="*/ 1276363 w 1276363"/>
              <a:gd name="connsiteY1" fmla="*/ 0 h 1223412"/>
              <a:gd name="connsiteX2" fmla="*/ 1276363 w 1276363"/>
              <a:gd name="connsiteY2" fmla="*/ 1223412 h 1223412"/>
              <a:gd name="connsiteX3" fmla="*/ 0 w 1276363"/>
              <a:gd name="connsiteY3" fmla="*/ 1223412 h 1223412"/>
              <a:gd name="connsiteX4" fmla="*/ 104172 w 1276363"/>
              <a:gd name="connsiteY4" fmla="*/ 57873 h 1223412"/>
              <a:gd name="connsiteX0" fmla="*/ 104172 w 1276363"/>
              <a:gd name="connsiteY0" fmla="*/ 34724 h 1200263"/>
              <a:gd name="connsiteX1" fmla="*/ 1172191 w 1276363"/>
              <a:gd name="connsiteY1" fmla="*/ 0 h 1200263"/>
              <a:gd name="connsiteX2" fmla="*/ 1276363 w 1276363"/>
              <a:gd name="connsiteY2" fmla="*/ 1200263 h 1200263"/>
              <a:gd name="connsiteX3" fmla="*/ 0 w 1276363"/>
              <a:gd name="connsiteY3" fmla="*/ 1200263 h 1200263"/>
              <a:gd name="connsiteX4" fmla="*/ 104172 w 1276363"/>
              <a:gd name="connsiteY4" fmla="*/ 34724 h 1200263"/>
              <a:gd name="connsiteX0" fmla="*/ 104172 w 1183765"/>
              <a:gd name="connsiteY0" fmla="*/ 34724 h 1200263"/>
              <a:gd name="connsiteX1" fmla="*/ 1172191 w 1183765"/>
              <a:gd name="connsiteY1" fmla="*/ 0 h 1200263"/>
              <a:gd name="connsiteX2" fmla="*/ 1183765 w 1183765"/>
              <a:gd name="connsiteY2" fmla="*/ 1153964 h 1200263"/>
              <a:gd name="connsiteX3" fmla="*/ 0 w 1183765"/>
              <a:gd name="connsiteY3" fmla="*/ 1200263 h 1200263"/>
              <a:gd name="connsiteX4" fmla="*/ 104172 w 1183765"/>
              <a:gd name="connsiteY4" fmla="*/ 34724 h 1200263"/>
              <a:gd name="connsiteX0" fmla="*/ 57874 w 1137467"/>
              <a:gd name="connsiteY0" fmla="*/ 34724 h 1165539"/>
              <a:gd name="connsiteX1" fmla="*/ 1125893 w 1137467"/>
              <a:gd name="connsiteY1" fmla="*/ 0 h 1165539"/>
              <a:gd name="connsiteX2" fmla="*/ 1137467 w 1137467"/>
              <a:gd name="connsiteY2" fmla="*/ 1153964 h 1165539"/>
              <a:gd name="connsiteX3" fmla="*/ 0 w 1137467"/>
              <a:gd name="connsiteY3" fmla="*/ 1165539 h 1165539"/>
              <a:gd name="connsiteX4" fmla="*/ 57874 w 1137467"/>
              <a:gd name="connsiteY4" fmla="*/ 34724 h 1165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7467" h="1165539">
                <a:moveTo>
                  <a:pt x="57874" y="34724"/>
                </a:moveTo>
                <a:lnTo>
                  <a:pt x="1125893" y="0"/>
                </a:lnTo>
                <a:lnTo>
                  <a:pt x="1137467" y="1153964"/>
                </a:lnTo>
                <a:lnTo>
                  <a:pt x="0" y="1165539"/>
                </a:lnTo>
                <a:lnTo>
                  <a:pt x="57874" y="347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1050" b="1" dirty="0">
                <a:latin typeface="Footlight MT Light" panose="0204060206030A020304" pitchFamily="18" charset="0"/>
              </a:rPr>
              <a:t>Mind a baloldal, mind a jobboldal kíméletlenül támadta Németh Antalt, különösen éles a szélsőjobb támadása volt.</a:t>
            </a:r>
          </a:p>
        </p:txBody>
      </p:sp>
      <p:sp>
        <p:nvSpPr>
          <p:cNvPr id="56" name="Téglalap: lekerekített 55">
            <a:extLst>
              <a:ext uri="{FF2B5EF4-FFF2-40B4-BE49-F238E27FC236}">
                <a16:creationId xmlns:a16="http://schemas.microsoft.com/office/drawing/2014/main" id="{E43E5E39-262B-8781-0D2D-D265E2D0F331}"/>
              </a:ext>
            </a:extLst>
          </p:cNvPr>
          <p:cNvSpPr/>
          <p:nvPr/>
        </p:nvSpPr>
        <p:spPr>
          <a:xfrm>
            <a:off x="10592172" y="2694511"/>
            <a:ext cx="1310900" cy="10347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Téglalap: lekerekített 56">
            <a:extLst>
              <a:ext uri="{FF2B5EF4-FFF2-40B4-BE49-F238E27FC236}">
                <a16:creationId xmlns:a16="http://schemas.microsoft.com/office/drawing/2014/main" id="{5D4659DC-15BE-AF08-F338-F3C9D8B9D31E}"/>
              </a:ext>
            </a:extLst>
          </p:cNvPr>
          <p:cNvSpPr/>
          <p:nvPr/>
        </p:nvSpPr>
        <p:spPr>
          <a:xfrm>
            <a:off x="115224" y="2920088"/>
            <a:ext cx="1310900" cy="12120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9" name="Szövegdoboz 58">
            <a:extLst>
              <a:ext uri="{FF2B5EF4-FFF2-40B4-BE49-F238E27FC236}">
                <a16:creationId xmlns:a16="http://schemas.microsoft.com/office/drawing/2014/main" id="{E7A7434F-FF3A-FD37-FF2E-91790E17B000}"/>
              </a:ext>
            </a:extLst>
          </p:cNvPr>
          <p:cNvSpPr txBox="1"/>
          <p:nvPr/>
        </p:nvSpPr>
        <p:spPr>
          <a:xfrm>
            <a:off x="4342856" y="248431"/>
            <a:ext cx="39842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400" b="1" kern="2300" spc="100" dirty="0">
                <a:solidFill>
                  <a:schemeClr val="bg1"/>
                </a:solidFill>
                <a:latin typeface="Haettenschweiler" panose="020B0706040902060204" pitchFamily="34" charset="0"/>
                <a:cs typeface="Courier New" panose="02070309020205020404" pitchFamily="49" charset="0"/>
              </a:rPr>
              <a:t>A díszlettervezőről:</a:t>
            </a:r>
          </a:p>
        </p:txBody>
      </p:sp>
      <p:pic>
        <p:nvPicPr>
          <p:cNvPr id="79" name="Kép 78">
            <a:extLst>
              <a:ext uri="{FF2B5EF4-FFF2-40B4-BE49-F238E27FC236}">
                <a16:creationId xmlns:a16="http://schemas.microsoft.com/office/drawing/2014/main" id="{B10F01B8-02F3-96C2-BBC1-39B8671634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96921" y="4653926"/>
            <a:ext cx="1551406" cy="1811861"/>
          </a:xfrm>
          <a:prstGeom prst="rect">
            <a:avLst/>
          </a:prstGeom>
        </p:spPr>
      </p:pic>
      <p:grpSp>
        <p:nvGrpSpPr>
          <p:cNvPr id="144" name="Csoportba foglalás 143">
            <a:extLst>
              <a:ext uri="{FF2B5EF4-FFF2-40B4-BE49-F238E27FC236}">
                <a16:creationId xmlns:a16="http://schemas.microsoft.com/office/drawing/2014/main" id="{499B41E0-E2DA-9C23-9512-2A916C043AB2}"/>
              </a:ext>
            </a:extLst>
          </p:cNvPr>
          <p:cNvGrpSpPr/>
          <p:nvPr/>
        </p:nvGrpSpPr>
        <p:grpSpPr>
          <a:xfrm>
            <a:off x="3764251" y="3836978"/>
            <a:ext cx="3863411" cy="2848810"/>
            <a:chOff x="3779742" y="2901107"/>
            <a:chExt cx="3863411" cy="2848810"/>
          </a:xfrm>
        </p:grpSpPr>
        <p:pic>
          <p:nvPicPr>
            <p:cNvPr id="106" name="Kép 105">
              <a:extLst>
                <a:ext uri="{FF2B5EF4-FFF2-40B4-BE49-F238E27FC236}">
                  <a16:creationId xmlns:a16="http://schemas.microsoft.com/office/drawing/2014/main" id="{9D625943-4311-1C44-6B2B-29B0AEFA5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3779742" y="3743968"/>
              <a:ext cx="1551406" cy="1811861"/>
            </a:xfrm>
            <a:prstGeom prst="rect">
              <a:avLst/>
            </a:prstGeom>
          </p:spPr>
        </p:pic>
        <p:grpSp>
          <p:nvGrpSpPr>
            <p:cNvPr id="143" name="Csoportba foglalás 142">
              <a:extLst>
                <a:ext uri="{FF2B5EF4-FFF2-40B4-BE49-F238E27FC236}">
                  <a16:creationId xmlns:a16="http://schemas.microsoft.com/office/drawing/2014/main" id="{ADE7A514-9C8E-981B-69B9-1FE867E4179E}"/>
                </a:ext>
              </a:extLst>
            </p:cNvPr>
            <p:cNvGrpSpPr/>
            <p:nvPr/>
          </p:nvGrpSpPr>
          <p:grpSpPr>
            <a:xfrm>
              <a:off x="4794343" y="2901107"/>
              <a:ext cx="2848810" cy="2848810"/>
              <a:chOff x="4794343" y="2901107"/>
              <a:chExt cx="2848810" cy="2848810"/>
            </a:xfrm>
          </p:grpSpPr>
          <p:pic>
            <p:nvPicPr>
              <p:cNvPr id="110" name="Kép 109">
                <a:extLst>
                  <a:ext uri="{FF2B5EF4-FFF2-40B4-BE49-F238E27FC236}">
                    <a16:creationId xmlns:a16="http://schemas.microsoft.com/office/drawing/2014/main" id="{E52ECED9-6B28-0BDA-808C-173D2B740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50000"/>
                        </a14:imgEffect>
                        <a14:imgEffect>
                          <a14:brightnessContrast bright="-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459180">
                <a:off x="4794343" y="2901107"/>
                <a:ext cx="2848810" cy="2848810"/>
              </a:xfrm>
              <a:prstGeom prst="rect">
                <a:avLst/>
              </a:prstGeom>
            </p:spPr>
          </p:pic>
          <p:sp>
            <p:nvSpPr>
              <p:cNvPr id="141" name="Szövegdoboz 140">
                <a:extLst>
                  <a:ext uri="{FF2B5EF4-FFF2-40B4-BE49-F238E27FC236}">
                    <a16:creationId xmlns:a16="http://schemas.microsoft.com/office/drawing/2014/main" id="{E2D07996-FE7F-3019-5EAF-C68F6AF591BB}"/>
                  </a:ext>
                </a:extLst>
              </p:cNvPr>
              <p:cNvSpPr txBox="1"/>
              <p:nvPr/>
            </p:nvSpPr>
            <p:spPr>
              <a:xfrm>
                <a:off x="5214781" y="3778243"/>
                <a:ext cx="207279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900" dirty="0">
                    <a:solidFill>
                      <a:schemeClr val="bg1"/>
                    </a:solidFill>
                    <a:effectLst/>
                    <a:latin typeface="Dreaming Outloud Pro" panose="03050502040302030504" pitchFamily="66" charset="0"/>
                    <a:ea typeface="Aptos" panose="020B0004020202020204" pitchFamily="34" charset="0"/>
                    <a:cs typeface="Dreaming Outloud Pro" panose="03050502040302030504" pitchFamily="66" charset="0"/>
                  </a:rPr>
                  <a:t>Az 1937-es Nemzeti Színházi premier </a:t>
                </a:r>
                <a:r>
                  <a:rPr lang="hu-HU" sz="900" dirty="0" err="1">
                    <a:solidFill>
                      <a:schemeClr val="bg1"/>
                    </a:solidFill>
                    <a:effectLst/>
                    <a:latin typeface="Dreaming Outloud Pro" panose="03050502040302030504" pitchFamily="66" charset="0"/>
                    <a:ea typeface="Aptos" panose="020B0004020202020204" pitchFamily="34" charset="0"/>
                    <a:cs typeface="Dreaming Outloud Pro" panose="03050502040302030504" pitchFamily="66" charset="0"/>
                  </a:rPr>
                  <a:t>Jaschiknak</a:t>
                </a:r>
                <a:r>
                  <a:rPr lang="hu-HU" sz="900" dirty="0">
                    <a:solidFill>
                      <a:schemeClr val="bg1"/>
                    </a:solidFill>
                    <a:effectLst/>
                    <a:latin typeface="Dreaming Outloud Pro" panose="03050502040302030504" pitchFamily="66" charset="0"/>
                    <a:ea typeface="Aptos" panose="020B0004020202020204" pitchFamily="34" charset="0"/>
                    <a:cs typeface="Dreaming Outloud Pro" panose="03050502040302030504" pitchFamily="66" charset="0"/>
                  </a:rPr>
                  <a:t> már a második Csongor és Tünde feldolgozása volt, a szegedi, 1929-es bemutató után </a:t>
                </a:r>
                <a:r>
                  <a:rPr lang="hu-HU" sz="900" dirty="0" err="1">
                    <a:solidFill>
                      <a:schemeClr val="bg1"/>
                    </a:solidFill>
                    <a:effectLst/>
                    <a:latin typeface="Dreaming Outloud Pro" panose="03050502040302030504" pitchFamily="66" charset="0"/>
                    <a:ea typeface="Aptos" panose="020B0004020202020204" pitchFamily="34" charset="0"/>
                    <a:cs typeface="Dreaming Outloud Pro" panose="03050502040302030504" pitchFamily="66" charset="0"/>
                  </a:rPr>
                  <a:t>Jaschik</a:t>
                </a:r>
                <a:r>
                  <a:rPr lang="hu-HU" sz="900" dirty="0">
                    <a:solidFill>
                      <a:schemeClr val="bg1"/>
                    </a:solidFill>
                    <a:effectLst/>
                    <a:latin typeface="Dreaming Outloud Pro" panose="03050502040302030504" pitchFamily="66" charset="0"/>
                    <a:ea typeface="Aptos" panose="020B0004020202020204" pitchFamily="34" charset="0"/>
                    <a:cs typeface="Dreaming Outloud Pro" panose="03050502040302030504" pitchFamily="66" charset="0"/>
                  </a:rPr>
                  <a:t> magyaros motívumokat stilizáló, vetített díszleteivel és három féle forrásból táplálkozó jelmezeivel viszi színre elképzeléseit. </a:t>
                </a:r>
                <a:endParaRPr lang="hu-HU" sz="9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p:grpSp>
      </p:grpSp>
      <p:sp>
        <p:nvSpPr>
          <p:cNvPr id="151" name="Szövegdoboz 150">
            <a:extLst>
              <a:ext uri="{FF2B5EF4-FFF2-40B4-BE49-F238E27FC236}">
                <a16:creationId xmlns:a16="http://schemas.microsoft.com/office/drawing/2014/main" id="{706543FE-CA6F-0AF3-5A5A-F4FC7B0F7F0A}"/>
              </a:ext>
            </a:extLst>
          </p:cNvPr>
          <p:cNvSpPr txBox="1"/>
          <p:nvPr/>
        </p:nvSpPr>
        <p:spPr>
          <a:xfrm>
            <a:off x="219000" y="3051845"/>
            <a:ext cx="1179267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200" b="1" dirty="0">
                <a:latin typeface="Footlight MT Light" panose="0204060206030A020304" pitchFamily="18" charset="0"/>
              </a:rPr>
              <a:t>A jelmezek egy része a magyar népművészet motívumait idézi:</a:t>
            </a:r>
          </a:p>
        </p:txBody>
      </p:sp>
      <p:sp>
        <p:nvSpPr>
          <p:cNvPr id="153" name="Szövegdoboz 152">
            <a:extLst>
              <a:ext uri="{FF2B5EF4-FFF2-40B4-BE49-F238E27FC236}">
                <a16:creationId xmlns:a16="http://schemas.microsoft.com/office/drawing/2014/main" id="{1589BB11-655C-F1B3-F495-AE67CC90EDFB}"/>
              </a:ext>
            </a:extLst>
          </p:cNvPr>
          <p:cNvSpPr txBox="1"/>
          <p:nvPr/>
        </p:nvSpPr>
        <p:spPr>
          <a:xfrm>
            <a:off x="10612504" y="2919810"/>
            <a:ext cx="1304982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hu-HU" sz="1200" b="1" dirty="0">
                <a:latin typeface="Footlight MT Light" panose="0204060206030A020304" pitchFamily="18" charset="0"/>
              </a:rPr>
              <a:t>Csongor, Ilma, Balga)</a:t>
            </a:r>
          </a:p>
        </p:txBody>
      </p:sp>
      <p:sp>
        <p:nvSpPr>
          <p:cNvPr id="155" name="Szövegdoboz 154">
            <a:extLst>
              <a:ext uri="{FF2B5EF4-FFF2-40B4-BE49-F238E27FC236}">
                <a16:creationId xmlns:a16="http://schemas.microsoft.com/office/drawing/2014/main" id="{C11A71A9-84B2-710B-9371-3556A4F31947}"/>
              </a:ext>
            </a:extLst>
          </p:cNvPr>
          <p:cNvSpPr txBox="1"/>
          <p:nvPr/>
        </p:nvSpPr>
        <p:spPr>
          <a:xfrm>
            <a:off x="212555" y="2989489"/>
            <a:ext cx="1275235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050" b="1" dirty="0">
                <a:latin typeface="Footlight MT Light" panose="0204060206030A020304" pitchFamily="18" charset="0"/>
              </a:rPr>
              <a:t>A mesealakokat és a szimbolikus figurákat, erőteljes, tiszta színek és díszítmények jellemzik:</a:t>
            </a:r>
          </a:p>
        </p:txBody>
      </p:sp>
      <p:pic>
        <p:nvPicPr>
          <p:cNvPr id="158" name="Kép 157">
            <a:extLst>
              <a:ext uri="{FF2B5EF4-FFF2-40B4-BE49-F238E27FC236}">
                <a16:creationId xmlns:a16="http://schemas.microsoft.com/office/drawing/2014/main" id="{E91D91FF-E466-9250-7CD2-6DF227D4863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00551" y="2854705"/>
            <a:ext cx="930949" cy="1317293"/>
          </a:xfrm>
          <a:prstGeom prst="rect">
            <a:avLst/>
          </a:prstGeom>
        </p:spPr>
      </p:pic>
      <p:pic>
        <p:nvPicPr>
          <p:cNvPr id="159" name="Picture 4" descr="Vörösmarty: Csongor és Tünde. Kolozsvár, Nemzeti Színház, 1943. október 29. Jelmezterv. Ledér. Jaschik Álmos, 1943. – Színháztörténeti és Zeneműtár színháztörténeti gyűjtemény KE 4196">
            <a:extLst>
              <a:ext uri="{FF2B5EF4-FFF2-40B4-BE49-F238E27FC236}">
                <a16:creationId xmlns:a16="http://schemas.microsoft.com/office/drawing/2014/main" id="{34A124C6-7C39-2365-3577-E37570392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179" y="2850629"/>
            <a:ext cx="952489" cy="133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Téglalap: lekerekített 159">
            <a:extLst>
              <a:ext uri="{FF2B5EF4-FFF2-40B4-BE49-F238E27FC236}">
                <a16:creationId xmlns:a16="http://schemas.microsoft.com/office/drawing/2014/main" id="{8140347F-4BD3-0978-5FE4-97A3CB71C408}"/>
              </a:ext>
            </a:extLst>
          </p:cNvPr>
          <p:cNvSpPr/>
          <p:nvPr/>
        </p:nvSpPr>
        <p:spPr>
          <a:xfrm>
            <a:off x="10548692" y="2815756"/>
            <a:ext cx="1274258" cy="8678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7" name="Szövegdoboz 156">
            <a:extLst>
              <a:ext uri="{FF2B5EF4-FFF2-40B4-BE49-F238E27FC236}">
                <a16:creationId xmlns:a16="http://schemas.microsoft.com/office/drawing/2014/main" id="{6807EB03-8ABC-702D-2CC2-B5658B63408C}"/>
              </a:ext>
            </a:extLst>
          </p:cNvPr>
          <p:cNvSpPr txBox="1"/>
          <p:nvPr/>
        </p:nvSpPr>
        <p:spPr>
          <a:xfrm>
            <a:off x="10554535" y="2890129"/>
            <a:ext cx="140437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1050" b="1" dirty="0">
                <a:latin typeface="Footlight MT Light" panose="0204060206030A020304" pitchFamily="18" charset="0"/>
              </a:rPr>
              <a:t>(Mirigyet, Ledért, az ördögfiókákat, valamint a Fejedelmet, a Tudóst és a Kalmárt)</a:t>
            </a:r>
          </a:p>
        </p:txBody>
      </p:sp>
      <p:pic>
        <p:nvPicPr>
          <p:cNvPr id="161" name="Tartalom helye 4" descr="A képen festmény, művészet, képkeret, Képző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1D4D83D-14A3-BA62-EC11-76EF2772456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63" y="2945292"/>
            <a:ext cx="1793405" cy="1207213"/>
          </a:xfrm>
          <a:prstGeom prst="rect">
            <a:avLst/>
          </a:prstGeom>
        </p:spPr>
      </p:pic>
      <p:pic>
        <p:nvPicPr>
          <p:cNvPr id="162" name="Kép 161" descr="A képen festmény, művészet, növény, Képző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A174031-1B47-F08E-92DB-F3A6AF4B49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45" y="2962307"/>
            <a:ext cx="1793406" cy="1231095"/>
          </a:xfrm>
          <a:prstGeom prst="rect">
            <a:avLst/>
          </a:prstGeom>
        </p:spPr>
      </p:pic>
      <p:sp>
        <p:nvSpPr>
          <p:cNvPr id="163" name="Téglalap: lekerekített 162">
            <a:extLst>
              <a:ext uri="{FF2B5EF4-FFF2-40B4-BE49-F238E27FC236}">
                <a16:creationId xmlns:a16="http://schemas.microsoft.com/office/drawing/2014/main" id="{DB9A61F3-CB9E-FFFD-D73D-8FC71F8635DC}"/>
              </a:ext>
            </a:extLst>
          </p:cNvPr>
          <p:cNvSpPr/>
          <p:nvPr/>
        </p:nvSpPr>
        <p:spPr>
          <a:xfrm>
            <a:off x="261984" y="3016038"/>
            <a:ext cx="1154433" cy="10657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0918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kker 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6" grpId="0" animBg="1"/>
      <p:bldP spid="20" grpId="0" animBg="1"/>
      <p:bldP spid="25" grpId="0" animBg="1"/>
      <p:bldP spid="30" grpId="0" animBg="1"/>
      <p:bldP spid="31" grpId="0" animBg="1"/>
      <p:bldP spid="27" grpId="0" animBg="1"/>
      <p:bldP spid="35" grpId="0" animBg="1"/>
      <p:bldP spid="37" grpId="0" animBg="1"/>
      <p:bldP spid="42" grpId="0" animBg="1"/>
      <p:bldP spid="43" grpId="0" animBg="1"/>
      <p:bldP spid="45" grpId="0" animBg="1"/>
      <p:bldP spid="46" grpId="0" animBg="1"/>
      <p:bldP spid="50" grpId="0" animBg="1"/>
      <p:bldP spid="52" grpId="0" animBg="1"/>
      <p:bldP spid="54" grpId="0" animBg="1"/>
      <p:bldP spid="56" grpId="0" animBg="1"/>
      <p:bldP spid="57" grpId="0" animBg="1"/>
      <p:bldP spid="59" grpId="0"/>
      <p:bldP spid="151" grpId="0" animBg="1"/>
      <p:bldP spid="153" grpId="0" animBg="1"/>
      <p:bldP spid="155" grpId="0" animBg="1"/>
      <p:bldP spid="160" grpId="0" animBg="1"/>
      <p:bldP spid="157" grpId="0" animBg="1"/>
      <p:bldP spid="1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A33C0-E0DD-E0D7-B0DE-F448BC342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Kép 28">
            <a:extLst>
              <a:ext uri="{FF2B5EF4-FFF2-40B4-BE49-F238E27FC236}">
                <a16:creationId xmlns:a16="http://schemas.microsoft.com/office/drawing/2014/main" id="{077F1ED1-5B24-EB9C-8CD9-D3B322EC2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359" y="904219"/>
            <a:ext cx="9593282" cy="539622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6D27ADF-4651-8ACE-A2BA-4DF237BE9B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2227"/>
          <a:stretch/>
        </p:blipFill>
        <p:spPr>
          <a:xfrm>
            <a:off x="-1855933" y="2677585"/>
            <a:ext cx="1410497" cy="205082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459B92F-1ED6-D25B-31A5-D52ADAC6E2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558"/>
          <a:stretch/>
        </p:blipFill>
        <p:spPr>
          <a:xfrm>
            <a:off x="12580367" y="3954858"/>
            <a:ext cx="903410" cy="1788022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CE97799E-72B9-6DA9-A618-3A74532F0F6C}"/>
              </a:ext>
            </a:extLst>
          </p:cNvPr>
          <p:cNvSpPr txBox="1"/>
          <p:nvPr/>
        </p:nvSpPr>
        <p:spPr>
          <a:xfrm>
            <a:off x="1906715" y="2248755"/>
            <a:ext cx="6797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chemeClr val="bg1"/>
                </a:solidFill>
                <a:latin typeface="Stencil" panose="040409050D0802020404" pitchFamily="82" charset="0"/>
                <a:cs typeface="Times New Roman" panose="02020603050405020304" pitchFamily="18" charset="0"/>
              </a:rPr>
              <a:t>Németh Antal által rendezett I. Csongor és Tünde előadásban szereplő színészek bemutatása következik</a:t>
            </a:r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1257BD06-C5BA-D294-5892-8D54DFA25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59" y="904219"/>
            <a:ext cx="9144000" cy="5336552"/>
          </a:xfrm>
          <a:prstGeom prst="rect">
            <a:avLst/>
          </a:prstGeom>
        </p:spPr>
      </p:pic>
      <p:grpSp>
        <p:nvGrpSpPr>
          <p:cNvPr id="60" name="Csoportba foglalás 59">
            <a:extLst>
              <a:ext uri="{FF2B5EF4-FFF2-40B4-BE49-F238E27FC236}">
                <a16:creationId xmlns:a16="http://schemas.microsoft.com/office/drawing/2014/main" id="{CC431598-4E79-0D21-29BE-1B0DE5B9B8F3}"/>
              </a:ext>
            </a:extLst>
          </p:cNvPr>
          <p:cNvGrpSpPr/>
          <p:nvPr/>
        </p:nvGrpSpPr>
        <p:grpSpPr>
          <a:xfrm>
            <a:off x="1632958" y="1142433"/>
            <a:ext cx="9593282" cy="5396221"/>
            <a:chOff x="1299359" y="924078"/>
            <a:chExt cx="9593282" cy="5396221"/>
          </a:xfrm>
        </p:grpSpPr>
        <p:grpSp>
          <p:nvGrpSpPr>
            <p:cNvPr id="58" name="Csoportba foglalás 57">
              <a:extLst>
                <a:ext uri="{FF2B5EF4-FFF2-40B4-BE49-F238E27FC236}">
                  <a16:creationId xmlns:a16="http://schemas.microsoft.com/office/drawing/2014/main" id="{DD55A438-12B6-E79A-EB06-552538B4D8CE}"/>
                </a:ext>
              </a:extLst>
            </p:cNvPr>
            <p:cNvGrpSpPr/>
            <p:nvPr/>
          </p:nvGrpSpPr>
          <p:grpSpPr>
            <a:xfrm>
              <a:off x="1299359" y="924078"/>
              <a:ext cx="9593282" cy="5396221"/>
              <a:chOff x="1740058" y="874384"/>
              <a:chExt cx="9593282" cy="5396221"/>
            </a:xfrm>
          </p:grpSpPr>
          <p:pic>
            <p:nvPicPr>
              <p:cNvPr id="34" name="Kép 33">
                <a:extLst>
                  <a:ext uri="{FF2B5EF4-FFF2-40B4-BE49-F238E27FC236}">
                    <a16:creationId xmlns:a16="http://schemas.microsoft.com/office/drawing/2014/main" id="{D0F918EB-41AF-F408-1E86-89CE7C5475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0058" y="874384"/>
                <a:ext cx="9593282" cy="5396221"/>
              </a:xfrm>
              <a:prstGeom prst="rect">
                <a:avLst/>
              </a:prstGeom>
            </p:spPr>
          </p:pic>
          <p:sp>
            <p:nvSpPr>
              <p:cNvPr id="47" name="Szövegdoboz 46">
                <a:extLst>
                  <a:ext uri="{FF2B5EF4-FFF2-40B4-BE49-F238E27FC236}">
                    <a16:creationId xmlns:a16="http://schemas.microsoft.com/office/drawing/2014/main" id="{95B02EC8-E107-A41E-6C12-8DC3BECF1853}"/>
                  </a:ext>
                </a:extLst>
              </p:cNvPr>
              <p:cNvSpPr txBox="1"/>
              <p:nvPr/>
            </p:nvSpPr>
            <p:spPr>
              <a:xfrm>
                <a:off x="1960912" y="2038016"/>
                <a:ext cx="6688645" cy="34163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Courier New" panose="02070309020205020404" pitchFamily="49" charset="0"/>
                  <a:buChar char="o"/>
                </a:pP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1915-ben született Budapesten, egy hivatalnok hatodik gyerekeként, családja cseppet sem volt jó módú, gyorsan fel kellett nőnie. </a:t>
                </a:r>
              </a:p>
              <a:p>
                <a:endParaRPr lang="hu-HU" sz="1200" b="1" dirty="0">
                  <a:solidFill>
                    <a:schemeClr val="bg1"/>
                  </a:solidFill>
                  <a:effectLst/>
                  <a:latin typeface="Bodoni MT Black" panose="02070A03080606020203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Courier New" panose="02070309020205020404" pitchFamily="49" charset="0"/>
                  <a:buChar char="o"/>
                </a:pP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Apja katonai pályát jelölt ki számára, ám őt a színészet érdekelte. </a:t>
                </a:r>
              </a:p>
              <a:p>
                <a:endParaRPr lang="hu-HU" sz="1200" b="1" dirty="0">
                  <a:solidFill>
                    <a:schemeClr val="bg1"/>
                  </a:solidFill>
                  <a:effectLst/>
                  <a:latin typeface="Bodoni MT Black" panose="02070A03080606020203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Courier New" panose="02070309020205020404" pitchFamily="49" charset="0"/>
                  <a:buChar char="o"/>
                </a:pP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Végül az apa beleegyezett, azzal a kikötéssel, hogy ha már színész lesz, ne adja alább a Nemzetinél. </a:t>
                </a:r>
              </a:p>
              <a:p>
                <a:endParaRPr lang="hu-HU" sz="1200" b="1" dirty="0">
                  <a:solidFill>
                    <a:schemeClr val="bg1"/>
                  </a:solidFill>
                  <a:effectLst/>
                  <a:latin typeface="Bodoni MT Black" panose="02070A03080606020203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171450" indent="-171450">
                  <a:buFont typeface="Courier New" panose="02070309020205020404" pitchFamily="49" charset="0"/>
                  <a:buChar char="o"/>
                </a:pP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Nem adta, 22 évesen már a legrangosabb teátrumban játszott. </a:t>
                </a:r>
              </a:p>
              <a:p>
                <a:pPr marL="171450" indent="-171450">
                  <a:buFont typeface="Courier New" panose="02070309020205020404" pitchFamily="49" charset="0"/>
                  <a:buChar char="o"/>
                </a:pP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 II. világháború előtt már Jávor Pállal emlegették egy szinten, mint hősszerelmest. </a:t>
                </a:r>
              </a:p>
              <a:p>
                <a:pPr marL="1543050" lvl="3" indent="-171450">
                  <a:buFont typeface="Courier New" panose="02070309020205020404" pitchFamily="49" charset="0"/>
                  <a:buChar char="o"/>
                </a:pP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40 éves korában Amerikában telepedett le családjával. </a:t>
                </a:r>
              </a:p>
              <a:p>
                <a:pPr lvl="3"/>
                <a:endParaRPr lang="hu-HU" sz="1200" b="1" dirty="0">
                  <a:solidFill>
                    <a:schemeClr val="bg1"/>
                  </a:solidFill>
                  <a:effectLst/>
                  <a:latin typeface="Bodoni MT Black" panose="02070A03080606020203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1543050" lvl="3" indent="-171450">
                  <a:buFont typeface="Courier New" panose="02070309020205020404" pitchFamily="49" charset="0"/>
                  <a:buChar char="o"/>
                </a:pP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Kitartásának köszönhetően A Broadway-</a:t>
                </a:r>
                <a:r>
                  <a:rPr lang="hu-HU" sz="1200" b="1" dirty="0" err="1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ig</a:t>
                </a: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jutott, aztán Hollywoodba költözött, ahol olyan sztárokkal dolgozott együtt, ment Jack </a:t>
                </a:r>
                <a:r>
                  <a:rPr lang="hu-HU" sz="1200" b="1" dirty="0" err="1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Lemmon</a:t>
                </a: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Alfred Hitchcock vagy Robert </a:t>
                </a:r>
                <a:r>
                  <a:rPr lang="hu-HU" sz="1200" b="1" dirty="0" err="1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Redford</a:t>
                </a: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3"/>
                <a:endParaRPr lang="hu-HU" sz="1200" b="1" dirty="0">
                  <a:solidFill>
                    <a:schemeClr val="bg1"/>
                  </a:solidFill>
                  <a:effectLst/>
                  <a:latin typeface="Bodoni MT Black" panose="02070A03080606020203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1543050" lvl="3" indent="-171450">
                  <a:buFont typeface="Courier New" panose="02070309020205020404" pitchFamily="49" charset="0"/>
                  <a:buChar char="o"/>
                </a:pPr>
                <a:r>
                  <a:rPr lang="hu-HU" sz="1200" b="1" dirty="0">
                    <a:solidFill>
                      <a:schemeClr val="bg1"/>
                    </a:solidFill>
                    <a:effectLst/>
                    <a:latin typeface="Bodoni MT Black" panose="02070A03080606020203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Végül 61 évesen hazaköltözött és élete végéig itt is maradt.</a:t>
                </a:r>
                <a:endPara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</a:endParaRPr>
              </a:p>
            </p:txBody>
          </p:sp>
        </p:grpSp>
        <p:sp>
          <p:nvSpPr>
            <p:cNvPr id="39" name="Szövegdoboz 38">
              <a:extLst>
                <a:ext uri="{FF2B5EF4-FFF2-40B4-BE49-F238E27FC236}">
                  <a16:creationId xmlns:a16="http://schemas.microsoft.com/office/drawing/2014/main" id="{02FD09FF-14A0-4D72-04A0-874C1095B2B9}"/>
                </a:ext>
              </a:extLst>
            </p:cNvPr>
            <p:cNvSpPr txBox="1"/>
            <p:nvPr/>
          </p:nvSpPr>
          <p:spPr>
            <a:xfrm>
              <a:off x="1978455" y="1386980"/>
              <a:ext cx="46422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Csongor szerepében:</a:t>
              </a:r>
            </a:p>
          </p:txBody>
        </p:sp>
        <p:sp>
          <p:nvSpPr>
            <p:cNvPr id="49" name="Szövegdoboz 48">
              <a:extLst>
                <a:ext uri="{FF2B5EF4-FFF2-40B4-BE49-F238E27FC236}">
                  <a16:creationId xmlns:a16="http://schemas.microsoft.com/office/drawing/2014/main" id="{B0897FED-7174-F7CC-30C4-613569F7AD92}"/>
                </a:ext>
              </a:extLst>
            </p:cNvPr>
            <p:cNvSpPr txBox="1"/>
            <p:nvPr/>
          </p:nvSpPr>
          <p:spPr>
            <a:xfrm>
              <a:off x="1993087" y="1780877"/>
              <a:ext cx="23065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Szabó Sándor:</a:t>
              </a:r>
            </a:p>
          </p:txBody>
        </p:sp>
        <p:pic>
          <p:nvPicPr>
            <p:cNvPr id="53" name="Kép 52">
              <a:extLst>
                <a:ext uri="{FF2B5EF4-FFF2-40B4-BE49-F238E27FC236}">
                  <a16:creationId xmlns:a16="http://schemas.microsoft.com/office/drawing/2014/main" id="{B85EAA20-6FFC-81D1-ABD7-E1B1EFC6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91293" y="4157148"/>
              <a:ext cx="1228830" cy="1585732"/>
            </a:xfrm>
            <a:prstGeom prst="roundRect">
              <a:avLst>
                <a:gd name="adj" fmla="val 4422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2" name="Kép 61">
            <a:extLst>
              <a:ext uri="{FF2B5EF4-FFF2-40B4-BE49-F238E27FC236}">
                <a16:creationId xmlns:a16="http://schemas.microsoft.com/office/drawing/2014/main" id="{2C13A3EA-605A-6D5C-A91C-3ABEC7336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570" y="1200469"/>
            <a:ext cx="9144000" cy="5336552"/>
          </a:xfrm>
          <a:prstGeom prst="rect">
            <a:avLst/>
          </a:prstGeom>
        </p:spPr>
      </p:pic>
      <p:grpSp>
        <p:nvGrpSpPr>
          <p:cNvPr id="80" name="Csoportba foglalás 79">
            <a:extLst>
              <a:ext uri="{FF2B5EF4-FFF2-40B4-BE49-F238E27FC236}">
                <a16:creationId xmlns:a16="http://schemas.microsoft.com/office/drawing/2014/main" id="{A9587B01-2DBA-AD34-C70D-96FAFA38FE3D}"/>
              </a:ext>
            </a:extLst>
          </p:cNvPr>
          <p:cNvGrpSpPr/>
          <p:nvPr/>
        </p:nvGrpSpPr>
        <p:grpSpPr>
          <a:xfrm>
            <a:off x="1357001" y="1114463"/>
            <a:ext cx="9593282" cy="5396221"/>
            <a:chOff x="1074718" y="730889"/>
            <a:chExt cx="9593282" cy="5396221"/>
          </a:xfrm>
        </p:grpSpPr>
        <p:pic>
          <p:nvPicPr>
            <p:cNvPr id="63" name="Kép 62">
              <a:extLst>
                <a:ext uri="{FF2B5EF4-FFF2-40B4-BE49-F238E27FC236}">
                  <a16:creationId xmlns:a16="http://schemas.microsoft.com/office/drawing/2014/main" id="{88145140-D134-6D51-0A0A-5440F723C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4718" y="730889"/>
              <a:ext cx="9593282" cy="5396221"/>
            </a:xfrm>
            <a:prstGeom prst="rect">
              <a:avLst/>
            </a:prstGeom>
          </p:spPr>
        </p:pic>
        <p:sp>
          <p:nvSpPr>
            <p:cNvPr id="67" name="Szövegdoboz 66">
              <a:extLst>
                <a:ext uri="{FF2B5EF4-FFF2-40B4-BE49-F238E27FC236}">
                  <a16:creationId xmlns:a16="http://schemas.microsoft.com/office/drawing/2014/main" id="{162D6CD4-2476-6EB6-ECBC-4100A7B01D25}"/>
                </a:ext>
              </a:extLst>
            </p:cNvPr>
            <p:cNvSpPr txBox="1"/>
            <p:nvPr/>
          </p:nvSpPr>
          <p:spPr>
            <a:xfrm>
              <a:off x="2047810" y="1373515"/>
              <a:ext cx="3452316" cy="4770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Tünde szerepében:</a:t>
              </a:r>
            </a:p>
          </p:txBody>
        </p:sp>
        <p:sp>
          <p:nvSpPr>
            <p:cNvPr id="69" name="Szövegdoboz 68">
              <a:extLst>
                <a:ext uri="{FF2B5EF4-FFF2-40B4-BE49-F238E27FC236}">
                  <a16:creationId xmlns:a16="http://schemas.microsoft.com/office/drawing/2014/main" id="{866CC5AC-38AF-7CBC-A168-A578AF7D3688}"/>
                </a:ext>
              </a:extLst>
            </p:cNvPr>
            <p:cNvSpPr txBox="1"/>
            <p:nvPr/>
          </p:nvSpPr>
          <p:spPr>
            <a:xfrm>
              <a:off x="2047810" y="1942207"/>
              <a:ext cx="2069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Szörényi Éva:</a:t>
              </a:r>
            </a:p>
          </p:txBody>
        </p:sp>
        <p:sp>
          <p:nvSpPr>
            <p:cNvPr id="72" name="Szövegdoboz 71">
              <a:extLst>
                <a:ext uri="{FF2B5EF4-FFF2-40B4-BE49-F238E27FC236}">
                  <a16:creationId xmlns:a16="http://schemas.microsoft.com/office/drawing/2014/main" id="{94B02FC5-C069-6229-D53D-F5BE2155BD64}"/>
                </a:ext>
              </a:extLst>
            </p:cNvPr>
            <p:cNvSpPr txBox="1"/>
            <p:nvPr/>
          </p:nvSpPr>
          <p:spPr>
            <a:xfrm>
              <a:off x="2007125" y="2351319"/>
              <a:ext cx="6308449" cy="2492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1932 novemberében arról számoltak be a lapok, hogy A nők című előadásban egy váratlan szerepcsere történt.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hír főszereplője Szörényi Éva volt, aki </a:t>
              </a:r>
              <a:r>
                <a:rPr lang="hu-HU" sz="12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Balbine</a:t>
              </a: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szerepébe bújt.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Az akkor 17 éves színésznő karrierje ettől a ponttól csak felfelé ívelődött, hamarosan filmfőszerepet kapott.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színház mellett rengeteg filmben szerepelt ekkor, mint például az Úri muri, A tanítónő és az Erkel.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Kossuth-díjját a Bánk bánban alakított Melinda szerepének köszönheti. 1956. október 30-án a Nemzeti Színház társulata közfelkiáltással a teátrum Forradalmi Bizottságának társelnökévé választotta.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forradalom után először Ausztriába majd Amerikába emigrált, ott telepedett le.</a:t>
              </a:r>
            </a:p>
          </p:txBody>
        </p:sp>
        <p:pic>
          <p:nvPicPr>
            <p:cNvPr id="78" name="Kép 77">
              <a:extLst>
                <a:ext uri="{FF2B5EF4-FFF2-40B4-BE49-F238E27FC236}">
                  <a16:creationId xmlns:a16="http://schemas.microsoft.com/office/drawing/2014/main" id="{54E4E6E1-EF09-C431-27A1-7E4E1B650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14082"/>
            <a:stretch/>
          </p:blipFill>
          <p:spPr>
            <a:xfrm>
              <a:off x="2071409" y="3716038"/>
              <a:ext cx="1331029" cy="1753098"/>
            </a:xfrm>
            <a:prstGeom prst="roundRect">
              <a:avLst>
                <a:gd name="adj" fmla="val 7507"/>
              </a:avLst>
            </a:prstGeom>
          </p:spPr>
        </p:pic>
      </p:grpSp>
      <p:pic>
        <p:nvPicPr>
          <p:cNvPr id="90" name="Kép 89">
            <a:extLst>
              <a:ext uri="{FF2B5EF4-FFF2-40B4-BE49-F238E27FC236}">
                <a16:creationId xmlns:a16="http://schemas.microsoft.com/office/drawing/2014/main" id="{8A9AD9F1-45AF-57D0-BDC4-9BB2057A6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298" y="1155779"/>
            <a:ext cx="9144000" cy="5336552"/>
          </a:xfrm>
          <a:prstGeom prst="rect">
            <a:avLst/>
          </a:prstGeom>
        </p:spPr>
      </p:pic>
      <p:grpSp>
        <p:nvGrpSpPr>
          <p:cNvPr id="101" name="Csoportba foglalás 100">
            <a:extLst>
              <a:ext uri="{FF2B5EF4-FFF2-40B4-BE49-F238E27FC236}">
                <a16:creationId xmlns:a16="http://schemas.microsoft.com/office/drawing/2014/main" id="{A1B1D588-20F8-F353-3F99-7F748D4DE9CD}"/>
              </a:ext>
            </a:extLst>
          </p:cNvPr>
          <p:cNvGrpSpPr/>
          <p:nvPr/>
        </p:nvGrpSpPr>
        <p:grpSpPr>
          <a:xfrm>
            <a:off x="1124221" y="1125944"/>
            <a:ext cx="9593282" cy="5396221"/>
            <a:chOff x="1242290" y="961487"/>
            <a:chExt cx="9593282" cy="5396221"/>
          </a:xfrm>
        </p:grpSpPr>
        <p:pic>
          <p:nvPicPr>
            <p:cNvPr id="91" name="Kép 90">
              <a:extLst>
                <a:ext uri="{FF2B5EF4-FFF2-40B4-BE49-F238E27FC236}">
                  <a16:creationId xmlns:a16="http://schemas.microsoft.com/office/drawing/2014/main" id="{787879D9-05D5-6B53-3E58-3C6AB606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2290" y="961487"/>
              <a:ext cx="9593282" cy="5396221"/>
            </a:xfrm>
            <a:prstGeom prst="rect">
              <a:avLst/>
            </a:prstGeom>
          </p:spPr>
        </p:pic>
        <p:sp>
          <p:nvSpPr>
            <p:cNvPr id="93" name="Szövegdoboz 92">
              <a:extLst>
                <a:ext uri="{FF2B5EF4-FFF2-40B4-BE49-F238E27FC236}">
                  <a16:creationId xmlns:a16="http://schemas.microsoft.com/office/drawing/2014/main" id="{8898DA5A-6201-A7DD-7BC5-9FCA2B48B8AB}"/>
                </a:ext>
              </a:extLst>
            </p:cNvPr>
            <p:cNvSpPr txBox="1"/>
            <p:nvPr/>
          </p:nvSpPr>
          <p:spPr>
            <a:xfrm>
              <a:off x="2223717" y="1483218"/>
              <a:ext cx="33361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Balga szerepében:</a:t>
              </a:r>
            </a:p>
          </p:txBody>
        </p:sp>
        <p:sp>
          <p:nvSpPr>
            <p:cNvPr id="95" name="Szövegdoboz 94">
              <a:extLst>
                <a:ext uri="{FF2B5EF4-FFF2-40B4-BE49-F238E27FC236}">
                  <a16:creationId xmlns:a16="http://schemas.microsoft.com/office/drawing/2014/main" id="{571D0496-DBCA-BA1E-1B95-4EEE6612E9E0}"/>
                </a:ext>
              </a:extLst>
            </p:cNvPr>
            <p:cNvSpPr txBox="1"/>
            <p:nvPr/>
          </p:nvSpPr>
          <p:spPr>
            <a:xfrm>
              <a:off x="2238871" y="1970134"/>
              <a:ext cx="18905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Juhász József:</a:t>
              </a:r>
            </a:p>
          </p:txBody>
        </p:sp>
        <p:sp>
          <p:nvSpPr>
            <p:cNvPr id="99" name="Szövegdoboz 98">
              <a:extLst>
                <a:ext uri="{FF2B5EF4-FFF2-40B4-BE49-F238E27FC236}">
                  <a16:creationId xmlns:a16="http://schemas.microsoft.com/office/drawing/2014/main" id="{50A8ED34-F241-A702-AAEF-53E53FB25702}"/>
                </a:ext>
              </a:extLst>
            </p:cNvPr>
            <p:cNvSpPr txBox="1"/>
            <p:nvPr/>
          </p:nvSpPr>
          <p:spPr>
            <a:xfrm>
              <a:off x="2223389" y="2362435"/>
              <a:ext cx="6028810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Színművészeti Akadémia elvégzése után csatlakozott a Nemzeti Színház társulatához.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Az 1935-44 közötti években több filmes szerepet is kapott, viszont a II. világháború után nem léphetett színpadra politikai okok miatt, Vidéken bohócként szerepelt cirkuszokban, amíg vissza nem tért a Nemzetibe 1949-ben.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1956-ban külföldre utazott, Ausztriába majd Kanadába.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Karakterszínész volt, leginkább humoros szerepekben lehetett őt látni, mint a Csongor és Tündében is.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Később alkoholfüggősége miatt mellőznie kellett a színházat s végül életét tragikus cselekedettel zárta.</a:t>
              </a:r>
            </a:p>
          </p:txBody>
        </p:sp>
        <p:pic>
          <p:nvPicPr>
            <p:cNvPr id="100" name="Kép 99" descr="Juhász József">
              <a:extLst>
                <a:ext uri="{FF2B5EF4-FFF2-40B4-BE49-F238E27FC236}">
                  <a16:creationId xmlns:a16="http://schemas.microsoft.com/office/drawing/2014/main" id="{F32B9F2A-43D4-F433-4304-34F0CBB89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3" t="4228" r="4359" b="18049"/>
            <a:stretch/>
          </p:blipFill>
          <p:spPr bwMode="auto">
            <a:xfrm>
              <a:off x="2368869" y="3775787"/>
              <a:ext cx="1145889" cy="1534273"/>
            </a:xfrm>
            <a:prstGeom prst="roundRect">
              <a:avLst>
                <a:gd name="adj" fmla="val 8687"/>
              </a:avLst>
            </a:prstGeom>
            <a:noFill/>
            <a:ln>
              <a:noFill/>
            </a:ln>
          </p:spPr>
        </p:pic>
      </p:grpSp>
      <p:pic>
        <p:nvPicPr>
          <p:cNvPr id="102" name="Kép 101">
            <a:extLst>
              <a:ext uri="{FF2B5EF4-FFF2-40B4-BE49-F238E27FC236}">
                <a16:creationId xmlns:a16="http://schemas.microsoft.com/office/drawing/2014/main" id="{4029A752-B9E4-9FF2-4B6C-8C8D0AFEF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409" y="1179873"/>
            <a:ext cx="9144000" cy="5336552"/>
          </a:xfrm>
          <a:prstGeom prst="rect">
            <a:avLst/>
          </a:prstGeom>
        </p:spPr>
      </p:pic>
      <p:grpSp>
        <p:nvGrpSpPr>
          <p:cNvPr id="123" name="Csoportba foglalás 122">
            <a:extLst>
              <a:ext uri="{FF2B5EF4-FFF2-40B4-BE49-F238E27FC236}">
                <a16:creationId xmlns:a16="http://schemas.microsoft.com/office/drawing/2014/main" id="{E75D14AD-3317-6C82-1011-50E2E8D0C627}"/>
              </a:ext>
            </a:extLst>
          </p:cNvPr>
          <p:cNvGrpSpPr/>
          <p:nvPr/>
        </p:nvGrpSpPr>
        <p:grpSpPr>
          <a:xfrm>
            <a:off x="1179417" y="1000164"/>
            <a:ext cx="9593282" cy="5396221"/>
            <a:chOff x="1225131" y="798208"/>
            <a:chExt cx="9593282" cy="5396221"/>
          </a:xfrm>
        </p:grpSpPr>
        <p:pic>
          <p:nvPicPr>
            <p:cNvPr id="104" name="Kép 103">
              <a:extLst>
                <a:ext uri="{FF2B5EF4-FFF2-40B4-BE49-F238E27FC236}">
                  <a16:creationId xmlns:a16="http://schemas.microsoft.com/office/drawing/2014/main" id="{CF900435-DBC3-615F-EAD2-3DE084482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5131" y="798208"/>
              <a:ext cx="9593282" cy="5396221"/>
            </a:xfrm>
            <a:prstGeom prst="rect">
              <a:avLst/>
            </a:prstGeom>
          </p:spPr>
        </p:pic>
        <p:sp>
          <p:nvSpPr>
            <p:cNvPr id="108" name="Szövegdoboz 107">
              <a:extLst>
                <a:ext uri="{FF2B5EF4-FFF2-40B4-BE49-F238E27FC236}">
                  <a16:creationId xmlns:a16="http://schemas.microsoft.com/office/drawing/2014/main" id="{C465627E-8CEE-3B90-3FCC-ABD4BA6DD6A5}"/>
                </a:ext>
              </a:extLst>
            </p:cNvPr>
            <p:cNvSpPr txBox="1"/>
            <p:nvPr/>
          </p:nvSpPr>
          <p:spPr>
            <a:xfrm>
              <a:off x="2238871" y="1384989"/>
              <a:ext cx="34832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Ilma szerepében</a:t>
              </a:r>
            </a:p>
          </p:txBody>
        </p:sp>
        <p:sp>
          <p:nvSpPr>
            <p:cNvPr id="117" name="Szövegdoboz 116">
              <a:extLst>
                <a:ext uri="{FF2B5EF4-FFF2-40B4-BE49-F238E27FC236}">
                  <a16:creationId xmlns:a16="http://schemas.microsoft.com/office/drawing/2014/main" id="{2FE4BE2A-7B4D-473A-0B9D-B140E546ACBB}"/>
                </a:ext>
              </a:extLst>
            </p:cNvPr>
            <p:cNvSpPr txBox="1"/>
            <p:nvPr/>
          </p:nvSpPr>
          <p:spPr>
            <a:xfrm>
              <a:off x="2232599" y="1828271"/>
              <a:ext cx="20036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Somogyi Erzsi: </a:t>
              </a:r>
            </a:p>
          </p:txBody>
        </p:sp>
        <p:sp>
          <p:nvSpPr>
            <p:cNvPr id="121" name="Szövegdoboz 120">
              <a:extLst>
                <a:ext uri="{FF2B5EF4-FFF2-40B4-BE49-F238E27FC236}">
                  <a16:creationId xmlns:a16="http://schemas.microsoft.com/office/drawing/2014/main" id="{9E7EB7E5-529A-59FF-7346-A710A7C0F759}"/>
                </a:ext>
              </a:extLst>
            </p:cNvPr>
            <p:cNvSpPr txBox="1"/>
            <p:nvPr/>
          </p:nvSpPr>
          <p:spPr>
            <a:xfrm>
              <a:off x="2217852" y="2202413"/>
              <a:ext cx="6075032" cy="3600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Születésétől fogva közel állt a színházhoz, mert apja a kolozsvári Nemzeti Színházban volt portás.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Eredetileg orvosnő szeretett volna lenni, de a kolozsvári társulatban </a:t>
              </a:r>
              <a:r>
                <a:rPr lang="hu-HU" sz="12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Hettyey</a:t>
              </a: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Aranka felfedezte tehetségét és gondoskodott róla, hogy a színészi pálya felé vegye az irányt.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Igen hamar szerződést kapott Budapesten.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A Nemzeti minden Móricz-bemutatóján ő játszotta az író ártatlan, hamvas parasztleány-alakjait.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1935-ben a filmek is elkezdték érdekelni és több filmben is kapott szerepet, mint például a Budapesti tavasz vagy a Fapados szerelem.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Színésztársaival, Bajor Gizivel és Mészáros Ágival nagyon szoros kapcsolatot ápolt.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Viszont Major Tamás nem kedvelte a színésznőt, annak ellenére sem, hogy a színésznő a háborús időkben bújtatta őt.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sorozatos összetűzés eredménye az lett, hogy a színésznőt elbocsájtották, a hír oly hirtelen érte, hogy kórházba kellett szállítani.</a:t>
              </a:r>
            </a:p>
          </p:txBody>
        </p:sp>
        <p:pic>
          <p:nvPicPr>
            <p:cNvPr id="122" name="Kép 121" descr="Somogyi Erzsi – Wikipédia">
              <a:extLst>
                <a:ext uri="{FF2B5EF4-FFF2-40B4-BE49-F238E27FC236}">
                  <a16:creationId xmlns:a16="http://schemas.microsoft.com/office/drawing/2014/main" id="{B9E27C78-08DD-152E-40E9-597F46C04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681" y="3744652"/>
              <a:ext cx="1185563" cy="1823389"/>
            </a:xfrm>
            <a:prstGeom prst="roundRect">
              <a:avLst>
                <a:gd name="adj" fmla="val 4455"/>
              </a:avLst>
            </a:prstGeom>
            <a:noFill/>
            <a:ln>
              <a:noFill/>
            </a:ln>
          </p:spPr>
        </p:pic>
      </p:grpSp>
      <p:pic>
        <p:nvPicPr>
          <p:cNvPr id="124" name="Kép 123">
            <a:extLst>
              <a:ext uri="{FF2B5EF4-FFF2-40B4-BE49-F238E27FC236}">
                <a16:creationId xmlns:a16="http://schemas.microsoft.com/office/drawing/2014/main" id="{5769ED43-423E-F00D-2B73-726259BD0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714" y="1044005"/>
            <a:ext cx="9144000" cy="5336552"/>
          </a:xfrm>
          <a:prstGeom prst="rect">
            <a:avLst/>
          </a:prstGeom>
        </p:spPr>
      </p:pic>
      <p:grpSp>
        <p:nvGrpSpPr>
          <p:cNvPr id="137" name="Csoportba foglalás 136">
            <a:extLst>
              <a:ext uri="{FF2B5EF4-FFF2-40B4-BE49-F238E27FC236}">
                <a16:creationId xmlns:a16="http://schemas.microsoft.com/office/drawing/2014/main" id="{077E1153-3CF9-C250-9B8F-391062ABB1BA}"/>
              </a:ext>
            </a:extLst>
          </p:cNvPr>
          <p:cNvGrpSpPr/>
          <p:nvPr/>
        </p:nvGrpSpPr>
        <p:grpSpPr>
          <a:xfrm>
            <a:off x="1455374" y="1142433"/>
            <a:ext cx="9593282" cy="5396221"/>
            <a:chOff x="1455374" y="1142433"/>
            <a:chExt cx="9593282" cy="5396221"/>
          </a:xfrm>
        </p:grpSpPr>
        <p:pic>
          <p:nvPicPr>
            <p:cNvPr id="131" name="Kép 130">
              <a:extLst>
                <a:ext uri="{FF2B5EF4-FFF2-40B4-BE49-F238E27FC236}">
                  <a16:creationId xmlns:a16="http://schemas.microsoft.com/office/drawing/2014/main" id="{3CD14095-20D4-FD2D-C682-8F7C9F02C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5374" y="1142433"/>
              <a:ext cx="9593282" cy="5396221"/>
            </a:xfrm>
            <a:prstGeom prst="rect">
              <a:avLst/>
            </a:prstGeom>
          </p:spPr>
        </p:pic>
        <p:sp>
          <p:nvSpPr>
            <p:cNvPr id="130" name="Szövegdoboz 129">
              <a:extLst>
                <a:ext uri="{FF2B5EF4-FFF2-40B4-BE49-F238E27FC236}">
                  <a16:creationId xmlns:a16="http://schemas.microsoft.com/office/drawing/2014/main" id="{F6697A00-9EB2-8D3F-E1EB-319DDCAE5CB8}"/>
                </a:ext>
              </a:extLst>
            </p:cNvPr>
            <p:cNvSpPr txBox="1"/>
            <p:nvPr/>
          </p:nvSpPr>
          <p:spPr>
            <a:xfrm>
              <a:off x="2325901" y="1681137"/>
              <a:ext cx="37588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Mirigy szerepében:</a:t>
              </a:r>
            </a:p>
          </p:txBody>
        </p:sp>
        <p:sp>
          <p:nvSpPr>
            <p:cNvPr id="133" name="Szövegdoboz 132">
              <a:extLst>
                <a:ext uri="{FF2B5EF4-FFF2-40B4-BE49-F238E27FC236}">
                  <a16:creationId xmlns:a16="http://schemas.microsoft.com/office/drawing/2014/main" id="{10E748A8-DD2B-DC79-A9AC-80A56E8E4FC9}"/>
                </a:ext>
              </a:extLst>
            </p:cNvPr>
            <p:cNvSpPr txBox="1"/>
            <p:nvPr/>
          </p:nvSpPr>
          <p:spPr>
            <a:xfrm>
              <a:off x="2325901" y="2170945"/>
              <a:ext cx="26594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Szabó Margit:</a:t>
              </a:r>
            </a:p>
          </p:txBody>
        </p:sp>
        <p:sp>
          <p:nvSpPr>
            <p:cNvPr id="135" name="Szövegdoboz 134">
              <a:extLst>
                <a:ext uri="{FF2B5EF4-FFF2-40B4-BE49-F238E27FC236}">
                  <a16:creationId xmlns:a16="http://schemas.microsoft.com/office/drawing/2014/main" id="{90B19383-1943-8678-2BCB-530AE47D648C}"/>
                </a:ext>
              </a:extLst>
            </p:cNvPr>
            <p:cNvSpPr txBox="1"/>
            <p:nvPr/>
          </p:nvSpPr>
          <p:spPr>
            <a:xfrm>
              <a:off x="2326947" y="2579929"/>
              <a:ext cx="6224412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Szabó Mihály és </a:t>
              </a:r>
              <a:r>
                <a:rPr lang="hu-HU" sz="12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Gubik</a:t>
              </a: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Julianna leányaként született.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Utolsó éves akadémistaként játszotta első szerepét a Stuart Mária című darab egyik szereplőjeként, majd végzősként a Nemzeti Színház szerződtette, első évben mint ösztöndíjas tagot.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1927 és 1944 között, valamint 1946–1947-ben volt a Nemzeti Színház művésze.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Rengeteg nagyobb szerepe volt, mint például Az ember tragédiájából Éva szerepe, Antigonéból  Antigoné és természetesen a Csongor és Tündéből Mirigy szerepe.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1929-ben kiérdemelte a Farkas–</a:t>
              </a:r>
              <a:r>
                <a:rPr lang="hu-HU" sz="12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Ratkó</a:t>
              </a: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-díjat.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Zeneakadémián lehetőségük volt </a:t>
              </a:r>
              <a:r>
                <a:rPr lang="hu-HU" sz="12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Környey</a:t>
              </a: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Paulával közösen neves magyar és külföldi írók költeményeiből összeállított előadó estet rendezni.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3-szor házasodott, de végül 1945-re özvegy maradt. Mirigy szerepét csupán egy évig alakította, utána </a:t>
              </a:r>
              <a:r>
                <a:rPr lang="hu-HU" sz="12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Gobbi</a:t>
              </a: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Hilda vette át helyét.</a:t>
              </a:r>
            </a:p>
          </p:txBody>
        </p:sp>
        <p:pic>
          <p:nvPicPr>
            <p:cNvPr id="136" name="Kép 135" descr="Szabó Margit (színművész) – Wikipédia">
              <a:extLst>
                <a:ext uri="{FF2B5EF4-FFF2-40B4-BE49-F238E27FC236}">
                  <a16:creationId xmlns:a16="http://schemas.microsoft.com/office/drawing/2014/main" id="{115BB6AA-67B0-CF97-20DC-2493FC112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513" y="3724173"/>
              <a:ext cx="1119839" cy="1698827"/>
            </a:xfrm>
            <a:prstGeom prst="roundRect">
              <a:avLst>
                <a:gd name="adj" fmla="val 9046"/>
              </a:avLst>
            </a:prstGeom>
            <a:noFill/>
            <a:ln>
              <a:noFill/>
            </a:ln>
          </p:spPr>
        </p:pic>
      </p:grpSp>
      <p:pic>
        <p:nvPicPr>
          <p:cNvPr id="140" name="Kép 139">
            <a:extLst>
              <a:ext uri="{FF2B5EF4-FFF2-40B4-BE49-F238E27FC236}">
                <a16:creationId xmlns:a16="http://schemas.microsoft.com/office/drawing/2014/main" id="{E6254F51-CC90-4017-8EC5-BD8F7E47F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782" y="1133462"/>
            <a:ext cx="9144000" cy="5336552"/>
          </a:xfrm>
          <a:prstGeom prst="rect">
            <a:avLst/>
          </a:prstGeom>
        </p:spPr>
      </p:pic>
      <p:grpSp>
        <p:nvGrpSpPr>
          <p:cNvPr id="165" name="Csoportba foglalás 164">
            <a:extLst>
              <a:ext uri="{FF2B5EF4-FFF2-40B4-BE49-F238E27FC236}">
                <a16:creationId xmlns:a16="http://schemas.microsoft.com/office/drawing/2014/main" id="{C8CA9AC6-D48E-4940-A01B-2E10A059550B}"/>
              </a:ext>
            </a:extLst>
          </p:cNvPr>
          <p:cNvGrpSpPr/>
          <p:nvPr/>
        </p:nvGrpSpPr>
        <p:grpSpPr>
          <a:xfrm>
            <a:off x="1423737" y="1081921"/>
            <a:ext cx="9593282" cy="5396221"/>
            <a:chOff x="1423737" y="1081921"/>
            <a:chExt cx="9593282" cy="5396221"/>
          </a:xfrm>
        </p:grpSpPr>
        <p:pic>
          <p:nvPicPr>
            <p:cNvPr id="142" name="Kép 141">
              <a:extLst>
                <a:ext uri="{FF2B5EF4-FFF2-40B4-BE49-F238E27FC236}">
                  <a16:creationId xmlns:a16="http://schemas.microsoft.com/office/drawing/2014/main" id="{8379857D-581A-37B0-116F-561BF2A95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23737" y="1081921"/>
              <a:ext cx="9593282" cy="5396221"/>
            </a:xfrm>
            <a:prstGeom prst="rect">
              <a:avLst/>
            </a:prstGeom>
          </p:spPr>
        </p:pic>
        <p:sp>
          <p:nvSpPr>
            <p:cNvPr id="147" name="Szövegdoboz 146">
              <a:extLst>
                <a:ext uri="{FF2B5EF4-FFF2-40B4-BE49-F238E27FC236}">
                  <a16:creationId xmlns:a16="http://schemas.microsoft.com/office/drawing/2014/main" id="{82811813-6183-BE84-B110-2F42F134CBB6}"/>
                </a:ext>
              </a:extLst>
            </p:cNvPr>
            <p:cNvSpPr txBox="1"/>
            <p:nvPr/>
          </p:nvSpPr>
          <p:spPr>
            <a:xfrm>
              <a:off x="2126012" y="1964270"/>
              <a:ext cx="232015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 err="1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Gobbi</a:t>
              </a:r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 Hilda:</a:t>
              </a:r>
            </a:p>
          </p:txBody>
        </p:sp>
        <p:sp>
          <p:nvSpPr>
            <p:cNvPr id="152" name="Szövegdoboz 151">
              <a:extLst>
                <a:ext uri="{FF2B5EF4-FFF2-40B4-BE49-F238E27FC236}">
                  <a16:creationId xmlns:a16="http://schemas.microsoft.com/office/drawing/2014/main" id="{1782BAAA-B814-9ED8-578B-E5504506DE19}"/>
                </a:ext>
              </a:extLst>
            </p:cNvPr>
            <p:cNvSpPr txBox="1"/>
            <p:nvPr/>
          </p:nvSpPr>
          <p:spPr>
            <a:xfrm>
              <a:off x="2068660" y="1521739"/>
              <a:ext cx="464091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Szintén Mirigy szerepében:</a:t>
              </a:r>
            </a:p>
          </p:txBody>
        </p:sp>
        <p:sp>
          <p:nvSpPr>
            <p:cNvPr id="156" name="Szövegdoboz 155">
              <a:extLst>
                <a:ext uri="{FF2B5EF4-FFF2-40B4-BE49-F238E27FC236}">
                  <a16:creationId xmlns:a16="http://schemas.microsoft.com/office/drawing/2014/main" id="{6BC623AD-59E9-E51F-ED52-752AF9403AD1}"/>
                </a:ext>
              </a:extLst>
            </p:cNvPr>
            <p:cNvSpPr txBox="1"/>
            <p:nvPr/>
          </p:nvSpPr>
          <p:spPr>
            <a:xfrm>
              <a:off x="2065996" y="2295806"/>
              <a:ext cx="6668752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„A magyar színház- és filmtörténet egyik legérdekesebb, legeredetibb és legközkedveltebb alakja.” – állítják </a:t>
              </a:r>
              <a:r>
                <a:rPr lang="hu-HU" sz="11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Gobbi</a:t>
              </a: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Hildáról a Kossuth-díjas, Érdemes-és Kiváló művész címmel és számos elismeréssel rendelkező színészről. 1932 és 1935 között az Országos Magyar Királyi Színművészeti Akadémia ösztöndíjas növendéke volt.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Diplomája átvétele után a Nemzetibe szerződött.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német megszállás előtt a munkásszínjátszásban és a Vasas Szakszervezet művészestjein is szerepet vállalt.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háború végén illegalitásba vonult, részt vett az ellenállásban.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Közreműködött a Nemzeti Színház újjáépítésében és a színházi élet újjászervezésében, mint a Magyar Művészeti Tanács Színházi Szakbizottságának tagja.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Neki köszönhető többek között, hogy 1947. március 9-én megnyílt a Horváth Árpád Színészkollégium, majd nem sokkal később a Jászai Mari Színészotthon és az </a:t>
              </a:r>
              <a:r>
                <a:rPr lang="hu-HU" sz="11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Ódry</a:t>
              </a: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Árpád Színészotthon. 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Kihagyásokkal ugyan, de hosszú éveken keresztül volt a Nemzeti Színház tagja. Regisztrált bemutatóinak száma: 124. Végrendeletében megalapítja az </a:t>
              </a:r>
              <a:r>
                <a:rPr lang="hu-HU" sz="11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Aase</a:t>
              </a: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-díjat, az epizódszereplők elismerésére.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Mirigy szerepét 1938-ban alakította először, de az 1976-ban elkészült filmben is őt láthatjuk.</a:t>
              </a:r>
            </a:p>
          </p:txBody>
        </p:sp>
        <p:pic>
          <p:nvPicPr>
            <p:cNvPr id="164" name="Kép 163" descr="100 éves lenne Gobbi Hilda - Emlékkiállítás nyílik a POSZT-on - Színház.hu">
              <a:extLst>
                <a:ext uri="{FF2B5EF4-FFF2-40B4-BE49-F238E27FC236}">
                  <a16:creationId xmlns:a16="http://schemas.microsoft.com/office/drawing/2014/main" id="{BC878162-7E99-55F2-EDD7-D96289DEE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651" y="3751138"/>
              <a:ext cx="1252655" cy="1658598"/>
            </a:xfrm>
            <a:prstGeom prst="roundRect">
              <a:avLst>
                <a:gd name="adj" fmla="val 8691"/>
              </a:avLst>
            </a:prstGeom>
            <a:noFill/>
            <a:ln>
              <a:noFill/>
            </a:ln>
          </p:spPr>
        </p:pic>
      </p:grpSp>
      <p:pic>
        <p:nvPicPr>
          <p:cNvPr id="166" name="Kép 165">
            <a:extLst>
              <a:ext uri="{FF2B5EF4-FFF2-40B4-BE49-F238E27FC236}">
                <a16:creationId xmlns:a16="http://schemas.microsoft.com/office/drawing/2014/main" id="{EFCDDC6C-5B55-F23A-2B65-F5427842B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834" y="1114809"/>
            <a:ext cx="9144000" cy="5336552"/>
          </a:xfrm>
          <a:prstGeom prst="rect">
            <a:avLst/>
          </a:prstGeom>
        </p:spPr>
      </p:pic>
      <p:grpSp>
        <p:nvGrpSpPr>
          <p:cNvPr id="174" name="Csoportba foglalás 173">
            <a:extLst>
              <a:ext uri="{FF2B5EF4-FFF2-40B4-BE49-F238E27FC236}">
                <a16:creationId xmlns:a16="http://schemas.microsoft.com/office/drawing/2014/main" id="{9868597B-B436-0409-F5B7-A6ABB8686BB7}"/>
              </a:ext>
            </a:extLst>
          </p:cNvPr>
          <p:cNvGrpSpPr/>
          <p:nvPr/>
        </p:nvGrpSpPr>
        <p:grpSpPr>
          <a:xfrm>
            <a:off x="1357001" y="1070622"/>
            <a:ext cx="9593282" cy="5396221"/>
            <a:chOff x="1357001" y="1070622"/>
            <a:chExt cx="9593282" cy="5396221"/>
          </a:xfrm>
        </p:grpSpPr>
        <p:pic>
          <p:nvPicPr>
            <p:cNvPr id="168" name="Kép 167">
              <a:extLst>
                <a:ext uri="{FF2B5EF4-FFF2-40B4-BE49-F238E27FC236}">
                  <a16:creationId xmlns:a16="http://schemas.microsoft.com/office/drawing/2014/main" id="{A6CAF6DA-C56A-EA8C-25E1-9BF07B021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7001" y="1070622"/>
              <a:ext cx="9593282" cy="5396221"/>
            </a:xfrm>
            <a:prstGeom prst="rect">
              <a:avLst/>
            </a:prstGeom>
          </p:spPr>
        </p:pic>
        <p:sp>
          <p:nvSpPr>
            <p:cNvPr id="167" name="Szövegdoboz 166">
              <a:extLst>
                <a:ext uri="{FF2B5EF4-FFF2-40B4-BE49-F238E27FC236}">
                  <a16:creationId xmlns:a16="http://schemas.microsoft.com/office/drawing/2014/main" id="{7663325B-74B4-DA78-C4D7-72DFB0FE3265}"/>
                </a:ext>
              </a:extLst>
            </p:cNvPr>
            <p:cNvSpPr txBox="1"/>
            <p:nvPr/>
          </p:nvSpPr>
          <p:spPr>
            <a:xfrm>
              <a:off x="2043379" y="1557383"/>
              <a:ext cx="3807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Ledér szerepében:</a:t>
              </a:r>
            </a:p>
          </p:txBody>
        </p:sp>
        <p:sp>
          <p:nvSpPr>
            <p:cNvPr id="170" name="Szövegdoboz 169">
              <a:extLst>
                <a:ext uri="{FF2B5EF4-FFF2-40B4-BE49-F238E27FC236}">
                  <a16:creationId xmlns:a16="http://schemas.microsoft.com/office/drawing/2014/main" id="{62F1FD98-4FBE-03B9-08B7-B84C7BC8F8E9}"/>
                </a:ext>
              </a:extLst>
            </p:cNvPr>
            <p:cNvSpPr txBox="1"/>
            <p:nvPr/>
          </p:nvSpPr>
          <p:spPr>
            <a:xfrm>
              <a:off x="2100843" y="1979578"/>
              <a:ext cx="19678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 err="1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Szeleczky</a:t>
              </a:r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 Zita: </a:t>
              </a:r>
            </a:p>
          </p:txBody>
        </p:sp>
        <p:sp>
          <p:nvSpPr>
            <p:cNvPr id="172" name="Szövegdoboz 171">
              <a:extLst>
                <a:ext uri="{FF2B5EF4-FFF2-40B4-BE49-F238E27FC236}">
                  <a16:creationId xmlns:a16="http://schemas.microsoft.com/office/drawing/2014/main" id="{B8A83CED-8C51-B73B-5EA7-BB9ED5C80AC6}"/>
                </a:ext>
              </a:extLst>
            </p:cNvPr>
            <p:cNvSpPr txBox="1"/>
            <p:nvPr/>
          </p:nvSpPr>
          <p:spPr>
            <a:xfrm>
              <a:off x="2131722" y="2320947"/>
              <a:ext cx="6236569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Konzervatív családban született, az itt kapott neveltetését néha nehezen egyeztette a sztárkultusszal és színészi léttel.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1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Ódry</a:t>
              </a: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Árpád az elejétől látta a színésznőben a tehetséget és mindig is próbálta a Nemzeti felé terelni, így tanára javaslatára a Nemzetibe szerződött1936-ban.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statisztaszerepek után jöttek az egyre nagyobb szerepek például a Szentiváni éji álomban, a Csongor és Tündében, az áttörést a Villámfénynél című darabban </a:t>
              </a:r>
              <a:r>
                <a:rPr lang="hu-HU" sz="11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Sata</a:t>
              </a: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szerepe hozta számára.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Emlékezetes alakításai közé tartoznak a Tamási Áron darabokban játszott szerepek.  A színészi pályája mellett a filmes karrierje is kiemelkedő volt, igazi filmsztárrá vált, egy ország kedvencévé, akinek a magánélete szinte közügy volt, a színházak versengtek érte.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Németh Antal felkérte, hogy Frankfurtban és Berlinben Tünde szerepét játssza, de a színésznő nem vállalta, így Németh az országos Színművészeti és Filmművészeti Kamara fegyelmi tanácsa elé vitte az ügyet.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Az eset után a színésznő elhagyta a Nemzeti Színházat.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Karrierje 1945 után Magyarországon nem folytatódhatott, így elhagyta az országot, Argentínában, majd Amerikában élt.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1990-ben tért haza először, 1998-ban hazatelepült.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1999-ben Magyarországon hunyt el.</a:t>
              </a:r>
            </a:p>
          </p:txBody>
        </p:sp>
        <p:pic>
          <p:nvPicPr>
            <p:cNvPr id="173" name="Kép 172" descr="Szeleczky Zita">
              <a:extLst>
                <a:ext uri="{FF2B5EF4-FFF2-40B4-BE49-F238E27FC236}">
                  <a16:creationId xmlns:a16="http://schemas.microsoft.com/office/drawing/2014/main" id="{1B443DB9-82C3-FDF9-06F7-E238D1D55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320" y="4222515"/>
              <a:ext cx="1167159" cy="1513599"/>
            </a:xfrm>
            <a:prstGeom prst="roundRect">
              <a:avLst>
                <a:gd name="adj" fmla="val 3523"/>
              </a:avLst>
            </a:prstGeom>
            <a:noFill/>
            <a:ln>
              <a:noFill/>
            </a:ln>
          </p:spPr>
        </p:pic>
      </p:grpSp>
      <p:pic>
        <p:nvPicPr>
          <p:cNvPr id="175" name="Kép 174">
            <a:extLst>
              <a:ext uri="{FF2B5EF4-FFF2-40B4-BE49-F238E27FC236}">
                <a16:creationId xmlns:a16="http://schemas.microsoft.com/office/drawing/2014/main" id="{AC2227D5-DD7B-98D3-12D7-3A642390C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688" y="1163207"/>
            <a:ext cx="9144000" cy="5336552"/>
          </a:xfrm>
          <a:prstGeom prst="rect">
            <a:avLst/>
          </a:prstGeom>
        </p:spPr>
      </p:pic>
      <p:grpSp>
        <p:nvGrpSpPr>
          <p:cNvPr id="183" name="Csoportba foglalás 182">
            <a:extLst>
              <a:ext uri="{FF2B5EF4-FFF2-40B4-BE49-F238E27FC236}">
                <a16:creationId xmlns:a16="http://schemas.microsoft.com/office/drawing/2014/main" id="{09167B59-4033-439C-FA81-FF8145B11AF5}"/>
              </a:ext>
            </a:extLst>
          </p:cNvPr>
          <p:cNvGrpSpPr/>
          <p:nvPr/>
        </p:nvGrpSpPr>
        <p:grpSpPr>
          <a:xfrm>
            <a:off x="1294996" y="1026062"/>
            <a:ext cx="9593282" cy="5396221"/>
            <a:chOff x="1294996" y="1026062"/>
            <a:chExt cx="9593282" cy="5396221"/>
          </a:xfrm>
        </p:grpSpPr>
        <p:pic>
          <p:nvPicPr>
            <p:cNvPr id="176" name="Kép 175">
              <a:extLst>
                <a:ext uri="{FF2B5EF4-FFF2-40B4-BE49-F238E27FC236}">
                  <a16:creationId xmlns:a16="http://schemas.microsoft.com/office/drawing/2014/main" id="{F3948B3F-5C1A-61B7-5E5D-7C2EB5323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4996" y="1026062"/>
              <a:ext cx="9593282" cy="5396221"/>
            </a:xfrm>
            <a:prstGeom prst="rect">
              <a:avLst/>
            </a:prstGeom>
          </p:spPr>
        </p:pic>
        <p:sp>
          <p:nvSpPr>
            <p:cNvPr id="177" name="Szövegdoboz 176">
              <a:extLst>
                <a:ext uri="{FF2B5EF4-FFF2-40B4-BE49-F238E27FC236}">
                  <a16:creationId xmlns:a16="http://schemas.microsoft.com/office/drawing/2014/main" id="{E7A4788D-83DB-36E5-8839-D8F4C4E7EDAB}"/>
                </a:ext>
              </a:extLst>
            </p:cNvPr>
            <p:cNvSpPr txBox="1"/>
            <p:nvPr/>
          </p:nvSpPr>
          <p:spPr>
            <a:xfrm>
              <a:off x="2030225" y="1594390"/>
              <a:ext cx="3633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Éj szerepében:</a:t>
              </a:r>
            </a:p>
          </p:txBody>
        </p:sp>
        <p:sp>
          <p:nvSpPr>
            <p:cNvPr id="179" name="Szövegdoboz 178">
              <a:extLst>
                <a:ext uri="{FF2B5EF4-FFF2-40B4-BE49-F238E27FC236}">
                  <a16:creationId xmlns:a16="http://schemas.microsoft.com/office/drawing/2014/main" id="{DBC41A3A-D549-1311-5FF5-BEDB44650171}"/>
                </a:ext>
              </a:extLst>
            </p:cNvPr>
            <p:cNvSpPr txBox="1"/>
            <p:nvPr/>
          </p:nvSpPr>
          <p:spPr>
            <a:xfrm>
              <a:off x="2036895" y="1945457"/>
              <a:ext cx="22037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Lukács Margit</a:t>
              </a:r>
            </a:p>
          </p:txBody>
        </p:sp>
        <p:sp>
          <p:nvSpPr>
            <p:cNvPr id="181" name="Szövegdoboz 180">
              <a:extLst>
                <a:ext uri="{FF2B5EF4-FFF2-40B4-BE49-F238E27FC236}">
                  <a16:creationId xmlns:a16="http://schemas.microsoft.com/office/drawing/2014/main" id="{E75FF8FD-D451-9123-765B-49B9DDAF4FF8}"/>
                </a:ext>
              </a:extLst>
            </p:cNvPr>
            <p:cNvSpPr txBox="1"/>
            <p:nvPr/>
          </p:nvSpPr>
          <p:spPr>
            <a:xfrm>
              <a:off x="2058561" y="2264645"/>
              <a:ext cx="6302185" cy="3647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1914. december 22-én született Budapesten viszonylag jómódú, középpolgári családban.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Apáca akart lenni, de egy színházi élmény megváltoztatta döntését.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Szülei ebbe csak akkor nyugodtak bele, amikor kijelentette, hogy csak akkor lesz színész, ha a Nemzeti Színház tagja lehet.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Kívánsága valóra vált, a Színművészeti Akadémia elvégzése után, 1936-ban ösztöndíjasként a Nemzetihez szerződhetett, majd a teátrum rendes tagja, 1989-ben pedig örökös tagja lett.  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társulathoz élete végéig hű maradt, de vendégművészként fellépett más színházaknál is. Rendkívüli megjelenésű színésznő, igazi tragika volt, impozáns tartása, sötét tónusú, bársonyos alt hangja, tökéletes beszédtechnikája, jellemábrázoló művészete tette alkalmassá a klasszikus drámai hősnők megformálására. 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Már a második világháború előtt több filmszerepet kapott.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mozivásznon és a tévében 1945 után is feltűnt. Kellemes, mély tónusú hangját szinkronszerepekben is hallhattuk.  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Szakmai, politikai csatározásokban nem vett részt Művészetét számos kitüntetéssel ismerték el:  Jászai Mari-, és Kossuth-díjat kapott, érdemes-, majd kiváló művész , örökös tagja a Halhatatlanok Társulatának, a Nemzet színésze címet is elnyerte.  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 Csongor és Tündében hosszú évekig ő volt az Éjkirálynő.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Még </a:t>
              </a:r>
              <a:r>
                <a:rPr lang="hu-HU" sz="105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Vidnyánszy</a:t>
              </a: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Attila 2016-os rendezésében is az ő hangját használva, archív felvételről hallattatta az éj legendás monológját.</a:t>
              </a:r>
            </a:p>
          </p:txBody>
        </p:sp>
        <p:pic>
          <p:nvPicPr>
            <p:cNvPr id="182" name="Kép 181" descr="Lukács Margit Munkássága | Nemzeti Színház">
              <a:extLst>
                <a:ext uri="{FF2B5EF4-FFF2-40B4-BE49-F238E27FC236}">
                  <a16:creationId xmlns:a16="http://schemas.microsoft.com/office/drawing/2014/main" id="{8A4C0886-27A3-9A59-7928-561DCBD3D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783" y="4292840"/>
              <a:ext cx="1054836" cy="1588608"/>
            </a:xfrm>
            <a:prstGeom prst="roundRect">
              <a:avLst>
                <a:gd name="adj" fmla="val 9438"/>
              </a:avLst>
            </a:prstGeom>
            <a:noFill/>
            <a:ln>
              <a:noFill/>
            </a:ln>
          </p:spPr>
        </p:pic>
      </p:grpSp>
      <p:pic>
        <p:nvPicPr>
          <p:cNvPr id="184" name="Kép 183">
            <a:extLst>
              <a:ext uri="{FF2B5EF4-FFF2-40B4-BE49-F238E27FC236}">
                <a16:creationId xmlns:a16="http://schemas.microsoft.com/office/drawing/2014/main" id="{6A490F80-3926-5910-4667-1C2D7CCDE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659" y="1200166"/>
            <a:ext cx="9144000" cy="5336552"/>
          </a:xfrm>
          <a:prstGeom prst="rect">
            <a:avLst/>
          </a:prstGeom>
        </p:spPr>
      </p:pic>
      <p:grpSp>
        <p:nvGrpSpPr>
          <p:cNvPr id="2058" name="Csoportba foglalás 2057">
            <a:extLst>
              <a:ext uri="{FF2B5EF4-FFF2-40B4-BE49-F238E27FC236}">
                <a16:creationId xmlns:a16="http://schemas.microsoft.com/office/drawing/2014/main" id="{9FBC962D-4C51-A1A0-7EBF-BC8EC366AFCE}"/>
              </a:ext>
            </a:extLst>
          </p:cNvPr>
          <p:cNvGrpSpPr/>
          <p:nvPr/>
        </p:nvGrpSpPr>
        <p:grpSpPr>
          <a:xfrm>
            <a:off x="1388309" y="1073793"/>
            <a:ext cx="9593282" cy="5396221"/>
            <a:chOff x="1388309" y="1073793"/>
            <a:chExt cx="9593282" cy="5396221"/>
          </a:xfrm>
        </p:grpSpPr>
        <p:pic>
          <p:nvPicPr>
            <p:cNvPr id="185" name="Kép 184">
              <a:extLst>
                <a:ext uri="{FF2B5EF4-FFF2-40B4-BE49-F238E27FC236}">
                  <a16:creationId xmlns:a16="http://schemas.microsoft.com/office/drawing/2014/main" id="{31010E26-B3E5-F115-3655-54641C2A3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8309" y="1073793"/>
              <a:ext cx="9593282" cy="5396221"/>
            </a:xfrm>
            <a:prstGeom prst="rect">
              <a:avLst/>
            </a:prstGeom>
          </p:spPr>
        </p:pic>
        <p:sp>
          <p:nvSpPr>
            <p:cNvPr id="186" name="Szövegdoboz 185">
              <a:extLst>
                <a:ext uri="{FF2B5EF4-FFF2-40B4-BE49-F238E27FC236}">
                  <a16:creationId xmlns:a16="http://schemas.microsoft.com/office/drawing/2014/main" id="{E881EE74-3536-43DD-F9ED-D171F09140E6}"/>
                </a:ext>
              </a:extLst>
            </p:cNvPr>
            <p:cNvSpPr txBox="1"/>
            <p:nvPr/>
          </p:nvSpPr>
          <p:spPr>
            <a:xfrm>
              <a:off x="2039015" y="1501063"/>
              <a:ext cx="5229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 err="1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Kurrah</a:t>
              </a:r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, ördögfi szerepében:</a:t>
              </a:r>
            </a:p>
          </p:txBody>
        </p:sp>
        <p:sp>
          <p:nvSpPr>
            <p:cNvPr id="188" name="Szövegdoboz 187">
              <a:extLst>
                <a:ext uri="{FF2B5EF4-FFF2-40B4-BE49-F238E27FC236}">
                  <a16:creationId xmlns:a16="http://schemas.microsoft.com/office/drawing/2014/main" id="{D1B42C7B-EA98-8542-5DC9-1779E5A81759}"/>
                </a:ext>
              </a:extLst>
            </p:cNvPr>
            <p:cNvSpPr txBox="1"/>
            <p:nvPr/>
          </p:nvSpPr>
          <p:spPr>
            <a:xfrm>
              <a:off x="2060981" y="1956863"/>
              <a:ext cx="443106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ungvári László:</a:t>
              </a:r>
            </a:p>
          </p:txBody>
        </p:sp>
        <p:sp>
          <p:nvSpPr>
            <p:cNvPr id="190" name="Szövegdoboz 189">
              <a:extLst>
                <a:ext uri="{FF2B5EF4-FFF2-40B4-BE49-F238E27FC236}">
                  <a16:creationId xmlns:a16="http://schemas.microsoft.com/office/drawing/2014/main" id="{80AD5E7A-104D-A6DF-4698-9B6FD032CBEF}"/>
                </a:ext>
              </a:extLst>
            </p:cNvPr>
            <p:cNvSpPr txBox="1"/>
            <p:nvPr/>
          </p:nvSpPr>
          <p:spPr>
            <a:xfrm>
              <a:off x="2092223" y="2205364"/>
              <a:ext cx="510149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1932-ben végezte a Színművészeti Főiskolát, a diploma megszerzése után egyből a Nemzeti Színházhoz szerződött.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Jásza Mari és  </a:t>
              </a:r>
              <a:r>
                <a:rPr lang="hu-HU" sz="12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Kossúth</a:t>
              </a: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-díjas, Érdemes és Kiváló művész.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Egészen haláláig a Nemzeti tagja maradt.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Számos szerepben, filmben, hangjátékban találkozhatott vele a közönség.</a:t>
              </a:r>
            </a:p>
          </p:txBody>
        </p:sp>
        <p:pic>
          <p:nvPicPr>
            <p:cNvPr id="191" name="Kép 190" descr="Ungváry László színművész ezen a napon 113 évvel ezelőtt született,  eredetileg Untener László néven. Elhunyt: 1982. szeptember 21. | Facebook">
              <a:extLst>
                <a:ext uri="{FF2B5EF4-FFF2-40B4-BE49-F238E27FC236}">
                  <a16:creationId xmlns:a16="http://schemas.microsoft.com/office/drawing/2014/main" id="{9873B50D-3EB1-2680-D914-406E6C9E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958" y="2099361"/>
              <a:ext cx="979898" cy="1362799"/>
            </a:xfrm>
            <a:prstGeom prst="roundRect">
              <a:avLst>
                <a:gd name="adj" fmla="val 5032"/>
              </a:avLst>
            </a:prstGeom>
            <a:noFill/>
            <a:ln>
              <a:noFill/>
            </a:ln>
          </p:spPr>
        </p:pic>
        <p:sp>
          <p:nvSpPr>
            <p:cNvPr id="2049" name="Szövegdoboz 2048">
              <a:extLst>
                <a:ext uri="{FF2B5EF4-FFF2-40B4-BE49-F238E27FC236}">
                  <a16:creationId xmlns:a16="http://schemas.microsoft.com/office/drawing/2014/main" id="{F3D8F13E-967E-3F79-CC87-E726D82BA3D6}"/>
                </a:ext>
              </a:extLst>
            </p:cNvPr>
            <p:cNvSpPr txBox="1"/>
            <p:nvPr/>
          </p:nvSpPr>
          <p:spPr>
            <a:xfrm>
              <a:off x="2037135" y="3424431"/>
              <a:ext cx="51118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2400" b="1" dirty="0" err="1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Berreh</a:t>
              </a:r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, ördögfi szerepében:</a:t>
              </a:r>
            </a:p>
          </p:txBody>
        </p:sp>
        <p:sp>
          <p:nvSpPr>
            <p:cNvPr id="2054" name="Szövegdoboz 2053">
              <a:extLst>
                <a:ext uri="{FF2B5EF4-FFF2-40B4-BE49-F238E27FC236}">
                  <a16:creationId xmlns:a16="http://schemas.microsoft.com/office/drawing/2014/main" id="{CBC3E4B3-E587-5159-404E-BAE82A3E86D8}"/>
                </a:ext>
              </a:extLst>
            </p:cNvPr>
            <p:cNvSpPr txBox="1"/>
            <p:nvPr/>
          </p:nvSpPr>
          <p:spPr>
            <a:xfrm rot="10800000" flipV="1">
              <a:off x="2096768" y="3818401"/>
              <a:ext cx="231390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Várkonyi Zoltán:</a:t>
              </a:r>
            </a:p>
          </p:txBody>
        </p:sp>
        <p:sp>
          <p:nvSpPr>
            <p:cNvPr id="2056" name="Szövegdoboz 2055">
              <a:extLst>
                <a:ext uri="{FF2B5EF4-FFF2-40B4-BE49-F238E27FC236}">
                  <a16:creationId xmlns:a16="http://schemas.microsoft.com/office/drawing/2014/main" id="{A2CCD063-4B59-ED80-6073-960CF0974823}"/>
                </a:ext>
              </a:extLst>
            </p:cNvPr>
            <p:cNvSpPr txBox="1"/>
            <p:nvPr/>
          </p:nvSpPr>
          <p:spPr>
            <a:xfrm>
              <a:off x="2148409" y="4094670"/>
              <a:ext cx="5289204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1934-ban végezte el az Országos Magyar Színművészeti Akadémiát.</a:t>
              </a:r>
            </a:p>
            <a:p>
              <a:pPr marL="1085850" lvl="2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Pályáját a Nemzeti Színházban kezdte. 1949-től tanított a Színház- és Filmművészeti Főiskolán, melynek 1972-től haláláig rektora volt</a:t>
              </a:r>
            </a:p>
            <a:p>
              <a:pPr marL="1085850" lvl="2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Szerette a tudását megosztani az emberekkel és mindig törekedett, hogy diákjait sikeresen indítsa el a szakmájukban. </a:t>
              </a:r>
            </a:p>
            <a:p>
              <a:pPr marL="1085850" lvl="2" indent="-171450">
                <a:buFont typeface="Courier New" panose="02070309020205020404" pitchFamily="49" charset="0"/>
                <a:buChar char="o"/>
              </a:pPr>
              <a:r>
                <a:rPr lang="hu-HU" sz="11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Rendkívül színes egyéniség volt, mert a filmipartól kezdve egészen a színházig kiemelkedő alkotásokkal jeleskedett.</a:t>
              </a:r>
            </a:p>
          </p:txBody>
        </p:sp>
        <p:pic>
          <p:nvPicPr>
            <p:cNvPr id="2057" name="Kép 2056" descr="Színművészet: Várkonyi Zoltán (kép)">
              <a:extLst>
                <a:ext uri="{FF2B5EF4-FFF2-40B4-BE49-F238E27FC236}">
                  <a16:creationId xmlns:a16="http://schemas.microsoft.com/office/drawing/2014/main" id="{3F20A4E0-E4E2-AF90-7133-95A018D97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507" y="4334922"/>
              <a:ext cx="977139" cy="1362799"/>
            </a:xfrm>
            <a:prstGeom prst="roundRect">
              <a:avLst>
                <a:gd name="adj" fmla="val 5341"/>
              </a:avLst>
            </a:prstGeom>
            <a:noFill/>
            <a:ln>
              <a:noFill/>
            </a:ln>
          </p:spPr>
        </p:pic>
      </p:grpSp>
      <p:pic>
        <p:nvPicPr>
          <p:cNvPr id="2059" name="Kép 2058">
            <a:extLst>
              <a:ext uri="{FF2B5EF4-FFF2-40B4-BE49-F238E27FC236}">
                <a16:creationId xmlns:a16="http://schemas.microsoft.com/office/drawing/2014/main" id="{F1D593D9-F1C3-7C25-C76E-CC8729317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777" y="1076180"/>
            <a:ext cx="9144000" cy="5336552"/>
          </a:xfrm>
          <a:prstGeom prst="rect">
            <a:avLst/>
          </a:prstGeom>
        </p:spPr>
      </p:pic>
      <p:grpSp>
        <p:nvGrpSpPr>
          <p:cNvPr id="2068" name="Csoportba foglalás 2067">
            <a:extLst>
              <a:ext uri="{FF2B5EF4-FFF2-40B4-BE49-F238E27FC236}">
                <a16:creationId xmlns:a16="http://schemas.microsoft.com/office/drawing/2014/main" id="{081F3394-D3AD-0112-955A-B52B552D372F}"/>
              </a:ext>
            </a:extLst>
          </p:cNvPr>
          <p:cNvGrpSpPr/>
          <p:nvPr/>
        </p:nvGrpSpPr>
        <p:grpSpPr>
          <a:xfrm>
            <a:off x="1294996" y="955604"/>
            <a:ext cx="9593282" cy="5396221"/>
            <a:chOff x="1294996" y="955604"/>
            <a:chExt cx="9593282" cy="5396221"/>
          </a:xfrm>
        </p:grpSpPr>
        <p:pic>
          <p:nvPicPr>
            <p:cNvPr id="2060" name="Kép 2059">
              <a:extLst>
                <a:ext uri="{FF2B5EF4-FFF2-40B4-BE49-F238E27FC236}">
                  <a16:creationId xmlns:a16="http://schemas.microsoft.com/office/drawing/2014/main" id="{5706321E-C741-C5E3-2F7A-6447A3BE2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4996" y="955604"/>
              <a:ext cx="9593282" cy="5396221"/>
            </a:xfrm>
            <a:prstGeom prst="rect">
              <a:avLst/>
            </a:prstGeom>
          </p:spPr>
        </p:pic>
        <p:sp>
          <p:nvSpPr>
            <p:cNvPr id="2062" name="Szövegdoboz 2061">
              <a:extLst>
                <a:ext uri="{FF2B5EF4-FFF2-40B4-BE49-F238E27FC236}">
                  <a16:creationId xmlns:a16="http://schemas.microsoft.com/office/drawing/2014/main" id="{44D60F8F-EF75-F034-48A9-E5CC3F9B9A44}"/>
                </a:ext>
              </a:extLst>
            </p:cNvPr>
            <p:cNvSpPr txBox="1"/>
            <p:nvPr/>
          </p:nvSpPr>
          <p:spPr>
            <a:xfrm>
              <a:off x="1965131" y="1462197"/>
              <a:ext cx="632014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Duzzog, ördögfi szerepében:</a:t>
              </a:r>
            </a:p>
          </p:txBody>
        </p:sp>
        <p:sp>
          <p:nvSpPr>
            <p:cNvPr id="2064" name="Szövegdoboz 2063">
              <a:extLst>
                <a:ext uri="{FF2B5EF4-FFF2-40B4-BE49-F238E27FC236}">
                  <a16:creationId xmlns:a16="http://schemas.microsoft.com/office/drawing/2014/main" id="{EDBFE77B-0913-7D13-24C5-CE96411FF286}"/>
                </a:ext>
              </a:extLst>
            </p:cNvPr>
            <p:cNvSpPr txBox="1"/>
            <p:nvPr/>
          </p:nvSpPr>
          <p:spPr>
            <a:xfrm>
              <a:off x="1996640" y="1864552"/>
              <a:ext cx="225930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Major Tamás:</a:t>
              </a:r>
            </a:p>
          </p:txBody>
        </p:sp>
        <p:sp>
          <p:nvSpPr>
            <p:cNvPr id="2066" name="Szövegdoboz 2065">
              <a:extLst>
                <a:ext uri="{FF2B5EF4-FFF2-40B4-BE49-F238E27FC236}">
                  <a16:creationId xmlns:a16="http://schemas.microsoft.com/office/drawing/2014/main" id="{B904A6BC-F6E9-4AAC-A450-4C92B3306144}"/>
                </a:ext>
              </a:extLst>
            </p:cNvPr>
            <p:cNvSpPr txBox="1"/>
            <p:nvPr/>
          </p:nvSpPr>
          <p:spPr>
            <a:xfrm>
              <a:off x="2135113" y="2184190"/>
              <a:ext cx="6235055" cy="3485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Zseniális színész volt, diktatórikus módszerekkel dolgozó rendező. 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Katolikus, kisnemesi családban látta meg a napvilágot 1910-ben Újpesten.  Anyja Papp Mariska, aki mindig színész szeretett volna lenni, terelgette a színészi pálya felé fiát.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Színművészeti Akadémián 1930-ban szerzett oklevelet, és 1931-ben a Nemzeti Színház szerződtette.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Színészi skálája rendkívül széles volt, a vérbő komédiától a legsötétebb tragédiáig terjedt.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1945-től 1962-ig a Nemzeti Színház igazgatója volt (azt beszélik, csak utóbb derült ki, hogy ki sem nevezték, egyszerűen a romok között besétált a Nemzetibe és mindenkinek azt mondta, ezentúl ő az igazgató), majd főrendezője, 1947-től a Színház- és Filmművészeti Főiskola tanára, az 1982-ben alakult Katona József Színház társulatának alapító tagja.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A színészet mellett szerepelt filmekben, Tv műsorokban, hangjátékokban is. Volt országgyűlési képviselő és magas beosztású pártfunkcionárius. Munkásságát többek között kétszer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Kossuth-díjjal, Kiváló művész elismerésével is díjazták.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Pályafutását utolsó társulatában – a Katona József Színházban fejezte. </a:t>
              </a:r>
            </a:p>
            <a:p>
              <a:pPr marL="1543050" lvl="3" indent="-171450">
                <a:buFont typeface="Courier New" panose="02070309020205020404" pitchFamily="49" charset="0"/>
                <a:buChar char="o"/>
              </a:pPr>
              <a:r>
                <a:rPr lang="hu-HU" sz="105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Utolsó éveiben súlyos szembetegséggel küzdött 1989-ben hunyt el.</a:t>
              </a:r>
            </a:p>
          </p:txBody>
        </p:sp>
        <p:pic>
          <p:nvPicPr>
            <p:cNvPr id="2067" name="Kép 2066" descr="30 éve hunyt el Major Tamás | televizio.sk">
              <a:extLst>
                <a:ext uri="{FF2B5EF4-FFF2-40B4-BE49-F238E27FC236}">
                  <a16:creationId xmlns:a16="http://schemas.microsoft.com/office/drawing/2014/main" id="{5E5E01EE-A382-2063-C782-018F8D3D7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49" r="15079"/>
            <a:stretch/>
          </p:blipFill>
          <p:spPr bwMode="auto">
            <a:xfrm>
              <a:off x="2163813" y="3604836"/>
              <a:ext cx="1468980" cy="1633219"/>
            </a:xfrm>
            <a:prstGeom prst="roundRect">
              <a:avLst>
                <a:gd name="adj" fmla="val 5783"/>
              </a:avLst>
            </a:prstGeom>
            <a:noFill/>
            <a:ln>
              <a:noFill/>
            </a:ln>
          </p:spPr>
        </p:pic>
      </p:grpSp>
      <p:pic>
        <p:nvPicPr>
          <p:cNvPr id="2069" name="Kép 2068">
            <a:extLst>
              <a:ext uri="{FF2B5EF4-FFF2-40B4-BE49-F238E27FC236}">
                <a16:creationId xmlns:a16="http://schemas.microsoft.com/office/drawing/2014/main" id="{F720E943-1223-0DA4-BC8F-545B26918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500" y="1142338"/>
            <a:ext cx="9144000" cy="5336552"/>
          </a:xfrm>
          <a:prstGeom prst="rect">
            <a:avLst/>
          </a:prstGeom>
        </p:spPr>
      </p:pic>
      <p:grpSp>
        <p:nvGrpSpPr>
          <p:cNvPr id="2077" name="Csoportba foglalás 2076">
            <a:extLst>
              <a:ext uri="{FF2B5EF4-FFF2-40B4-BE49-F238E27FC236}">
                <a16:creationId xmlns:a16="http://schemas.microsoft.com/office/drawing/2014/main" id="{4EFACC7B-1F2F-DE6F-CCE9-2107BD62F013}"/>
              </a:ext>
            </a:extLst>
          </p:cNvPr>
          <p:cNvGrpSpPr/>
          <p:nvPr/>
        </p:nvGrpSpPr>
        <p:grpSpPr>
          <a:xfrm>
            <a:off x="1321573" y="1027624"/>
            <a:ext cx="9593282" cy="5396221"/>
            <a:chOff x="1321573" y="1027624"/>
            <a:chExt cx="9593282" cy="5396221"/>
          </a:xfrm>
        </p:grpSpPr>
        <p:pic>
          <p:nvPicPr>
            <p:cNvPr id="2071" name="Kép 2070">
              <a:extLst>
                <a:ext uri="{FF2B5EF4-FFF2-40B4-BE49-F238E27FC236}">
                  <a16:creationId xmlns:a16="http://schemas.microsoft.com/office/drawing/2014/main" id="{65AD13F1-CE61-2AA0-B4D6-87A2187A6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1573" y="1027624"/>
              <a:ext cx="9593282" cy="5396221"/>
            </a:xfrm>
            <a:prstGeom prst="rect">
              <a:avLst/>
            </a:prstGeom>
          </p:spPr>
        </p:pic>
        <p:sp>
          <p:nvSpPr>
            <p:cNvPr id="2070" name="Szövegdoboz 2069">
              <a:extLst>
                <a:ext uri="{FF2B5EF4-FFF2-40B4-BE49-F238E27FC236}">
                  <a16:creationId xmlns:a16="http://schemas.microsoft.com/office/drawing/2014/main" id="{30F1A855-637E-E65F-6E1E-6E07AFD6D36A}"/>
                </a:ext>
              </a:extLst>
            </p:cNvPr>
            <p:cNvSpPr txBox="1"/>
            <p:nvPr/>
          </p:nvSpPr>
          <p:spPr>
            <a:xfrm>
              <a:off x="2018420" y="1573329"/>
              <a:ext cx="365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Kalmár szerepében:</a:t>
              </a:r>
            </a:p>
          </p:txBody>
        </p:sp>
        <p:sp>
          <p:nvSpPr>
            <p:cNvPr id="2073" name="Szövegdoboz 2072">
              <a:extLst>
                <a:ext uri="{FF2B5EF4-FFF2-40B4-BE49-F238E27FC236}">
                  <a16:creationId xmlns:a16="http://schemas.microsoft.com/office/drawing/2014/main" id="{AF1FC37F-E345-612F-9489-044171BF69DA}"/>
                </a:ext>
              </a:extLst>
            </p:cNvPr>
            <p:cNvSpPr txBox="1"/>
            <p:nvPr/>
          </p:nvSpPr>
          <p:spPr>
            <a:xfrm>
              <a:off x="2077029" y="1947887"/>
              <a:ext cx="245161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 err="1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Makláry</a:t>
              </a:r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 Zoltán:</a:t>
              </a:r>
            </a:p>
          </p:txBody>
        </p:sp>
        <p:sp>
          <p:nvSpPr>
            <p:cNvPr id="2075" name="Szövegdoboz 2074">
              <a:extLst>
                <a:ext uri="{FF2B5EF4-FFF2-40B4-BE49-F238E27FC236}">
                  <a16:creationId xmlns:a16="http://schemas.microsoft.com/office/drawing/2014/main" id="{7DABE102-33E1-4E63-F4D1-826914499524}"/>
                </a:ext>
              </a:extLst>
            </p:cNvPr>
            <p:cNvSpPr txBox="1"/>
            <p:nvPr/>
          </p:nvSpPr>
          <p:spPr>
            <a:xfrm>
              <a:off x="1985924" y="2390529"/>
              <a:ext cx="480639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1914-ben iratkozott be Rákosi Szidi színitanodájába.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Hamar felfedezték hajlékonyságát és tehetségét, komikus szerepekre szánták. Viszont pár hónap után besorozták katonának.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4 évig volt olasz hadifogságban mígnem hazaengedték betegen és erőtlenül. Miután felépült, visszatért az iskolába és befejezte a tanulást.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Több színházban játszott végül a Nemzeti Színház színésze lett egészen 1969-ig. Számos színházi szerep mellett kiemelkedőek filmszerepei.</a:t>
              </a:r>
            </a:p>
          </p:txBody>
        </p:sp>
        <p:pic>
          <p:nvPicPr>
            <p:cNvPr id="2076" name="Kép 2075" descr="Makláry Zoltán | Filmek, képek, díjak | Személyiség adatlap | Mafab.hu">
              <a:extLst>
                <a:ext uri="{FF2B5EF4-FFF2-40B4-BE49-F238E27FC236}">
                  <a16:creationId xmlns:a16="http://schemas.microsoft.com/office/drawing/2014/main" id="{F16EFFD1-8D71-3712-5D8C-E1939DA28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3" t="3102" r="5840" b="8985"/>
            <a:stretch/>
          </p:blipFill>
          <p:spPr bwMode="auto">
            <a:xfrm>
              <a:off x="6827971" y="2446065"/>
              <a:ext cx="1225809" cy="1760800"/>
            </a:xfrm>
            <a:prstGeom prst="roundRect">
              <a:avLst>
                <a:gd name="adj" fmla="val 7488"/>
              </a:avLst>
            </a:prstGeom>
            <a:noFill/>
            <a:ln>
              <a:noFill/>
            </a:ln>
          </p:spPr>
        </p:pic>
      </p:grpSp>
      <p:pic>
        <p:nvPicPr>
          <p:cNvPr id="2084" name="Kép 2083">
            <a:extLst>
              <a:ext uri="{FF2B5EF4-FFF2-40B4-BE49-F238E27FC236}">
                <a16:creationId xmlns:a16="http://schemas.microsoft.com/office/drawing/2014/main" id="{2DC6E3D1-F6DD-7AC4-DC57-87EB62361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787" y="1143040"/>
            <a:ext cx="9144000" cy="5336552"/>
          </a:xfrm>
          <a:prstGeom prst="rect">
            <a:avLst/>
          </a:prstGeom>
        </p:spPr>
      </p:pic>
      <p:grpSp>
        <p:nvGrpSpPr>
          <p:cNvPr id="2092" name="Csoportba foglalás 2091">
            <a:extLst>
              <a:ext uri="{FF2B5EF4-FFF2-40B4-BE49-F238E27FC236}">
                <a16:creationId xmlns:a16="http://schemas.microsoft.com/office/drawing/2014/main" id="{69509DB9-498F-8812-384F-75838D82D954}"/>
              </a:ext>
            </a:extLst>
          </p:cNvPr>
          <p:cNvGrpSpPr/>
          <p:nvPr/>
        </p:nvGrpSpPr>
        <p:grpSpPr>
          <a:xfrm>
            <a:off x="1437387" y="1096812"/>
            <a:ext cx="9593282" cy="5396221"/>
            <a:chOff x="1437387" y="1096812"/>
            <a:chExt cx="9593282" cy="5396221"/>
          </a:xfrm>
        </p:grpSpPr>
        <p:pic>
          <p:nvPicPr>
            <p:cNvPr id="2086" name="Kép 2085">
              <a:extLst>
                <a:ext uri="{FF2B5EF4-FFF2-40B4-BE49-F238E27FC236}">
                  <a16:creationId xmlns:a16="http://schemas.microsoft.com/office/drawing/2014/main" id="{4FAAEA84-9DC6-ADC5-8A5C-91E35D60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7387" y="1096812"/>
              <a:ext cx="9593282" cy="5396221"/>
            </a:xfrm>
            <a:prstGeom prst="rect">
              <a:avLst/>
            </a:prstGeom>
          </p:spPr>
        </p:pic>
        <p:sp>
          <p:nvSpPr>
            <p:cNvPr id="2085" name="Szövegdoboz 2084">
              <a:extLst>
                <a:ext uri="{FF2B5EF4-FFF2-40B4-BE49-F238E27FC236}">
                  <a16:creationId xmlns:a16="http://schemas.microsoft.com/office/drawing/2014/main" id="{9594CDC4-1EFC-AF2F-823D-DA128FBAAE84}"/>
                </a:ext>
              </a:extLst>
            </p:cNvPr>
            <p:cNvSpPr txBox="1"/>
            <p:nvPr/>
          </p:nvSpPr>
          <p:spPr>
            <a:xfrm>
              <a:off x="2193607" y="1743102"/>
              <a:ext cx="49486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Fejedelem szerepében:</a:t>
              </a:r>
            </a:p>
          </p:txBody>
        </p:sp>
        <p:sp>
          <p:nvSpPr>
            <p:cNvPr id="2088" name="Szövegdoboz 2087">
              <a:extLst>
                <a:ext uri="{FF2B5EF4-FFF2-40B4-BE49-F238E27FC236}">
                  <a16:creationId xmlns:a16="http://schemas.microsoft.com/office/drawing/2014/main" id="{2D240542-801C-425D-F2F8-B1196667E6F4}"/>
                </a:ext>
              </a:extLst>
            </p:cNvPr>
            <p:cNvSpPr txBox="1"/>
            <p:nvPr/>
          </p:nvSpPr>
          <p:spPr>
            <a:xfrm>
              <a:off x="2189025" y="2192652"/>
              <a:ext cx="16947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Timár József: </a:t>
              </a:r>
            </a:p>
          </p:txBody>
        </p:sp>
        <p:sp>
          <p:nvSpPr>
            <p:cNvPr id="2090" name="Szövegdoboz 2089">
              <a:extLst>
                <a:ext uri="{FF2B5EF4-FFF2-40B4-BE49-F238E27FC236}">
                  <a16:creationId xmlns:a16="http://schemas.microsoft.com/office/drawing/2014/main" id="{D1D3488F-A39F-16C0-7476-5E48241147D6}"/>
                </a:ext>
              </a:extLst>
            </p:cNvPr>
            <p:cNvSpPr txBox="1"/>
            <p:nvPr/>
          </p:nvSpPr>
          <p:spPr>
            <a:xfrm>
              <a:off x="2232663" y="2667074"/>
              <a:ext cx="468060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Tímár 2 évig járt a Színművészeti Akadémiára.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1923-25 között, de már 1924-ben a Nemzeti </a:t>
              </a:r>
              <a:r>
                <a:rPr lang="hu-HU" sz="1200" b="1" dirty="0" err="1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színpadán</a:t>
              </a: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 szerepelt.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Hevesi Sándor fedezte fel tehetségét és 1925-ben szerződtette a Nemzeti Színházba.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1949 decemberében elszavalta a Szózatot emiatt felfüggesztették és eltiltották a színpadtól, ennek ellenére a miskolci Nemzeti Színházhoz szerződött.</a:t>
              </a:r>
            </a:p>
          </p:txBody>
        </p:sp>
        <p:pic>
          <p:nvPicPr>
            <p:cNvPr id="2091" name="Kép 2090">
              <a:extLst>
                <a:ext uri="{FF2B5EF4-FFF2-40B4-BE49-F238E27FC236}">
                  <a16:creationId xmlns:a16="http://schemas.microsoft.com/office/drawing/2014/main" id="{E38D9A92-BA89-F4FA-0962-46B3AFFC8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4" t="504" r="7719" b="11851"/>
            <a:stretch/>
          </p:blipFill>
          <p:spPr bwMode="auto">
            <a:xfrm>
              <a:off x="6883168" y="2550518"/>
              <a:ext cx="1346007" cy="1981012"/>
            </a:xfrm>
            <a:prstGeom prst="roundRect">
              <a:avLst>
                <a:gd name="adj" fmla="val 9236"/>
              </a:avLst>
            </a:prstGeom>
            <a:noFill/>
          </p:spPr>
        </p:pic>
      </p:grpSp>
      <p:pic>
        <p:nvPicPr>
          <p:cNvPr id="2093" name="Kép 2092">
            <a:extLst>
              <a:ext uri="{FF2B5EF4-FFF2-40B4-BE49-F238E27FC236}">
                <a16:creationId xmlns:a16="http://schemas.microsoft.com/office/drawing/2014/main" id="{34B1194C-B031-6E89-A219-7B61A93AD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496" y="1066602"/>
            <a:ext cx="9144000" cy="5336552"/>
          </a:xfrm>
          <a:prstGeom prst="rect">
            <a:avLst/>
          </a:prstGeom>
        </p:spPr>
      </p:pic>
      <p:grpSp>
        <p:nvGrpSpPr>
          <p:cNvPr id="2101" name="Csoportba foglalás 2100">
            <a:extLst>
              <a:ext uri="{FF2B5EF4-FFF2-40B4-BE49-F238E27FC236}">
                <a16:creationId xmlns:a16="http://schemas.microsoft.com/office/drawing/2014/main" id="{901C2799-FC18-7F2F-EE21-5F2A3B546C8A}"/>
              </a:ext>
            </a:extLst>
          </p:cNvPr>
          <p:cNvGrpSpPr/>
          <p:nvPr/>
        </p:nvGrpSpPr>
        <p:grpSpPr>
          <a:xfrm>
            <a:off x="1415562" y="1036767"/>
            <a:ext cx="9593282" cy="5396221"/>
            <a:chOff x="1415562" y="1036767"/>
            <a:chExt cx="9593282" cy="5396221"/>
          </a:xfrm>
        </p:grpSpPr>
        <p:pic>
          <p:nvPicPr>
            <p:cNvPr id="2095" name="Kép 2094">
              <a:extLst>
                <a:ext uri="{FF2B5EF4-FFF2-40B4-BE49-F238E27FC236}">
                  <a16:creationId xmlns:a16="http://schemas.microsoft.com/office/drawing/2014/main" id="{2067950F-28FD-7A8F-D92A-9994E4B2A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5562" y="1036767"/>
              <a:ext cx="9593282" cy="5396221"/>
            </a:xfrm>
            <a:prstGeom prst="rect">
              <a:avLst/>
            </a:prstGeom>
          </p:spPr>
        </p:pic>
        <p:sp>
          <p:nvSpPr>
            <p:cNvPr id="2094" name="Szövegdoboz 2093">
              <a:extLst>
                <a:ext uri="{FF2B5EF4-FFF2-40B4-BE49-F238E27FC236}">
                  <a16:creationId xmlns:a16="http://schemas.microsoft.com/office/drawing/2014/main" id="{1997B332-AA8B-3E53-E148-7236D2D4EB84}"/>
                </a:ext>
              </a:extLst>
            </p:cNvPr>
            <p:cNvSpPr txBox="1"/>
            <p:nvPr/>
          </p:nvSpPr>
          <p:spPr>
            <a:xfrm>
              <a:off x="2191455" y="1723063"/>
              <a:ext cx="3452317" cy="477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Tudós szerepében:</a:t>
              </a:r>
            </a:p>
          </p:txBody>
        </p:sp>
        <p:sp>
          <p:nvSpPr>
            <p:cNvPr id="2097" name="Szövegdoboz 2096">
              <a:extLst>
                <a:ext uri="{FF2B5EF4-FFF2-40B4-BE49-F238E27FC236}">
                  <a16:creationId xmlns:a16="http://schemas.microsoft.com/office/drawing/2014/main" id="{C3E7E887-5D6F-F4B5-310B-BF14109C3884}"/>
                </a:ext>
              </a:extLst>
            </p:cNvPr>
            <p:cNvSpPr txBox="1"/>
            <p:nvPr/>
          </p:nvSpPr>
          <p:spPr>
            <a:xfrm>
              <a:off x="2186873" y="2161810"/>
              <a:ext cx="187213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u-HU" sz="1600" b="1" u="sng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Pethes Sándor:</a:t>
              </a:r>
            </a:p>
          </p:txBody>
        </p:sp>
        <p:sp>
          <p:nvSpPr>
            <p:cNvPr id="2099" name="Szövegdoboz 2098">
              <a:extLst>
                <a:ext uri="{FF2B5EF4-FFF2-40B4-BE49-F238E27FC236}">
                  <a16:creationId xmlns:a16="http://schemas.microsoft.com/office/drawing/2014/main" id="{64C3E4A6-0FD3-3A54-F17C-E24C1B8A6BED}"/>
                </a:ext>
              </a:extLst>
            </p:cNvPr>
            <p:cNvSpPr txBox="1"/>
            <p:nvPr/>
          </p:nvSpPr>
          <p:spPr>
            <a:xfrm>
              <a:off x="2186874" y="2587309"/>
              <a:ext cx="4460028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Édesapja, Pethes Imre az első magyar Cyrano és az egyik leghíresebb Shakespeare-színész, édesanyja pedig sikeres primadonna volt.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1922-49-ig volt a Nemzeti tagja.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Ezután még egy évig tanított a Színiakadémián színészmesterséget. 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Sok kabaréban játszott, sokszor Dénes Györggyel együtt például a Pesti Kabaréban.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Számos vígjátékban és drámában volt lehetősége játszani. </a:t>
              </a:r>
            </a:p>
            <a:p>
              <a:pPr marL="171450" indent="-171450">
                <a:buFont typeface="Courier New" panose="02070309020205020404" pitchFamily="49" charset="0"/>
                <a:buChar char="o"/>
              </a:pPr>
              <a:r>
                <a:rPr lang="hu-HU" sz="1200" b="1" dirty="0">
                  <a:solidFill>
                    <a:schemeClr val="bg1"/>
                  </a:solidFill>
                  <a:latin typeface="Bodoni MT Black" panose="02070A03080606020203" pitchFamily="18" charset="0"/>
                  <a:cs typeface="Times New Roman" panose="02020603050405020304" pitchFamily="18" charset="0"/>
                </a:rPr>
                <a:t>1954-ben érdemes művész, 1974-ben pedig kiváló művész díjat kapott.</a:t>
              </a:r>
            </a:p>
          </p:txBody>
        </p:sp>
        <p:pic>
          <p:nvPicPr>
            <p:cNvPr id="2100" name="Kép 2099">
              <a:extLst>
                <a:ext uri="{FF2B5EF4-FFF2-40B4-BE49-F238E27FC236}">
                  <a16:creationId xmlns:a16="http://schemas.microsoft.com/office/drawing/2014/main" id="{C5B5F315-3AC9-DC84-06FA-04D4EB266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1553" t="3575" b="17721"/>
            <a:stretch/>
          </p:blipFill>
          <p:spPr>
            <a:xfrm>
              <a:off x="6487226" y="2609510"/>
              <a:ext cx="1858391" cy="2186975"/>
            </a:xfrm>
            <a:prstGeom prst="roundRect">
              <a:avLst>
                <a:gd name="adj" fmla="val 9754"/>
              </a:avLst>
            </a:prstGeom>
          </p:spPr>
        </p:pic>
      </p:grpSp>
      <p:pic>
        <p:nvPicPr>
          <p:cNvPr id="2102" name="Kép 2101">
            <a:extLst>
              <a:ext uri="{FF2B5EF4-FFF2-40B4-BE49-F238E27FC236}">
                <a16:creationId xmlns:a16="http://schemas.microsoft.com/office/drawing/2014/main" id="{6881CF5C-E46A-F302-EBD0-34E5CE208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448" y="1087471"/>
            <a:ext cx="9144000" cy="5336552"/>
          </a:xfrm>
          <a:prstGeom prst="rect">
            <a:avLst/>
          </a:prstGeom>
        </p:spPr>
      </p:pic>
      <p:grpSp>
        <p:nvGrpSpPr>
          <p:cNvPr id="2105" name="Csoportba foglalás 2104">
            <a:extLst>
              <a:ext uri="{FF2B5EF4-FFF2-40B4-BE49-F238E27FC236}">
                <a16:creationId xmlns:a16="http://schemas.microsoft.com/office/drawing/2014/main" id="{36471CFC-D72D-306A-6A71-15E1659F9059}"/>
              </a:ext>
            </a:extLst>
          </p:cNvPr>
          <p:cNvGrpSpPr/>
          <p:nvPr/>
        </p:nvGrpSpPr>
        <p:grpSpPr>
          <a:xfrm>
            <a:off x="1321448" y="994482"/>
            <a:ext cx="9593282" cy="5396221"/>
            <a:chOff x="1321448" y="994482"/>
            <a:chExt cx="9593282" cy="5396221"/>
          </a:xfrm>
        </p:grpSpPr>
        <p:pic>
          <p:nvPicPr>
            <p:cNvPr id="2103" name="Kép 2102">
              <a:extLst>
                <a:ext uri="{FF2B5EF4-FFF2-40B4-BE49-F238E27FC236}">
                  <a16:creationId xmlns:a16="http://schemas.microsoft.com/office/drawing/2014/main" id="{08D62679-0402-B94B-7BEC-B32F821F7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1448" y="994482"/>
              <a:ext cx="9593282" cy="5396221"/>
            </a:xfrm>
            <a:prstGeom prst="rect">
              <a:avLst/>
            </a:prstGeom>
          </p:spPr>
        </p:pic>
        <p:sp>
          <p:nvSpPr>
            <p:cNvPr id="2104" name="Szövegdoboz 2103">
              <a:extLst>
                <a:ext uri="{FF2B5EF4-FFF2-40B4-BE49-F238E27FC236}">
                  <a16:creationId xmlns:a16="http://schemas.microsoft.com/office/drawing/2014/main" id="{40705BDC-D4B2-2661-F751-D8196AB0AD1D}"/>
                </a:ext>
              </a:extLst>
            </p:cNvPr>
            <p:cNvSpPr txBox="1"/>
            <p:nvPr/>
          </p:nvSpPr>
          <p:spPr>
            <a:xfrm>
              <a:off x="2706198" y="3125843"/>
              <a:ext cx="5253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7200" b="1" dirty="0">
                  <a:solidFill>
                    <a:schemeClr val="bg1"/>
                  </a:solidFill>
                  <a:latin typeface="Stencil" panose="040409050D0802020404" pitchFamily="82" charset="0"/>
                  <a:cs typeface="Times New Roman" panose="02020603050405020304" pitchFamily="18" charset="0"/>
                </a:rPr>
                <a:t>Adás vége</a:t>
              </a:r>
            </a:p>
          </p:txBody>
        </p:sp>
      </p:grpSp>
      <p:pic>
        <p:nvPicPr>
          <p:cNvPr id="15" name="Kép 14">
            <a:extLst>
              <a:ext uri="{FF2B5EF4-FFF2-40B4-BE49-F238E27FC236}">
                <a16:creationId xmlns:a16="http://schemas.microsoft.com/office/drawing/2014/main" id="{E628D921-D042-1971-5CF6-A0D534A1CE9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2649" y="730889"/>
            <a:ext cx="10615457" cy="679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4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6434-CCAE-B0B7-4F25-468250D76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AA38EBE2-60D5-4B5D-FFAE-5A1A71F1D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227"/>
          <a:stretch/>
        </p:blipFill>
        <p:spPr>
          <a:xfrm>
            <a:off x="445307" y="3702998"/>
            <a:ext cx="1410497" cy="205082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C009B3D-33FF-99DC-D5E5-2DE21945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58"/>
          <a:stretch/>
        </p:blipFill>
        <p:spPr>
          <a:xfrm>
            <a:off x="10690607" y="3702998"/>
            <a:ext cx="903410" cy="1788022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492D878D-5234-5571-9FE2-6F2D2398AE27}"/>
              </a:ext>
            </a:extLst>
          </p:cNvPr>
          <p:cNvGrpSpPr/>
          <p:nvPr/>
        </p:nvGrpSpPr>
        <p:grpSpPr>
          <a:xfrm>
            <a:off x="3430945" y="2499038"/>
            <a:ext cx="5684520" cy="2407920"/>
            <a:chOff x="3430945" y="2499038"/>
            <a:chExt cx="5684520" cy="2407920"/>
          </a:xfrm>
        </p:grpSpPr>
        <p:sp>
          <p:nvSpPr>
            <p:cNvPr id="2" name="Beszédbuborék: lekerekített sarkú téglalap 1">
              <a:extLst>
                <a:ext uri="{FF2B5EF4-FFF2-40B4-BE49-F238E27FC236}">
                  <a16:creationId xmlns:a16="http://schemas.microsoft.com/office/drawing/2014/main" id="{BFB3C343-310B-E5A9-87C3-86AAB4C14450}"/>
                </a:ext>
              </a:extLst>
            </p:cNvPr>
            <p:cNvSpPr/>
            <p:nvPr/>
          </p:nvSpPr>
          <p:spPr>
            <a:xfrm>
              <a:off x="3430945" y="2499038"/>
              <a:ext cx="5684520" cy="2407920"/>
            </a:xfrm>
            <a:prstGeom prst="wedgeRoundRectCallout">
              <a:avLst>
                <a:gd name="adj1" fmla="val -77669"/>
                <a:gd name="adj2" fmla="val 26424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" name="Beszédbuborék: lekerekített sarkú téglalap 2">
              <a:extLst>
                <a:ext uri="{FF2B5EF4-FFF2-40B4-BE49-F238E27FC236}">
                  <a16:creationId xmlns:a16="http://schemas.microsoft.com/office/drawing/2014/main" id="{228AE924-E1F5-5FD2-C16F-2FF0771CF800}"/>
                </a:ext>
              </a:extLst>
            </p:cNvPr>
            <p:cNvSpPr/>
            <p:nvPr/>
          </p:nvSpPr>
          <p:spPr>
            <a:xfrm>
              <a:off x="3430945" y="2499038"/>
              <a:ext cx="5684520" cy="2407920"/>
            </a:xfrm>
            <a:prstGeom prst="wedgeRoundRectCallout">
              <a:avLst>
                <a:gd name="adj1" fmla="val 75414"/>
                <a:gd name="adj2" fmla="val 32120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Szövegdoboz 6">
            <a:extLst>
              <a:ext uri="{FF2B5EF4-FFF2-40B4-BE49-F238E27FC236}">
                <a16:creationId xmlns:a16="http://schemas.microsoft.com/office/drawing/2014/main" id="{2C81A0E3-EBF3-6923-66FF-DF6D8A19930F}"/>
              </a:ext>
            </a:extLst>
          </p:cNvPr>
          <p:cNvSpPr txBox="1"/>
          <p:nvPr/>
        </p:nvSpPr>
        <p:spPr>
          <a:xfrm>
            <a:off x="3750985" y="3087022"/>
            <a:ext cx="536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latin typeface="Footlight MT Light" panose="0204060206030A020304" pitchFamily="18" charset="0"/>
              </a:rPr>
              <a:t>Köszönjünk a figyelmet!</a:t>
            </a:r>
          </a:p>
          <a:p>
            <a:pPr algn="ctr"/>
            <a:r>
              <a:rPr lang="hu-HU" sz="2800" b="1" dirty="0">
                <a:latin typeface="Footlight MT Light" panose="0204060206030A020304" pitchFamily="18" charset="0"/>
              </a:rPr>
              <a:t>Készítette: Négyek társasága csapat</a:t>
            </a:r>
          </a:p>
        </p:txBody>
      </p:sp>
    </p:spTree>
    <p:extLst>
      <p:ext uri="{BB962C8B-B14F-4D97-AF65-F5344CB8AC3E}">
        <p14:creationId xmlns:p14="http://schemas.microsoft.com/office/powerpoint/2010/main" val="1521630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2592</Words>
  <Application>Microsoft Office PowerPoint</Application>
  <PresentationFormat>Szélesvásznú</PresentationFormat>
  <Paragraphs>217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21" baseType="lpstr">
      <vt:lpstr>Aptos</vt:lpstr>
      <vt:lpstr>Aptos Display</vt:lpstr>
      <vt:lpstr>Arial</vt:lpstr>
      <vt:lpstr>Blackadder ITC</vt:lpstr>
      <vt:lpstr>Bodoni MT Black</vt:lpstr>
      <vt:lpstr>Candara</vt:lpstr>
      <vt:lpstr>Chiller</vt:lpstr>
      <vt:lpstr>Courier New</vt:lpstr>
      <vt:lpstr>Dreaming Outloud Pro</vt:lpstr>
      <vt:lpstr>Footlight MT Light</vt:lpstr>
      <vt:lpstr>Haettenschweiler</vt:lpstr>
      <vt:lpstr>Lucida Handwriting</vt:lpstr>
      <vt:lpstr>Stencil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O365 felhasználó</dc:creator>
  <cp:lastModifiedBy>O365 felhasználó</cp:lastModifiedBy>
  <cp:revision>2</cp:revision>
  <dcterms:created xsi:type="dcterms:W3CDTF">2025-04-05T17:00:11Z</dcterms:created>
  <dcterms:modified xsi:type="dcterms:W3CDTF">2025-04-06T04:56:16Z</dcterms:modified>
</cp:coreProperties>
</file>