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23" autoAdjust="0"/>
    <p:restoredTop sz="94660"/>
  </p:normalViewPr>
  <p:slideViewPr>
    <p:cSldViewPr snapToGrid="0">
      <p:cViewPr>
        <p:scale>
          <a:sx n="50" d="100"/>
          <a:sy n="50" d="100"/>
        </p:scale>
        <p:origin x="2246" y="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48A9-F2C3-4ADF-A779-95CBC56327D9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7735-0613-4684-A2EB-31C9917BB6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105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48A9-F2C3-4ADF-A779-95CBC56327D9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7735-0613-4684-A2EB-31C9917BB6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53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48A9-F2C3-4ADF-A779-95CBC56327D9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7735-0613-4684-A2EB-31C9917BB6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13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48A9-F2C3-4ADF-A779-95CBC56327D9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7735-0613-4684-A2EB-31C9917BB6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0576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48A9-F2C3-4ADF-A779-95CBC56327D9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7735-0613-4684-A2EB-31C9917BB6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512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48A9-F2C3-4ADF-A779-95CBC56327D9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7735-0613-4684-A2EB-31C9917BB6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547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48A9-F2C3-4ADF-A779-95CBC56327D9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7735-0613-4684-A2EB-31C9917BB6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146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48A9-F2C3-4ADF-A779-95CBC56327D9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7735-0613-4684-A2EB-31C9917BB6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255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48A9-F2C3-4ADF-A779-95CBC56327D9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7735-0613-4684-A2EB-31C9917BB6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4539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48A9-F2C3-4ADF-A779-95CBC56327D9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7735-0613-4684-A2EB-31C9917BB6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193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48A9-F2C3-4ADF-A779-95CBC56327D9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7735-0613-4684-A2EB-31C9917BB6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7866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348A9-F2C3-4ADF-A779-95CBC56327D9}" type="datetimeFigureOut">
              <a:rPr lang="hu-HU" smtClean="0"/>
              <a:t>2022. 03. 20.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B7735-0613-4684-A2EB-31C9917BB6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76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upload.wikimedia.org/wikipedia/commons/2/20/%C3%81ron_Tam%C3%A1si_-_Hungarian_Writer_-_The_ten-year-old_Hungarian_Radio_Album_1935.jpg" TargetMode="External"/><Relationship Id="rId13" Type="http://schemas.openxmlformats.org/officeDocument/2006/relationships/hyperlink" Target="https://static-cdn.arcanum.com/adt/pdf/BudapestiHirlap/BudapestiHirlap_1936_01-1558039443/thumb/page0000.jpg" TargetMode="External"/><Relationship Id="rId18" Type="http://schemas.openxmlformats.org/officeDocument/2006/relationships/hyperlink" Target="https://www.mizu.ro/wp-content/uploads/2020/02/Tama%CC%81si-A%CC%81ron-Tu%CC%88ndo%CC%88klo%CC%8B-Jeromos-Gyergyo%CC%81remete%CC%81n-Gyergyo%CC%81remete-Februa%CC%81r-25.-1024x600.jpg" TargetMode="External"/><Relationship Id="rId3" Type="http://schemas.openxmlformats.org/officeDocument/2006/relationships/hyperlink" Target="https://konyvtar.dia.hu/html/muvek/TAMASI/tamasi00101a_kv.html" TargetMode="External"/><Relationship Id="rId21" Type="http://schemas.openxmlformats.org/officeDocument/2006/relationships/hyperlink" Target="https://cdn.stayhappening.com/events8/banners/b62cbea8902d1d4edd75e31603c070425d06f7f2c67bf7224ca008a05ec16d60-rimg-w503-h600-gmir.jpg?v=1639539819" TargetMode="External"/><Relationship Id="rId7" Type="http://schemas.openxmlformats.org/officeDocument/2006/relationships/hyperlink" Target="https://nemzetiszinhaz.hu/eloadas/osvigasztalas/kapcsolodo-tartalmak" TargetMode="External"/><Relationship Id="rId12" Type="http://schemas.openxmlformats.org/officeDocument/2006/relationships/hyperlink" Target="https://d3cke8tg6hiyfg.cloudfront.net/images/1000x768/resize/tamasi-aron-tamasi-aron-osszes-novellai-i-kotet_c4hz2nqw.jpg?v=2" TargetMode="External"/><Relationship Id="rId17" Type="http://schemas.openxmlformats.org/officeDocument/2006/relationships/hyperlink" Target="https://pb2.jegy.hu/imgs/system-4/program/000/034/527/tamasi-aron-enekes-madar-original-29992.jpg" TargetMode="External"/><Relationship Id="rId2" Type="http://schemas.openxmlformats.org/officeDocument/2006/relationships/hyperlink" Target="https://konyvtar.dia.hu/xhtml/_szakirodalom/Sipos_Lajos-Tamasi_Aron.xhtml" TargetMode="External"/><Relationship Id="rId16" Type="http://schemas.openxmlformats.org/officeDocument/2006/relationships/hyperlink" Target="https://moly.hu/system/covers/big/covers_6301.jpg?1395344670" TargetMode="External"/><Relationship Id="rId20" Type="http://schemas.openxmlformats.org/officeDocument/2006/relationships/hyperlink" Target="https://www.prokultura.hu/upload/program/203/vitez-lelek_964o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gyarnemzet.hu/lugas-rovat/2019/12/viragok-a-bolcsoben" TargetMode="External"/><Relationship Id="rId11" Type="http://schemas.openxmlformats.org/officeDocument/2006/relationships/hyperlink" Target="https://d3cke8tg6hiyfg.cloudfront.net/images/1000x768/resize/tamasi-aron-tamasi-aron-szinjatekai-1924-1942_wicy6zgp.jpg?v=2" TargetMode="External"/><Relationship Id="rId5" Type="http://schemas.openxmlformats.org/officeDocument/2006/relationships/hyperlink" Target="http://www.szozat.org/index.php/ertekeink/tartalommutato/12332-feja-geza-tamasi-aron" TargetMode="External"/><Relationship Id="rId15" Type="http://schemas.openxmlformats.org/officeDocument/2006/relationships/hyperlink" Target="https://static-cdn.arcanum.com/adt/pdf/EletesIrodalomIrodalmiUjsag/EletesIrodalomIrodalmiUjsag_1956_1-1632775218/thumb/page0000.jpg" TargetMode="External"/><Relationship Id="rId10" Type="http://schemas.openxmlformats.org/officeDocument/2006/relationships/hyperlink" Target="https://nemzetiszinhaz.hu/image?src=uploads/images/2017_18/_vendegjatekok/osvigasztalas/IMG_5734.jpg&amp;w=600&amp;h=400&amp;zc=0&amp;a=t" TargetMode="External"/><Relationship Id="rId19" Type="http://schemas.openxmlformats.org/officeDocument/2006/relationships/hyperlink" Target="https://m.blog.hu/eu/euroastra/image/jeromos.jpg" TargetMode="External"/><Relationship Id="rId4" Type="http://schemas.openxmlformats.org/officeDocument/2006/relationships/hyperlink" Target="https://www.e-nepujsag.ro/articles/milyennek-almodta-tamasi-aron-szinhazat" TargetMode="External"/><Relationship Id="rId9" Type="http://schemas.openxmlformats.org/officeDocument/2006/relationships/hyperlink" Target="https://behir.hu/web/content/media/2018/08/%C5%90svigasztal%C3%A1s-2-400x225.jpg" TargetMode="External"/><Relationship Id="rId14" Type="http://schemas.openxmlformats.org/officeDocument/2006/relationships/hyperlink" Target="https://d3cke8tg6hiyfg.cloudfront.net/images/1000x768/resize/ignacz-rozsa-ikerpalyaimon_jsmqzx0q.jpg?v=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213360" y="2235200"/>
            <a:ext cx="8351520" cy="2387600"/>
          </a:xfrm>
        </p:spPr>
        <p:txBody>
          <a:bodyPr>
            <a:normAutofit fontScale="90000"/>
          </a:bodyPr>
          <a:lstStyle/>
          <a:p>
            <a:r>
              <a:rPr lang="hu-HU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„Mennyi szépség, mennyi ember igazság, mennyi lélek árad itt Tamási bőségszarujából!” </a:t>
            </a:r>
            <a:endParaRPr lang="hu-H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-30480" y="6426201"/>
            <a:ext cx="3078480" cy="431799"/>
          </a:xfrm>
        </p:spPr>
        <p:txBody>
          <a:bodyPr>
            <a:normAutofit/>
          </a:bodyPr>
          <a:lstStyle/>
          <a:p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Készítette: </a:t>
            </a:r>
            <a:r>
              <a:rPr lang="hu-H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ReHaMeKa</a:t>
            </a:r>
            <a:endParaRPr lang="hu-H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915" y="0"/>
            <a:ext cx="4251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518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Ősvigasztalás (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1924.)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825624"/>
            <a:ext cx="7604760" cy="46818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Tamási Áron Amerikában, New York-ban írta meg első drámáját, az Ősvigasztalást.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Beküldte a Kolozsvári Nemzeti Színház pályázatára „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Siculus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jeligével.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Menyasszonya,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Holitzer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Erzsébet közvetítésével nyújtotta be a darabot, mely dicséretben részesült, de színpadot nem kapott. (Az első díjat Gulácsy Irén Napáldozás című drámája nyerte el.)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Majdnem ötven évvel a megírása után került a nagyközönség elé.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pécsi színház Sík Ferenc rendezésében 1976-ban avatta előadássá, a nagyváradiak pedig Szabó József megrendítő elgondolásában 1982-ben tűzték műsorra.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944" y="482917"/>
            <a:ext cx="5068896" cy="2851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3735493"/>
            <a:ext cx="4683760" cy="31225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91290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Székely fás (1929.)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28776"/>
            <a:ext cx="8122920" cy="52292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Ellenzék 1929. február 11-i számában jelent meg.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Február 6-án, a Mária Valéria estélyen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Mo’sa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Mélanie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és Tamási Áron előadásában látta először a közönség a páros jelenetet.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hódmezővásárhelyi Városi Színházban Csokonai Vitéz Mihály </a:t>
            </a:r>
            <a:r>
              <a:rPr lang="hu-HU" sz="2400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Karnyóné</a:t>
            </a:r>
            <a:r>
              <a:rPr lang="hu-H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-jával</a:t>
            </a:r>
            <a:r>
              <a:rPr lang="hu-H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egy estén, Hetés György rendezésében vitték színre 1946. május 16-án. Összesen négyszer játszották.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marosvásárhelyi színház is ebben az évben, június 27-én, Kós Károly </a:t>
            </a:r>
            <a:r>
              <a:rPr lang="hu-HU" sz="24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Budai Nagy Antal</a:t>
            </a:r>
            <a:r>
              <a:rPr lang="hu-H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című drámájából vett részletekkel együtt adta elő.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Alkalmanként fővárosi és vidéki színpadokon, valamint a Magyar Rádió különféle műsoraiban hangzott el.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2" t="11778" r="30032" b="12000"/>
          <a:stretch/>
        </p:blipFill>
        <p:spPr>
          <a:xfrm>
            <a:off x="8122920" y="822960"/>
            <a:ext cx="3566160" cy="5227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9495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Néppártiak (1931.)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459865"/>
            <a:ext cx="9159240" cy="53981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 Erdélyi Helikon adta közre 1931-es évfolyamának februári számában.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 1929-es keletű, Népszakértők című novella színpadra alkalmazott változata. A történet valóságalapja a sokáig emlékezetes csíkszenttamási tűzvész pusztítása, amellyel kapcsolatban a lapokban éles támadások indultak. Tamási Áron jelenete a kárvallottak, becsapottak igazáért való kiállás dokumentuma.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 1934 nyarán lezajlott Margitszigeti Íróhét (június 4-11.) keretében Népbarátok címmel játszották a szabadtéri színpadon.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Elemi csapás címmel közölte a Budapesti Hírlap 1936. október 4-i száma. Némi változtatással a </a:t>
            </a:r>
            <a:r>
              <a:rPr lang="hu-H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Zilahy</a:t>
            </a:r>
            <a:r>
              <a:rPr lang="hu-H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Lajos által szerkesztett Irodalom Tudomány 1946. februári számában jelent meg, ugyanezzel a címmel. 1959 márciusában az Irodalmi Színpadon az Irodalmi Ritkaságok sorozat darabjaként adták elő.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40" y="3804664"/>
            <a:ext cx="1965960" cy="29125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3" t="11778" r="30203" b="11556"/>
          <a:stretch/>
        </p:blipFill>
        <p:spPr>
          <a:xfrm>
            <a:off x="9159240" y="112940"/>
            <a:ext cx="2342662" cy="3483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6586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Görgeteg (1933.)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598296"/>
            <a:ext cx="10317480" cy="525970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Napkelet közölte, 1933. évi első számában.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budapesti, </a:t>
            </a:r>
            <a:r>
              <a:rPr lang="hu-HU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Paulay</a:t>
            </a:r>
            <a:r>
              <a:rPr lang="hu-H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Ede utcai Országos Kamara Színházban az Erdélyi Férfiak Egyesületének patronálásában, 1933. május 7-én került színre.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Cifra Szőttes</a:t>
            </a:r>
            <a:r>
              <a:rPr lang="hu-H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című összeállítás – Tamási Áron szavaival szólva – azzal a céllal készült, hogy a székely népi értékekből bemutasson egy csokornyit. Két székely származású, de Budapesten élő színész – </a:t>
            </a:r>
            <a:r>
              <a:rPr lang="hu-HU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Köpeczi-Boócz</a:t>
            </a:r>
            <a:r>
              <a:rPr lang="hu-H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Lajos és Ignácz Rózsa – rendezte.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Tamási a Kamara Színházban szerzett benyomásairól </a:t>
            </a:r>
            <a:r>
              <a:rPr lang="hu-HU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Tiszta beszéd a székely „Kék madarászok”-</a:t>
            </a:r>
            <a:r>
              <a:rPr lang="hu-HU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ról</a:t>
            </a:r>
            <a:r>
              <a:rPr lang="hu-H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című, a Brassói Lapokban 1933. augusztus 27-én megjelent kritikai esszéjében tudósított.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székely népmese, melynek „ötletéből” született a </a:t>
            </a:r>
            <a:r>
              <a:rPr lang="hu-HU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Görgeteg</a:t>
            </a:r>
            <a:r>
              <a:rPr lang="hu-H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 Kriza-gyűjteményben, a </a:t>
            </a:r>
            <a:r>
              <a:rPr lang="hu-HU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Vadrózsák</a:t>
            </a:r>
            <a:r>
              <a:rPr lang="hu-H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</a:t>
            </a:r>
            <a:r>
              <a:rPr lang="hu-H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lelhető meg, </a:t>
            </a:r>
            <a:r>
              <a:rPr lang="hu-HU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huszár és a szolgáló</a:t>
            </a:r>
            <a:r>
              <a:rPr lang="hu-H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címmel. S a </a:t>
            </a:r>
            <a:r>
              <a:rPr lang="hu-HU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Cifra Szőttes</a:t>
            </a:r>
            <a:r>
              <a:rPr lang="hu-H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című színházi matiné (benne a </a:t>
            </a:r>
            <a:r>
              <a:rPr lang="hu-HU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Görgeteg</a:t>
            </a:r>
            <a:r>
              <a:rPr lang="hu-H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előkészületeiről, az előadás lefolyásáról, fogadtatásáról, utóéletéről Ignácz Rózsa részletesen beszámol az </a:t>
            </a:r>
            <a:r>
              <a:rPr lang="hu-HU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Ikerpályáimon</a:t>
            </a:r>
            <a:r>
              <a:rPr lang="hu-H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című memoárkötetében (Gondolat Kiadó, 1975).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játékot Tamási – erős változtatással – </a:t>
            </a:r>
            <a:r>
              <a:rPr lang="hu-HU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Fegyverek árnya</a:t>
            </a:r>
            <a:r>
              <a:rPr lang="hu-H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címmel az Irodalmi Újság 1955. január 1-jei számában is közreadta.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59" y="3570391"/>
            <a:ext cx="1919014" cy="2952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79" t="35111" r="42149" b="35333"/>
          <a:stretch/>
        </p:blipFill>
        <p:spPr>
          <a:xfrm>
            <a:off x="10198143" y="338767"/>
            <a:ext cx="1761446" cy="25190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1307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Énekes madár (1933.)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83664"/>
            <a:ext cx="12169140" cy="504761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író a művet ősszel, </a:t>
            </a:r>
            <a:r>
              <a:rPr lang="hu-HU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Farkaslakán</a:t>
            </a:r>
            <a:r>
              <a:rPr lang="hu-HU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fejezte be.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Erdélyi Helikon novemberi száma már részletet is közölt belőle,</a:t>
            </a:r>
            <a:br>
              <a:rPr lang="hu-HU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Brassói Lapok karácsonyi ünnepi mellékletben hozta a teljes mű </a:t>
            </a:r>
            <a:br>
              <a:rPr lang="hu-HU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első változatát.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darab bemutatását 1934-ben két budapesti színház elutasította. Előbb jelent meg nyomtatásban, Tornaalján, a Kazinczy Lap- és Könyvkiadó gondozásában. Októberben pedig a budapesti rádió közvetítette a belőle készült hangjátékot.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színházi bemutatóra csak 1935. november 17-én, a Márkus László vezetésével működő Új Thália Színház színpadán került sor </a:t>
            </a:r>
            <a:r>
              <a:rPr lang="hu-HU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Pünkösti</a:t>
            </a:r>
            <a:r>
              <a:rPr lang="hu-HU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Andor rendezésében.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Est B. </a:t>
            </a:r>
            <a:r>
              <a:rPr lang="hu-HU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hu-HU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(Bálint György) szignójú tudósítója két nappal később </a:t>
            </a:r>
            <a:br>
              <a:rPr lang="hu-HU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így számolt be a bemutatóról:</a:t>
            </a:r>
            <a:r>
              <a:rPr lang="hu-HU" sz="22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„Egy nagyszerű író és egy nagyszerű nép </a:t>
            </a:r>
            <a:b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gazdag, színes képzelő ereje tölti meg a mesék ősi, lebilincselő izgalmával </a:t>
            </a:r>
            <a:b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ezt a könnyed, költőien finom székely mesejátékot, mely az üldözött fiatal </a:t>
            </a:r>
            <a:b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szerelmesek megdicsőüléséről szól. Sok súlyos, szorongó helyzet adódik </a:t>
            </a:r>
            <a:b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benne, de minden szorongást felold csodálatosan egyszerű és csodálatosan </a:t>
            </a:r>
            <a:b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okos humora.”</a:t>
            </a:r>
            <a:endParaRPr lang="hu-H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8252460" y="4471932"/>
            <a:ext cx="4358640" cy="2233668"/>
            <a:chOff x="8305800" y="1"/>
            <a:chExt cx="4358640" cy="2233668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05800" y="1"/>
              <a:ext cx="3886200" cy="21757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Szövegdoboz 5"/>
            <p:cNvSpPr txBox="1"/>
            <p:nvPr/>
          </p:nvSpPr>
          <p:spPr>
            <a:xfrm>
              <a:off x="9768840" y="1864337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#</a:t>
              </a:r>
              <a:r>
                <a:rPr lang="hu-HU" i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casting</a:t>
              </a:r>
              <a:r>
                <a:rPr lang="hu-HU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#</a:t>
              </a:r>
              <a:r>
                <a:rPr lang="hu-HU" i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Enekes_madar</a:t>
              </a:r>
              <a:endParaRPr lang="hu-H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160" y="1161"/>
            <a:ext cx="1809818" cy="188916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978" y="0"/>
            <a:ext cx="4169443" cy="2783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83332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Tündöklő Jeromos (1936.)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59256"/>
            <a:ext cx="7482840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augusztusban megírt darab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Tamási társadalmi vágyainak legtökéletesebb teljesedése: a magyar közösség drámája.</a:t>
            </a: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Erdélyi Szépmíves Céh és a kolozsvári Magyar Színház 1936-ra meghirdetett drámapályázatának díjnyertes darabja volt ez a mű.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1936. november 6-án a színház – Kádár Imre rendezésében – már be is mutatta a darabot.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magyarországi bemutatója 1939. április 22-én volt Németh Antal rendezésében.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művet kevésbé értette a romlott ízlésű közönség és a „kritika”.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694390"/>
            <a:ext cx="4892040" cy="2866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40" y="365125"/>
            <a:ext cx="4309740" cy="28587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61720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Vitéz lélek (1940.)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" y="1690688"/>
            <a:ext cx="8641080" cy="51673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Október 30-án fejezte be Tamási ezt a művet.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budapesti Nemzeti Színházban 1941. január 25-én </a:t>
            </a:r>
            <a:b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került színre. Rendezője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Pünkösti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Andor volt.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kolozsvári Magyar Színház is műsorra tűzte a darabot.</a:t>
            </a:r>
            <a:b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bemutató, melyre március 21-én került sor.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 „ünnep volt” Tamási számára (írta Illyés Gyulának egy nappal később), azt a hitet erősítette benne, hogy a darab „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fogja járni Európát”. Amint Illés Endrének küldött leveléből tudható, külföldi ügynökségek érdeklődtek dr.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Nágel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Lajos színpadi kiadóvállalatánál Tamási-darabok iránt. Arra gondolt, ha „kiviheti műveit Európába”, esetleg befolyásolhatja azt a kedvezőtlen képet a magyarokról, amiről nem sokkal korábban éppen Illyés Gyulával beszélgettek.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321" y="0"/>
            <a:ext cx="4964439" cy="3307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3473705"/>
            <a:ext cx="2697480" cy="32176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527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5360" y="27882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Köszönjük a figyelmet!</a:t>
            </a:r>
            <a:endParaRPr lang="hu-HU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6680" y="5337631"/>
            <a:ext cx="8854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Források:</a:t>
            </a:r>
          </a:p>
          <a:p>
            <a:r>
              <a:rPr lang="hu-HU" sz="1100" dirty="0" smtClean="0">
                <a:hlinkClick r:id="rId2"/>
              </a:rPr>
              <a:t>https://konyvtar.dia.hu/xhtml/_szakirodalom/Sipos_Lajos-Tamasi_Aron.xhtml</a:t>
            </a:r>
            <a:endParaRPr lang="hu-HU" sz="1100" dirty="0" smtClean="0"/>
          </a:p>
          <a:p>
            <a:r>
              <a:rPr lang="hu-HU" sz="1100" dirty="0" smtClean="0">
                <a:hlinkClick r:id="rId3"/>
              </a:rPr>
              <a:t>https://konyvtar.dia.hu/html/muvek/TAMASI/tamasi00101a_kv.html</a:t>
            </a:r>
            <a:endParaRPr lang="hu-HU" sz="1100" dirty="0" smtClean="0"/>
          </a:p>
          <a:p>
            <a:r>
              <a:rPr lang="hu-HU" sz="1100" dirty="0" smtClean="0">
                <a:hlinkClick r:id="rId4"/>
              </a:rPr>
              <a:t>https://www.e-nepujsag.ro/articles/milyennek-almodta-tamasi-aron-szinhazat</a:t>
            </a:r>
            <a:endParaRPr lang="hu-HU" sz="1100" dirty="0" smtClean="0"/>
          </a:p>
          <a:p>
            <a:r>
              <a:rPr lang="hu-HU" sz="1100" dirty="0" smtClean="0">
                <a:hlinkClick r:id="rId5"/>
              </a:rPr>
              <a:t>http://www.szozat.org/index.php/ertekeink/tartalommutato/12332-feja-geza-tamasi-aron</a:t>
            </a:r>
            <a:endParaRPr lang="hu-HU" sz="1100" dirty="0" smtClean="0"/>
          </a:p>
          <a:p>
            <a:r>
              <a:rPr lang="hu-HU" sz="1100" dirty="0" smtClean="0">
                <a:hlinkClick r:id="rId6"/>
              </a:rPr>
              <a:t>https://magyarnemzet.hu/lugas-rovat/2019/12/viragok-a-bolcsoben</a:t>
            </a:r>
            <a:endParaRPr lang="hu-HU" sz="1100" dirty="0" smtClean="0"/>
          </a:p>
          <a:p>
            <a:r>
              <a:rPr lang="hu-HU" sz="1100" dirty="0" smtClean="0">
                <a:hlinkClick r:id="rId7"/>
              </a:rPr>
              <a:t>https://nemzetiszinhaz.hu/eloadas/osvigasztalas/kapcsolodo-tartalmak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425440" y="5336679"/>
            <a:ext cx="697992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Képek forrásai:</a:t>
            </a:r>
          </a:p>
          <a:p>
            <a:r>
              <a:rPr lang="hu-HU" sz="550" dirty="0" smtClean="0">
                <a:hlinkClick r:id="rId8"/>
              </a:rPr>
              <a:t>https://upload.wikimedia.org/wikipedia/commons/2/20/%C3%81ron_Tam%C3%A1si_-_Hungarian_Writer_-_The_ten-year-old_Hungarian_Radio_Album_1935.jpg</a:t>
            </a:r>
            <a:endParaRPr lang="hu-HU" sz="550" dirty="0" smtClean="0"/>
          </a:p>
          <a:p>
            <a:r>
              <a:rPr lang="hu-HU" sz="550" dirty="0" smtClean="0">
                <a:hlinkClick r:id="rId9"/>
              </a:rPr>
              <a:t>https://behir.hu/web/content/media/2018/08/%C5%90svigasztal%C3%A1s-2-400x225.jpg</a:t>
            </a:r>
            <a:endParaRPr lang="hu-HU" sz="550" dirty="0" smtClean="0"/>
          </a:p>
          <a:p>
            <a:r>
              <a:rPr lang="hu-HU" sz="550" dirty="0" smtClean="0">
                <a:hlinkClick r:id="rId10"/>
              </a:rPr>
              <a:t>https://nemzetiszinhaz.hu/image?src=uploads/images/2017_18/_vendegjatekok/osvigasztalas/IMG_5734.jpg&amp;w=600&amp;h=400&amp;zc=0&amp;a=t</a:t>
            </a:r>
            <a:endParaRPr lang="hu-HU" sz="550" dirty="0" smtClean="0"/>
          </a:p>
          <a:p>
            <a:r>
              <a:rPr lang="hu-HU" sz="550" dirty="0" smtClean="0">
                <a:hlinkClick r:id="rId11"/>
              </a:rPr>
              <a:t>https://d3cke8tg6hiyfg.cloudfront.net/images/1000x768/resize/tamasi-aron-tamasi-aron-szinjatekai-1924-1942_wicy6zgp.jpg?v=2</a:t>
            </a:r>
            <a:endParaRPr lang="hu-HU" sz="550" dirty="0" smtClean="0"/>
          </a:p>
          <a:p>
            <a:r>
              <a:rPr lang="hu-HU" sz="550" dirty="0" smtClean="0">
                <a:hlinkClick r:id="rId12"/>
              </a:rPr>
              <a:t>https://d3cke8tg6hiyfg.cloudfront.net/images/1000x768/resize/tamasi-aron-tamasi-aron-osszes-novellai-i-kotet_c4hz2nqw.jpg?v=2</a:t>
            </a:r>
            <a:endParaRPr lang="hu-HU" sz="550" dirty="0" smtClean="0"/>
          </a:p>
          <a:p>
            <a:r>
              <a:rPr lang="hu-HU" sz="550" dirty="0" smtClean="0">
                <a:hlinkClick r:id="rId13"/>
              </a:rPr>
              <a:t>https://static-cdn.arcanum.com/adt/pdf/BudapestiHirlap/BudapestiHirlap_1936_01-1558039443/thumb/page0000.jpg</a:t>
            </a:r>
            <a:endParaRPr lang="hu-HU" sz="550" dirty="0" smtClean="0"/>
          </a:p>
          <a:p>
            <a:r>
              <a:rPr lang="hu-HU" sz="550" dirty="0" smtClean="0">
                <a:hlinkClick r:id="rId14"/>
              </a:rPr>
              <a:t>https://d3cke8tg6hiyfg.cloudfront.net/images/1000x768/resize/ignacz-rozsa-ikerpalyaimon_jsmqzx0q.jpg?v=3</a:t>
            </a:r>
            <a:endParaRPr lang="hu-HU" sz="550" dirty="0" smtClean="0"/>
          </a:p>
          <a:p>
            <a:r>
              <a:rPr lang="hu-HU" sz="550" dirty="0" smtClean="0">
                <a:hlinkClick r:id="rId15"/>
              </a:rPr>
              <a:t>https://static-cdn.arcanum.com/adt/pdf/EletesIrodalomIrodalmiUjsag/EletesIrodalomIrodalmiUjsag_1956_1-1632775218/thumb/page0000.jpg</a:t>
            </a:r>
            <a:endParaRPr lang="hu-HU" sz="550" dirty="0" smtClean="0"/>
          </a:p>
          <a:p>
            <a:r>
              <a:rPr lang="hu-HU" sz="550" dirty="0" smtClean="0">
                <a:hlinkClick r:id="rId16"/>
              </a:rPr>
              <a:t>https://moly.hu/system/covers/big/covers_6301.jpg?1395344670</a:t>
            </a:r>
            <a:endParaRPr lang="hu-HU" sz="550" dirty="0" smtClean="0"/>
          </a:p>
          <a:p>
            <a:r>
              <a:rPr lang="hu-HU" sz="550" dirty="0" smtClean="0">
                <a:hlinkClick r:id="rId17"/>
              </a:rPr>
              <a:t>https://pb2.jegy.hu/imgs/system-4/program/000/034/527/tamasi-aron-enekes-madar-original-29992.jpg</a:t>
            </a:r>
            <a:endParaRPr lang="hu-HU" sz="550" dirty="0" smtClean="0"/>
          </a:p>
          <a:p>
            <a:r>
              <a:rPr lang="hu-HU" sz="550" dirty="0" smtClean="0">
                <a:hlinkClick r:id="rId18"/>
              </a:rPr>
              <a:t>https://www.mizu.ro/wp-content/uploads/2020/02/Tama%CC%81si-A%CC%81ron-Tu%CC%88ndo%CC%88klo%CC%8B-Jeromos-Gyergyo%CC%81remete%CC%81n-Gyergyo%CC%81remete-Februa%CC%81r-25.-1024x600.jpg</a:t>
            </a:r>
            <a:endParaRPr lang="hu-HU" sz="550" dirty="0" smtClean="0"/>
          </a:p>
          <a:p>
            <a:r>
              <a:rPr lang="hu-HU" sz="550" dirty="0" smtClean="0">
                <a:hlinkClick r:id="rId19"/>
              </a:rPr>
              <a:t>https://m.blog.hu/eu/euroastra/image//jeromos.jpg</a:t>
            </a:r>
            <a:endParaRPr lang="hu-HU" sz="550" dirty="0" smtClean="0"/>
          </a:p>
          <a:p>
            <a:r>
              <a:rPr lang="hu-HU" sz="550" dirty="0" smtClean="0">
                <a:hlinkClick r:id="rId20"/>
              </a:rPr>
              <a:t>https://www.prokultura.hu/upload/program/203/vitez-lelek_964o.jpg</a:t>
            </a:r>
            <a:endParaRPr lang="hu-HU" sz="550" dirty="0" smtClean="0"/>
          </a:p>
          <a:p>
            <a:r>
              <a:rPr lang="hu-HU" sz="550" dirty="0" smtClean="0">
                <a:hlinkClick r:id="rId21"/>
              </a:rPr>
              <a:t>https://cdn.stayhappening.com/events8/banners/b62cbea8902d1d4edd75e31603c070425d06f7f2c67bf7224ca008a05ec16d60-rimg-w503-h600-gmir.jpg?v=1639539819</a:t>
            </a:r>
            <a:endParaRPr lang="hu-HU" sz="550" dirty="0" smtClean="0"/>
          </a:p>
        </p:txBody>
      </p:sp>
    </p:spTree>
    <p:extLst>
      <p:ext uri="{BB962C8B-B14F-4D97-AF65-F5344CB8AC3E}">
        <p14:creationId xmlns:p14="http://schemas.microsoft.com/office/powerpoint/2010/main" val="1802528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738</Words>
  <Application>Microsoft Office PowerPoint</Application>
  <PresentationFormat>Szélesvásznú</PresentationFormat>
  <Paragraphs>67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Office-téma</vt:lpstr>
      <vt:lpstr>„Mennyi szépség, mennyi ember igazság, mennyi lélek árad itt Tamási bőségszarujából!” </vt:lpstr>
      <vt:lpstr>Ősvigasztalás (1924.)</vt:lpstr>
      <vt:lpstr>Székely fás (1929.)</vt:lpstr>
      <vt:lpstr>Néppártiak (1931.)</vt:lpstr>
      <vt:lpstr>Görgeteg (1933.)</vt:lpstr>
      <vt:lpstr>Énekes madár (1933.)</vt:lpstr>
      <vt:lpstr>Tündöklő Jeromos (1936.)</vt:lpstr>
      <vt:lpstr>Vitéz lélek (1940.)</vt:lpstr>
      <vt:lpstr>Köszönjük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Melinda</dc:creator>
  <cp:lastModifiedBy>Melinda</cp:lastModifiedBy>
  <cp:revision>98</cp:revision>
  <dcterms:created xsi:type="dcterms:W3CDTF">2022-03-20T19:36:18Z</dcterms:created>
  <dcterms:modified xsi:type="dcterms:W3CDTF">2022-03-20T22:46:12Z</dcterms:modified>
</cp:coreProperties>
</file>