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6" r:id="rId5"/>
    <p:sldId id="265" r:id="rId6"/>
    <p:sldId id="267" r:id="rId7"/>
    <p:sldId id="268" r:id="rId8"/>
    <p:sldId id="269" r:id="rId9"/>
    <p:sldId id="271" r:id="rId10"/>
    <p:sldId id="258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4B35"/>
    <a:srgbClr val="D6D6D5"/>
    <a:srgbClr val="737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313D58-D1BD-47D8-B76C-112EEB455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08EACE4-30E8-433D-9F9F-B0E531DD4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B8DE3E-A65C-4F36-952C-75601233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AC8E0F-C9FA-4FE8-93D7-E326C5CB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4074FE-7BF2-48E0-B6A6-86753CD9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09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4397F2-33EC-4A0B-8AE0-BCCEBFEC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2BB9158-2C8F-4334-9B83-2F2A829B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76E3EF-C2F0-4013-BFFC-64CE9BE0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CD8B977-0153-4CBB-B85B-CA2F93D6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D0B302-1EE4-44E7-B58F-49B530F6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610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6963152-5051-4130-9802-B7241183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274011C-EBC0-495B-A8AC-0C00EA0EF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C23FFC-A666-4923-BF2C-B19C1B0E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A4D774-6FAB-4F48-B090-42BFE9D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F6B8FE-2944-4CF9-9609-24797B6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560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D85017-C4EC-4737-9508-B72FC1F6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9A69EA-CD03-4A72-8869-91BFE6A21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E99D6A-4977-4A18-84C6-1A15A295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E65457-A9B3-4A4A-80E8-E9179D48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E9F905F-246C-4D66-B7A1-C8833FAE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14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5CEADC-071D-4759-872F-079346C7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FA20936-9117-41B2-87E8-754966EFC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A04AEA-6847-4256-B97B-0EC94209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567465-4BB9-492A-9F1E-FBD805B0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4F499A8-2743-4D61-8591-332C5533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706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6504A0-CEE4-4DE1-82C3-21F763EC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9A5658-A83F-4BD2-9A3A-83829A033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E54DE74-620C-4638-A53A-A2405F292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5D69832-85A8-44CA-9F0C-9A97E662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B7FB045-0A60-4909-90A9-ADCA2A93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B4A497-B902-4A5E-A709-6B2A496E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01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665C34-2B70-4647-8CAF-CC7C82CA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ED19133-B327-436D-B57D-1C9D46621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F975AD0-E374-4073-B505-941AB2E1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9D22484-FA41-463D-A47C-789D94A93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D494FD5-523B-4290-BFEC-035A3B387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0381EEC-7E80-4521-951E-CC3CCA4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13C36BC-9F24-47DD-8532-96420F88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0FA025A-0441-443A-A232-FF718C04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53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4B94D3-0707-433E-BD02-40E6C647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73B9BDF-A50A-43FB-B846-90916209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B137C96-A973-4F76-94D6-265F3E95B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BBF991-BE93-4266-B6E0-049E467C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496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10DC8E4-4286-47EF-A063-E72CA1F3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94BE89B-54C0-4832-BCC3-60D21DE9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AF7922-A899-4DDB-8E01-4277B96F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216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BF0A72-E75B-4F1D-86FD-4E4821A6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8C950A-9723-403A-9D8B-371399F08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0554A0-7D16-4AEA-9059-1E42FB8CC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A30FC41-A1CE-4D07-8E8C-457D94B5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3915265-9A43-4CD1-82AC-BDBA72D9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B84B12-2CD0-48BE-85B8-94292F7E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359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6DAE73-0144-40AD-8F9B-4029EF6E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B0C6A4-05FF-4E70-A7FD-B7231DC5F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103DCB8-1310-485E-840D-C335B2B82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EE7BED2-3840-4924-AC9C-95F92B1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E8E869C-0698-4C08-84E6-F1BCBCC8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5847AE5-3948-4442-9261-46BCEA03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64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4D54137-DAAD-4FD4-A6F6-493C8642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3C4CF8A-158E-4226-B1EA-BD8E10755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704821-6996-43FA-BEEE-146F6AAAB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2389-55A3-406B-99DD-69236F92AA5E}" type="datetimeFigureOut">
              <a:rPr lang="hu-HU" smtClean="0"/>
              <a:t>2021. 04. 11.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EB8C10D-080E-4E34-BA56-AB716FF69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09F7EC-0A92-409F-BAEE-25126DE01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49FE-2D31-4379-9F7B-E56C3A2CB4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00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 descr="A képen kültéri, személy, állás, csoport látható&#10;&#10;Automatikusan generált leírás">
            <a:extLst>
              <a:ext uri="{FF2B5EF4-FFF2-40B4-BE49-F238E27FC236}">
                <a16:creationId xmlns:a16="http://schemas.microsoft.com/office/drawing/2014/main" id="{6A4E0B3B-9FE8-4FD1-8D0C-EDED372CC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r="3788"/>
          <a:stretch/>
        </p:blipFill>
        <p:spPr>
          <a:xfrm>
            <a:off x="-19050" y="10"/>
            <a:ext cx="6095980" cy="6857990"/>
          </a:xfrm>
          <a:prstGeom prst="rect">
            <a:avLst/>
          </a:prstGeom>
        </p:spPr>
      </p:pic>
      <p:pic>
        <p:nvPicPr>
          <p:cNvPr id="15" name="Kép 14" descr="A képen szöveg, kültéri, régi látható&#10;&#10;Automatikusan generált leírás">
            <a:extLst>
              <a:ext uri="{FF2B5EF4-FFF2-40B4-BE49-F238E27FC236}">
                <a16:creationId xmlns:a16="http://schemas.microsoft.com/office/drawing/2014/main" id="{DF8D3F84-B009-4C5D-97C8-0B93F92F5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CC0F9A-DD05-4767-B307-86892FB05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hu-HU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Bánk bán és Az ember tragédiája</a:t>
            </a:r>
            <a:endParaRPr lang="hu-HU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kültéri, épület, fekete, fehér látható&#10;&#10;Automatikusan generált leírás">
            <a:extLst>
              <a:ext uri="{FF2B5EF4-FFF2-40B4-BE49-F238E27FC236}">
                <a16:creationId xmlns:a16="http://schemas.microsoft.com/office/drawing/2014/main" id="{022ED826-8417-4DA4-B664-2A3229E6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3432" b="-1"/>
          <a:stretch/>
        </p:blipFill>
        <p:spPr>
          <a:xfrm>
            <a:off x="3132161" y="1021"/>
            <a:ext cx="9059839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716AFB5-8BB1-46D6-842D-E110D8638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6100" y="939873"/>
            <a:ext cx="4972511" cy="3367554"/>
          </a:xfrm>
        </p:spPr>
        <p:txBody>
          <a:bodyPr anchor="b">
            <a:normAutofit/>
          </a:bodyPr>
          <a:lstStyle/>
          <a:p>
            <a:pPr algn="l"/>
            <a:r>
              <a:rPr lang="hu-H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A8C8B64-359E-4B2F-8B88-5EC6C81E8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6100" y="4687316"/>
            <a:ext cx="4972512" cy="1517088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Sztem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ez a legjobb, de nem biztos, hogy a többiek is preferálják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artalom helye 4" descr="A képen szöveg, állás látható&#10;&#10;Automatikusan generált leírás">
            <a:extLst>
              <a:ext uri="{FF2B5EF4-FFF2-40B4-BE49-F238E27FC236}">
                <a16:creationId xmlns:a16="http://schemas.microsoft.com/office/drawing/2014/main" id="{1C58A5F5-834D-4B78-A8F4-5D95AF4AA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r="-2" b="13991"/>
          <a:stretch/>
        </p:blipFill>
        <p:spPr>
          <a:xfrm>
            <a:off x="-304" y="3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45F0340-2985-41D3-AB6D-252692DB942A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50B2B04-5CC0-4CB1-A81E-CBE8F5F36C26}"/>
              </a:ext>
            </a:extLst>
          </p:cNvPr>
          <p:cNvSpPr txBox="1"/>
          <p:nvPr/>
        </p:nvSpPr>
        <p:spPr>
          <a:xfrm>
            <a:off x="86832" y="231987"/>
            <a:ext cx="326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első hangfelvétel: Erkel Ferenc operájából a Hazám, hazám ária </a:t>
            </a:r>
            <a:r>
              <a:rPr lang="hu-H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Simándy</a:t>
            </a:r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József előadásában.</a:t>
            </a:r>
          </a:p>
          <a:p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második hangfelvétel: </a:t>
            </a:r>
            <a:r>
              <a:rPr lang="hu-H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Ránki</a:t>
            </a:r>
            <a:r>
              <a:rPr 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György és a Debreceni Kodály kórus Űrben játszódó színhez kapcsolódó munkája.</a:t>
            </a:r>
          </a:p>
        </p:txBody>
      </p:sp>
    </p:spTree>
    <p:extLst>
      <p:ext uri="{BB962C8B-B14F-4D97-AF65-F5344CB8AC3E}">
        <p14:creationId xmlns:p14="http://schemas.microsoft.com/office/powerpoint/2010/main" val="787615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tona József - Bánk bán (tartalom) - Irodalom kidolgozott érettségi tétel">
            <a:extLst>
              <a:ext uri="{FF2B5EF4-FFF2-40B4-BE49-F238E27FC236}">
                <a16:creationId xmlns:a16="http://schemas.microsoft.com/office/drawing/2014/main" id="{FA1EAA2B-B972-4B2C-9E81-E6E367C0D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b="14401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31C9CEA-D36B-4C85-9E9F-7B2DE073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17" y="1757223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Katona József, a Bánk bán szerzője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zis 4">
            <a:extLst>
              <a:ext uri="{FF2B5EF4-FFF2-40B4-BE49-F238E27FC236}">
                <a16:creationId xmlns:a16="http://schemas.microsoft.com/office/drawing/2014/main" id="{F3B8A911-5240-4EFC-9DB5-80E829441A6D}"/>
              </a:ext>
            </a:extLst>
          </p:cNvPr>
          <p:cNvSpPr/>
          <p:nvPr/>
        </p:nvSpPr>
        <p:spPr>
          <a:xfrm>
            <a:off x="7100969" y="2428600"/>
            <a:ext cx="5420495" cy="5380793"/>
          </a:xfrm>
          <a:custGeom>
            <a:avLst/>
            <a:gdLst>
              <a:gd name="connsiteX0" fmla="*/ 0 w 5420495"/>
              <a:gd name="connsiteY0" fmla="*/ 2690397 h 5380793"/>
              <a:gd name="connsiteX1" fmla="*/ 2710248 w 5420495"/>
              <a:gd name="connsiteY1" fmla="*/ 0 h 5380793"/>
              <a:gd name="connsiteX2" fmla="*/ 5420496 w 5420495"/>
              <a:gd name="connsiteY2" fmla="*/ 2690397 h 5380793"/>
              <a:gd name="connsiteX3" fmla="*/ 2710248 w 5420495"/>
              <a:gd name="connsiteY3" fmla="*/ 5380794 h 5380793"/>
              <a:gd name="connsiteX4" fmla="*/ 0 w 5420495"/>
              <a:gd name="connsiteY4" fmla="*/ 2690397 h 538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495" h="5380793" fill="none" extrusionOk="0">
                <a:moveTo>
                  <a:pt x="0" y="2690397"/>
                </a:moveTo>
                <a:cubicBezTo>
                  <a:pt x="55499" y="1211116"/>
                  <a:pt x="1400360" y="-384724"/>
                  <a:pt x="2710248" y="0"/>
                </a:cubicBezTo>
                <a:cubicBezTo>
                  <a:pt x="3906482" y="-46032"/>
                  <a:pt x="5282715" y="1334251"/>
                  <a:pt x="5420496" y="2690397"/>
                </a:cubicBezTo>
                <a:cubicBezTo>
                  <a:pt x="5415729" y="4130801"/>
                  <a:pt x="3965236" y="5716884"/>
                  <a:pt x="2710248" y="5380794"/>
                </a:cubicBezTo>
                <a:cubicBezTo>
                  <a:pt x="1247177" y="5399693"/>
                  <a:pt x="278346" y="4243187"/>
                  <a:pt x="0" y="2690397"/>
                </a:cubicBezTo>
                <a:close/>
              </a:path>
              <a:path w="5420495" h="5380793" stroke="0" extrusionOk="0">
                <a:moveTo>
                  <a:pt x="0" y="2690397"/>
                </a:moveTo>
                <a:cubicBezTo>
                  <a:pt x="-170351" y="1099456"/>
                  <a:pt x="1099590" y="42722"/>
                  <a:pt x="2710248" y="0"/>
                </a:cubicBezTo>
                <a:cubicBezTo>
                  <a:pt x="4263661" y="11912"/>
                  <a:pt x="5322442" y="1207650"/>
                  <a:pt x="5420496" y="2690397"/>
                </a:cubicBezTo>
                <a:cubicBezTo>
                  <a:pt x="5288014" y="4305638"/>
                  <a:pt x="4173324" y="5567359"/>
                  <a:pt x="2710248" y="5380794"/>
                </a:cubicBezTo>
                <a:cubicBezTo>
                  <a:pt x="1123589" y="5331646"/>
                  <a:pt x="333790" y="4335750"/>
                  <a:pt x="0" y="2690397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Katona József 220 éve született - Cultura.hu">
            <a:extLst>
              <a:ext uri="{FF2B5EF4-FFF2-40B4-BE49-F238E27FC236}">
                <a16:creationId xmlns:a16="http://schemas.microsoft.com/office/drawing/2014/main" id="{CF234ECB-3E84-405C-A2AE-6AEED47024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" y="3067736"/>
            <a:ext cx="1845301" cy="2619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A1B177D-2B81-4ADE-AE81-5B89B1536F73}"/>
              </a:ext>
            </a:extLst>
          </p:cNvPr>
          <p:cNvSpPr txBox="1"/>
          <p:nvPr/>
        </p:nvSpPr>
        <p:spPr>
          <a:xfrm>
            <a:off x="1764676" y="3366955"/>
            <a:ext cx="357263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kecskeméti származású főügyész és drámaíró, a magyar drámairodalom kiemelkedő alakja.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Második Pesti Magyar Játékszíni Társaság színésze és rendezője volt.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Legismertebb alkotása a Bánk Bán, ötszakaszos dráma, amely a hazai művészetben nagy szerepet játszik.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7CCEB6-68E0-496A-B160-8B430938F7E6}"/>
              </a:ext>
            </a:extLst>
          </p:cNvPr>
          <p:cNvSpPr txBox="1"/>
          <p:nvPr/>
        </p:nvSpPr>
        <p:spPr>
          <a:xfrm>
            <a:off x="7990149" y="3105834"/>
            <a:ext cx="364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 keletkezése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08215AEB-56E5-4606-A7EF-11DEDFAEFD0C}"/>
              </a:ext>
            </a:extLst>
          </p:cNvPr>
          <p:cNvCxnSpPr/>
          <p:nvPr/>
        </p:nvCxnSpPr>
        <p:spPr>
          <a:xfrm>
            <a:off x="8975035" y="3928087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50FD684-2182-4FBE-8355-9DD4581C675A}"/>
              </a:ext>
            </a:extLst>
          </p:cNvPr>
          <p:cNvSpPr txBox="1"/>
          <p:nvPr/>
        </p:nvSpPr>
        <p:spPr>
          <a:xfrm>
            <a:off x="7403977" y="4138033"/>
            <a:ext cx="46744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darab a kolozsvári Erdélyi Múzeum drámapályázatára íródott 1815-ben, de nem aratott különösebb sikert.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Majd Katona József átdolgozta a drámát Bárány Boldizsár kritikája alapján.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végleges változat 1819-re készült el, nyomtatásban pedig egy évvel később adták ki.</a:t>
            </a:r>
          </a:p>
        </p:txBody>
      </p:sp>
      <p:pic>
        <p:nvPicPr>
          <p:cNvPr id="3" name="yt1s.com - Hazám hazám Erkel Ferenc Bánk bán (1)">
            <a:hlinkClick r:id="" action="ppaction://media"/>
            <a:extLst>
              <a:ext uri="{FF2B5EF4-FFF2-40B4-BE49-F238E27FC236}">
                <a16:creationId xmlns:a16="http://schemas.microsoft.com/office/drawing/2014/main" id="{CB79CAF1-04B7-4E43-9906-FF9B72315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92" y="288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6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D767366-5631-4199-954E-B920C817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187" y="373411"/>
            <a:ext cx="6173674" cy="1317624"/>
          </a:xfrm>
        </p:spPr>
        <p:txBody>
          <a:bodyPr anchor="b">
            <a:normAutofit/>
          </a:bodyPr>
          <a:lstStyle/>
          <a:p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Bánk bán ősbemutatói és kezdeti sikertelensége</a:t>
            </a:r>
          </a:p>
        </p:txBody>
      </p:sp>
      <p:pic>
        <p:nvPicPr>
          <p:cNvPr id="5128" name="Picture 8" descr="Színlap">
            <a:extLst>
              <a:ext uri="{FF2B5EF4-FFF2-40B4-BE49-F238E27FC236}">
                <a16:creationId xmlns:a16="http://schemas.microsoft.com/office/drawing/2014/main" id="{9867C31C-10FF-4779-8221-30AD98AD0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r="3" b="3758"/>
          <a:stretch/>
        </p:blipFill>
        <p:spPr bwMode="auto">
          <a:xfrm>
            <a:off x="576072" y="555754"/>
            <a:ext cx="3611880" cy="26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70D9A12-0853-4581-BFA5-830927531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3" r="1" b="38688"/>
          <a:stretch/>
        </p:blipFill>
        <p:spPr>
          <a:xfrm>
            <a:off x="576072" y="3531489"/>
            <a:ext cx="3611880" cy="2688337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AED42A-D7A0-4095-B1DF-6C517F2D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186" y="1836914"/>
            <a:ext cx="6693835" cy="40013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 politikai és morális okok miatt csak a szerző halála után, évekkel később lett színpadra vihető. A cenzor indoklása szerint „Bánk nagysága elhomályosítja a királyi házét”.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Udvarhelyi Miklós írta le először a „remek” – szót a darabról az előadás színlapján.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első bemutatót Kassán tartották 1833. február 15-én, ez után Kolozsváron, Debrecenben és Budán játszották.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Bánk bán színháztörténetének első korszakában a dráma szerepei színészi ambíciók tárgyai voltak.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 Színházban 1839-ben mutatták be először.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itt bemutatott első Bánk bán-előadás hozza meg igazán a kritikusok elismerését.</a:t>
            </a: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5226021-7F9C-448E-8867-1CFA43EF0B8F}"/>
              </a:ext>
            </a:extLst>
          </p:cNvPr>
          <p:cNvSpPr txBox="1"/>
          <p:nvPr/>
        </p:nvSpPr>
        <p:spPr>
          <a:xfrm>
            <a:off x="4946171" y="5896660"/>
            <a:ext cx="6915705" cy="646331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Megfoghatatlan, hogy a kormány megengedi ily esztelenség előadását. Rossz, veszedelmes tendencia.</a:t>
            </a:r>
            <a:r>
              <a:rPr lang="hu-H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”- Széchenyi István gróf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72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6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64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64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80FD85-C678-4F39-8489-D47BE4CA0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4"/>
          <a:stretch/>
        </p:blipFill>
        <p:spPr bwMode="auto">
          <a:xfrm>
            <a:off x="0" y="0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EDCEB7F-D8BE-42D1-B2A2-37492574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22" y="450425"/>
            <a:ext cx="6815665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Bánk bán Hevesi Sándor rendezésében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4FCB2B-8C39-430B-A170-764B0ADD0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23" y="2005207"/>
            <a:ext cx="5086561" cy="4590902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szereposztással 1916. január 1-én mutatták be a Bánk bánt.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előadás sok negatív és pozitív kritikát kapott, de ez nem törte meg a színészeket, és a darabot tovább játszották.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Híres alakítások: Jászai Mari mint Gertrudis, Újházi Ede mint Tiborc, Kürti József mint Bánk.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Hevesi Sándor második rendezése előtt nagy viták zajlottak a magyar drámaírók között.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Hevesi más szemlélet alapján közelítette meg a drámát és annak előadásmódját, amely sokakat megbotránkoztatott.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kor szellemét követve, a múlt értékeit is szerette volna átadni a publikumnak.</a:t>
            </a:r>
            <a:endParaRPr lang="hu-H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6EC0DDC-3E3C-4501-BD09-D49A709A3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2" r="-3" b="40996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A75CF92-26FC-4047-9862-869CAE4A3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9" r="3" b="32830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09C08F4-0659-4D90-99F1-24AA6B99B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0" r="-1" b="42461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1EE5B6A-982C-4061-8C9C-B0E25A711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4595" r="11258" b="-2"/>
          <a:stretch/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F55E0C-916D-4CF0-8AB2-3AF86840B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690"/>
          <a:stretch/>
        </p:blipFill>
        <p:spPr bwMode="auto">
          <a:xfrm>
            <a:off x="4064424" y="10"/>
            <a:ext cx="40637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F48EF8-54F3-4874-87F7-34A368626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r="13805"/>
          <a:stretch/>
        </p:blipFill>
        <p:spPr bwMode="auto">
          <a:xfrm>
            <a:off x="8128212" y="-79899"/>
            <a:ext cx="4063788" cy="69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6113333-6C18-4C26-838C-08AB55A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-14351"/>
            <a:ext cx="11656380" cy="1495288"/>
          </a:xfrm>
        </p:spPr>
        <p:txBody>
          <a:bodyPr anchor="b">
            <a:normAutofit/>
          </a:bodyPr>
          <a:lstStyle/>
          <a:p>
            <a:pPr algn="ctr"/>
            <a:r>
              <a:rPr lang="hu-HU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Németh Antal és Márton Endre Bánk bánjai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3BEB52-4E20-4777-A4BD-F8728D79A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073" y="1651248"/>
            <a:ext cx="9801854" cy="4332302"/>
          </a:xfrm>
          <a:solidFill>
            <a:schemeClr val="tx1">
              <a:alpha val="30000"/>
            </a:schemeClr>
          </a:solidFill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Németh Antal feldolgozását először 1936. március 15-én mutatták be a Nemzeti Színházban.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drámaíró merész kézzel nyúlt a drámához.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író Katona József monumentális művét egy óriási színpadkép megteremtésével éreztette. Egy álló szerkezetet </a:t>
            </a:r>
            <a:r>
              <a:rPr lang="hu-HU" sz="19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építetett</a:t>
            </a: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fel és ezt megmutatta a színpadon minden irányból.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Híres alakítások: Kiss Ferenc mint Bánk, </a:t>
            </a:r>
            <a:r>
              <a:rPr lang="hu-HU" sz="19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Somlay</a:t>
            </a: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Artúr mint Tiborc, Tőkés Anna mint Melinda, Ungvári László mint Ottó.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Márton Endre Bánk bánját 1975. március 22-én mutatták be.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darabot a kor ízlésére és világszemléletével egyezően formálta meg. A karakterek szemléletén változtatott, ami nagy sikert aratott.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Híres alakítások: </a:t>
            </a:r>
            <a:r>
              <a:rPr lang="sv-SE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Sinkovits Imre mint Bánk</a:t>
            </a: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Avar István mint Tiborc</a:t>
            </a: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9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Helyey</a:t>
            </a:r>
            <a:r>
              <a:rPr lang="hu-HU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László mint Ottó, Lukács Margit mint Gertrudis, Farkas Zsuzsa mint Izidóra, Molnár Piroska mint Melinda.</a:t>
            </a:r>
          </a:p>
          <a:p>
            <a:endParaRPr lang="hu-HU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27836BD-3072-49E6-99E3-E53478ED47E2}"/>
              </a:ext>
            </a:extLst>
          </p:cNvPr>
          <p:cNvSpPr txBox="1"/>
          <p:nvPr/>
        </p:nvSpPr>
        <p:spPr>
          <a:xfrm>
            <a:off x="-36916" y="5721941"/>
            <a:ext cx="12387160" cy="52322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„Marton Endre Bánk bán-rendezése azért érték a magyar színjáték mostani helyzetében, mert az előadás legfőbb pontjain a régen megírt műhöz mai valóságunkból merített tartalmakat és életjelenségeket ad hozzá. A színjáték így nemcsak a régi idők nembeli öntudatát rögzíti, de a </a:t>
            </a:r>
            <a:r>
              <a:rPr lang="hu-H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mában</a:t>
            </a:r>
            <a:r>
              <a:rPr lang="hu-H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élő emberhez is szólni akar.”</a:t>
            </a:r>
            <a:r>
              <a:rPr lang="hu-H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hu-H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Tamás</a:t>
            </a:r>
          </a:p>
        </p:txBody>
      </p:sp>
    </p:spTree>
    <p:extLst>
      <p:ext uri="{BB962C8B-B14F-4D97-AF65-F5344CB8AC3E}">
        <p14:creationId xmlns:p14="http://schemas.microsoft.com/office/powerpoint/2010/main" val="23544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 van a magyar dráma napja – Az ember tragédiája 5 különleges adaptációja  – NullaHatEgy">
            <a:extLst>
              <a:ext uri="{FF2B5EF4-FFF2-40B4-BE49-F238E27FC236}">
                <a16:creationId xmlns:a16="http://schemas.microsoft.com/office/drawing/2014/main" id="{1631BEAB-978A-4820-8391-8AA1A22EA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03FA2EA-2EA8-4F14-8EF1-B4BDC860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u-H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Imre, Az ember tragédiájának szerzője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>
            <a:extLst>
              <a:ext uri="{FF2B5EF4-FFF2-40B4-BE49-F238E27FC236}">
                <a16:creationId xmlns:a16="http://schemas.microsoft.com/office/drawing/2014/main" id="{E6F28574-867D-4307-9A1C-62FE550D2339}"/>
              </a:ext>
            </a:extLst>
          </p:cNvPr>
          <p:cNvSpPr txBox="1"/>
          <p:nvPr/>
        </p:nvSpPr>
        <p:spPr>
          <a:xfrm>
            <a:off x="-89451" y="466183"/>
            <a:ext cx="12281452" cy="1107996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Az ember tragédiája</a:t>
            </a:r>
            <a:endParaRPr lang="hu-HU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C1BB237-4228-492A-9E8B-E2E550721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0429" y="3182243"/>
            <a:ext cx="2028278" cy="27812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D0A7FFD-10EC-4E4B-8099-1F86DEFE4376}"/>
              </a:ext>
            </a:extLst>
          </p:cNvPr>
          <p:cNvSpPr txBox="1"/>
          <p:nvPr/>
        </p:nvSpPr>
        <p:spPr>
          <a:xfrm>
            <a:off x="2117035" y="3447473"/>
            <a:ext cx="313082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alsósztregovai</a:t>
            </a: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származású költő, író, ügyvéd és politikus a magyar irodalom és drámaköltészet kiemelkedő alakja.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Íróként fő műve Az ember tragédiája, mely a nemzeti drámairodalmunk egyik legkiemelkedőbb alkotása.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0A35D59F-D226-4F78-8086-118835194129}"/>
              </a:ext>
            </a:extLst>
          </p:cNvPr>
          <p:cNvSpPr/>
          <p:nvPr/>
        </p:nvSpPr>
        <p:spPr>
          <a:xfrm>
            <a:off x="7270812" y="2183907"/>
            <a:ext cx="5505540" cy="5283656"/>
          </a:xfrm>
          <a:prstGeom prst="ellipse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EC5F12C-2F13-4FE2-B2BB-BEC3C3CDF092}"/>
              </a:ext>
            </a:extLst>
          </p:cNvPr>
          <p:cNvSpPr txBox="1"/>
          <p:nvPr/>
        </p:nvSpPr>
        <p:spPr>
          <a:xfrm>
            <a:off x="8134207" y="2693841"/>
            <a:ext cx="382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 keletkezése</a:t>
            </a:r>
          </a:p>
        </p:txBody>
      </p: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8B135A1F-41A3-4150-90F5-8BE6AD50EF1D}"/>
              </a:ext>
            </a:extLst>
          </p:cNvPr>
          <p:cNvCxnSpPr/>
          <p:nvPr/>
        </p:nvCxnSpPr>
        <p:spPr>
          <a:xfrm>
            <a:off x="9371152" y="3473592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1F7BC96-6086-4562-9427-917F660F4365}"/>
              </a:ext>
            </a:extLst>
          </p:cNvPr>
          <p:cNvSpPr txBox="1"/>
          <p:nvPr/>
        </p:nvSpPr>
        <p:spPr>
          <a:xfrm>
            <a:off x="7643673" y="3587544"/>
            <a:ext cx="44299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mű 1862. január 12-én jelent meg, a sokakat felzaklató kérdései azóta is életben tartják a költeményt. Emellett számos kortárs feldolgozása is létezik a darabnak.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először itt elhangzó „Megy-é előbbre majdan fajzatom”, valamint a „Mondottam ember: Küzdj, és bízva bízzál!” mondatok legismertebb irodalmi idézeteink közé tartoznak.</a:t>
            </a:r>
          </a:p>
        </p:txBody>
      </p:sp>
      <p:pic>
        <p:nvPicPr>
          <p:cNvPr id="18" name="yt1s.com - Az űrben">
            <a:hlinkClick r:id="" action="ppaction://media"/>
            <a:extLst>
              <a:ext uri="{FF2B5EF4-FFF2-40B4-BE49-F238E27FC236}">
                <a16:creationId xmlns:a16="http://schemas.microsoft.com/office/drawing/2014/main" id="{BE1FAF9A-D134-42DC-9759-521FF425D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5581" y="1807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1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30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7" grpId="0"/>
      <p:bldP spid="1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B60A6E4-EFF0-41F2-9F18-25DDA17B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860" y="138635"/>
            <a:ext cx="6162261" cy="1349098"/>
          </a:xfrm>
        </p:spPr>
        <p:txBody>
          <a:bodyPr anchor="b">
            <a:norm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darab ősbemutatója és későbbi feldolgozásai</a:t>
            </a:r>
            <a:endParaRPr lang="hu-HU" dirty="0"/>
          </a:p>
        </p:txBody>
      </p:sp>
      <p:pic>
        <p:nvPicPr>
          <p:cNvPr id="8" name="Kép 7" descr="A képen szöveg, újság, nyugta látható&#10;&#10;Automatikusan generált leírás">
            <a:extLst>
              <a:ext uri="{FF2B5EF4-FFF2-40B4-BE49-F238E27FC236}">
                <a16:creationId xmlns:a16="http://schemas.microsoft.com/office/drawing/2014/main" id="{B944B4AB-9215-4503-B603-8D43C15D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/>
        </p:blipFill>
        <p:spPr>
          <a:xfrm>
            <a:off x="491148" y="343454"/>
            <a:ext cx="4853685" cy="2934000"/>
          </a:xfrm>
          <a:prstGeom prst="rect">
            <a:avLst/>
          </a:prstGeom>
        </p:spPr>
      </p:pic>
      <p:pic>
        <p:nvPicPr>
          <p:cNvPr id="10" name="Kép 9" descr="A képen szöveg, könyv látható&#10;&#10;Automatikusan generált leírás">
            <a:extLst>
              <a:ext uri="{FF2B5EF4-FFF2-40B4-BE49-F238E27FC236}">
                <a16:creationId xmlns:a16="http://schemas.microsoft.com/office/drawing/2014/main" id="{0A2D1CFB-AA8B-48E5-89A1-0590433A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7" r="1" b="33094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50B780-7BBB-499B-9120-531226D23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980" y="1555341"/>
            <a:ext cx="6356011" cy="601131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drámai költeménye 1883. szeptember 21-én került első ízben megrendezésre. A késedelem oka a műfaj és a kortárs színpad összeférhetetlensége miatt lehetett.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Paulay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Ede írta színpadra a darabot, majdnem felére csökkentve annak hosszát. Egészen 1905-ig ezt a változatot adták elő országszerte. A későbbiekben többször felújították, mindannyiszor nagy sikerrel.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ősbemutatót a Nemzeti Színházban adták elő.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Híres alakítások: Jászai Mari mint Éva, Nagy Imre mint Ádám, Gyenes László mint Lucifer.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 gondolati és művészi értékeit gyorsan felismerte a színházlátogató közönség.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mű szövege irodalmi műként másképpen működik és hat, emiatt volt nehéz megvalósítani színdarabként. Azonban a  színházi alkotók ambíciója lehetővé tette, hogy a sokrétegű művet a saját színpadi eszközeikkel tolmácsolják. A színjáték elsősorban vizuális képalkotás.</a:t>
            </a:r>
          </a:p>
        </p:txBody>
      </p:sp>
    </p:spTree>
    <p:extLst>
      <p:ext uri="{BB962C8B-B14F-4D97-AF65-F5344CB8AC3E}">
        <p14:creationId xmlns:p14="http://schemas.microsoft.com/office/powerpoint/2010/main" val="272346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kültéri, régi, húzás látható&#10;&#10;Automatikusan generált leírás">
            <a:extLst>
              <a:ext uri="{FF2B5EF4-FFF2-40B4-BE49-F238E27FC236}">
                <a16:creationId xmlns:a16="http://schemas.microsoft.com/office/drawing/2014/main" id="{A3E4D7AD-C80C-411A-9690-787D267D7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r="-2" b="-2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9232365-E409-4486-A5AD-8E3345C3D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0" r="1" b="11455"/>
          <a:stretch/>
        </p:blipFill>
        <p:spPr>
          <a:xfrm>
            <a:off x="4203638" y="2955709"/>
            <a:ext cx="7988360" cy="392004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3A6B35C-389A-4410-8872-CD88D32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202273"/>
            <a:ext cx="7431174" cy="1325563"/>
          </a:xfrm>
        </p:spPr>
        <p:txBody>
          <a:bodyPr>
            <a:normAutofit/>
          </a:bodyPr>
          <a:lstStyle/>
          <a:p>
            <a:r>
              <a:rPr lang="hu-H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ember tragédiájának kiemelkedő rendezései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7B8C4B-4AF9-4E7F-8F03-4DDA4A884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79" y="5598763"/>
            <a:ext cx="4178013" cy="845410"/>
          </a:xfrm>
          <a:solidFill>
            <a:schemeClr val="tx1">
              <a:lumMod val="50000"/>
              <a:alpha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„Rendező számára a Tragédia olyan csúcs, amit szinte lehetetlen megmászni. Mégis újra meg újra megpróbáljuk.”- </a:t>
            </a:r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Vámos László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F64BB11-D9BC-482D-A0FC-3F0BFE56E551}"/>
              </a:ext>
            </a:extLst>
          </p:cNvPr>
          <p:cNvSpPr txBox="1"/>
          <p:nvPr/>
        </p:nvSpPr>
        <p:spPr>
          <a:xfrm>
            <a:off x="95250" y="1672386"/>
            <a:ext cx="617689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Hevesi Sándor 1923-ban igazgatósága alatt rendezte meg a drámát a Nemzeti Színházban.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látvány- és zenei elemek mind azt mutatták, hogy Hevesi egy új, látványos, korszerű és kísérletező produkciót alkotott.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B0A0541-0CCF-439B-8194-460A18C283DE}"/>
              </a:ext>
            </a:extLst>
          </p:cNvPr>
          <p:cNvSpPr txBox="1"/>
          <p:nvPr/>
        </p:nvSpPr>
        <p:spPr>
          <a:xfrm>
            <a:off x="95250" y="2937475"/>
            <a:ext cx="582460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líraságot</a:t>
            </a: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az álomszerűséget hangsúlyozta, emellett monumentális részekből álló, kiemelkedő játékteret alkotott ifj. Oláh Gusztáv díszlettervező segítségével.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7CA95B4-F2A1-4B2D-A270-07EC6AD0E204}"/>
              </a:ext>
            </a:extLst>
          </p:cNvPr>
          <p:cNvSpPr txBox="1"/>
          <p:nvPr/>
        </p:nvSpPr>
        <p:spPr>
          <a:xfrm>
            <a:off x="95250" y="3940954"/>
            <a:ext cx="530237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Németh Antal 1939-ben megreformálta az előadást és magát a színházat is. Ezek megújítására felhasználta a legújabb tömegkommunikációs eszközöket, a rádió technika lehetőségeit, valamint a darabok hangjának megörökítésére szolgáló „bakelitlemezeket”.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850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4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2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2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C68A23A-C85C-4841-B2BA-9277F6829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EDC7E0C-3097-470C-ABF5-3014AF6DD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hu-H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 halhatatlan mű óceánja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6DBC277-682C-43C5-95FB-61884DE1F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73" y="666751"/>
            <a:ext cx="3734176" cy="5924550"/>
          </a:xfrm>
        </p:spPr>
        <p:txBody>
          <a:bodyPr anchor="ctr">
            <a:normAutofit/>
          </a:bodyPr>
          <a:lstStyle/>
          <a:p>
            <a:pPr algn="r"/>
            <a:r>
              <a:rPr lang="hu-H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elmúlt 136 évben minden színházi generáció </a:t>
            </a:r>
            <a:r>
              <a:rPr lang="hu-HU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megmerítkezett</a:t>
            </a:r>
            <a:r>
              <a:rPr lang="hu-H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„halhatatlan mű óceánjában”.</a:t>
            </a:r>
          </a:p>
          <a:p>
            <a:pPr algn="r"/>
            <a:r>
              <a:rPr lang="hu-H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ősbemutató óta egymást váltó színházi stílusok és politikai rendszerek, ízlések és ideológiák, rendezői víziók és a közönség elvárásai határozták meg, hogy miként került színre </a:t>
            </a:r>
            <a:r>
              <a:rPr lang="hu-HU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Imre főműve, a magyar irodalom és színház klasszikusa: Az ember tragédiája.</a:t>
            </a:r>
          </a:p>
          <a:p>
            <a:pPr algn="r"/>
            <a:r>
              <a:rPr lang="hu-H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Madách</a:t>
            </a:r>
            <a:r>
              <a:rPr lang="hu-H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költeménye bibliája a Nemzeti Színháznak; amelyet örökké forgat, amelyből mindig tanul, amelyet sohasem fog teljesen kitanulni.”- Hevesi Sándor</a:t>
            </a:r>
          </a:p>
        </p:txBody>
      </p:sp>
      <p:sp>
        <p:nvSpPr>
          <p:cNvPr id="46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1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1024</Words>
  <Application>Microsoft Office PowerPoint</Application>
  <PresentationFormat>Szélesvásznú</PresentationFormat>
  <Paragraphs>61</Paragraphs>
  <Slides>10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8" baseType="lpstr">
      <vt:lpstr>Algerian</vt:lpstr>
      <vt:lpstr>Arial</vt:lpstr>
      <vt:lpstr>Calibri</vt:lpstr>
      <vt:lpstr>Calibri Light</vt:lpstr>
      <vt:lpstr>Times New Roman</vt:lpstr>
      <vt:lpstr>Tw Cen MT</vt:lpstr>
      <vt:lpstr>Wingdings</vt:lpstr>
      <vt:lpstr>Office-téma</vt:lpstr>
      <vt:lpstr>Bánk bán és Az ember tragédiája</vt:lpstr>
      <vt:lpstr>Katona József, a Bánk bán szerzője</vt:lpstr>
      <vt:lpstr>A Bánk bán ősbemutatói és kezdeti sikertelensége</vt:lpstr>
      <vt:lpstr>A Bánk bán Hevesi Sándor rendezésében</vt:lpstr>
      <vt:lpstr>Németh Antal és Márton Endre Bánk bánjai</vt:lpstr>
      <vt:lpstr>Madách Imre, Az ember tragédiájának szerzője</vt:lpstr>
      <vt:lpstr>A darab ősbemutatója és későbbi feldolgozásai</vt:lpstr>
      <vt:lpstr>Az ember tragédiájának kiemelkedő rendezései</vt:lpstr>
      <vt:lpstr>Egy halhatatlan mű óceánja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Orvos - Ügyelet Kft.</dc:creator>
  <cp:lastModifiedBy>Orvos - Ügyelet Kft.</cp:lastModifiedBy>
  <cp:revision>76</cp:revision>
  <dcterms:created xsi:type="dcterms:W3CDTF">2021-04-10T12:20:46Z</dcterms:created>
  <dcterms:modified xsi:type="dcterms:W3CDTF">2021-04-11T14:16:28Z</dcterms:modified>
</cp:coreProperties>
</file>