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114416B-56C9-4353-8F18-C19784ACAE8D}" type="datetimeFigureOut">
              <a:rPr lang="hu-HU" smtClean="0"/>
              <a:t>2026. 04. 18.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FF35342-8B45-41AD-964B-BCC4D49A43FB}" type="slidenum">
              <a:rPr lang="hu-HU" smtClean="0"/>
              <a:t>‹#›</a:t>
            </a:fld>
            <a:endParaRPr lang="hu-H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65226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416B-56C9-4353-8F18-C19784ACAE8D}" type="datetimeFigureOut">
              <a:rPr lang="hu-HU" smtClean="0"/>
              <a:t>2026. 04. 18.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35342-8B45-41AD-964B-BCC4D49A43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9157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416B-56C9-4353-8F18-C19784ACAE8D}" type="datetimeFigureOut">
              <a:rPr lang="hu-HU" smtClean="0"/>
              <a:t>2026. 04. 18.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35342-8B45-41AD-964B-BCC4D49A43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22700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416B-56C9-4353-8F18-C19784ACAE8D}" type="datetimeFigureOut">
              <a:rPr lang="hu-HU" smtClean="0"/>
              <a:t>2026. 04. 18.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35342-8B45-41AD-964B-BCC4D49A43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698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14416B-56C9-4353-8F18-C19784ACAE8D}" type="datetimeFigureOut">
              <a:rPr lang="hu-HU" smtClean="0"/>
              <a:t>2026. 04. 18.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F35342-8B45-41AD-964B-BCC4D49A43FB}" type="slidenum">
              <a:rPr lang="hu-HU" smtClean="0"/>
              <a:t>‹#›</a:t>
            </a:fld>
            <a:endParaRPr lang="hu-H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44364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416B-56C9-4353-8F18-C19784ACAE8D}" type="datetimeFigureOut">
              <a:rPr lang="hu-HU" smtClean="0"/>
              <a:t>2026. 04. 18.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35342-8B45-41AD-964B-BCC4D49A43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2922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416B-56C9-4353-8F18-C19784ACAE8D}" type="datetimeFigureOut">
              <a:rPr lang="hu-HU" smtClean="0"/>
              <a:t>2026. 04. 18.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35342-8B45-41AD-964B-BCC4D49A43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041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416B-56C9-4353-8F18-C19784ACAE8D}" type="datetimeFigureOut">
              <a:rPr lang="hu-HU" smtClean="0"/>
              <a:t>2026. 04. 18.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35342-8B45-41AD-964B-BCC4D49A43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427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4416B-56C9-4353-8F18-C19784ACAE8D}" type="datetimeFigureOut">
              <a:rPr lang="hu-HU" smtClean="0"/>
              <a:t>2026. 04. 18.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35342-8B45-41AD-964B-BCC4D49A43F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9030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14416B-56C9-4353-8F18-C19784ACAE8D}" type="datetimeFigureOut">
              <a:rPr lang="hu-HU" smtClean="0"/>
              <a:t>2026. 04. 18.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F35342-8B45-41AD-964B-BCC4D49A43F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398696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114416B-56C9-4353-8F18-C19784ACAE8D}" type="datetimeFigureOut">
              <a:rPr lang="hu-HU" smtClean="0"/>
              <a:t>2026. 04. 18.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FF35342-8B45-41AD-964B-BCC4D49A43F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0250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D114416B-56C9-4353-8F18-C19784ACAE8D}" type="datetimeFigureOut">
              <a:rPr lang="hu-HU" smtClean="0"/>
              <a:t>2026. 04. 18.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CFF35342-8B45-41AD-964B-BCC4D49A43FB}" type="slidenum">
              <a:rPr lang="hu-HU" smtClean="0"/>
              <a:t>‹#›</a:t>
            </a:fld>
            <a:endParaRPr lang="hu-H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33952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rigo.hu/kultura/2022/01/szirtes-adam-elte-a-segedkondas-utja-a-kossuthdijig" TargetMode="External"/><Relationship Id="rId3" Type="http://schemas.openxmlformats.org/officeDocument/2006/relationships/hyperlink" Target="https://gemini.google.com/" TargetMode="External"/><Relationship Id="rId7" Type="http://schemas.openxmlformats.org/officeDocument/2006/relationships/hyperlink" Target="https://femina.hu/hazai_sztar/torocsik-mari-fiatalon-fotok/" TargetMode="External"/><Relationship Id="rId2" Type="http://schemas.openxmlformats.org/officeDocument/2006/relationships/hyperlink" Target="https://nemzetiszinhaz.h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zinmuveszetunkklubja.network.hu/kepek/szirtes_adam/szirtes_adam-011" TargetMode="External"/><Relationship Id="rId5" Type="http://schemas.openxmlformats.org/officeDocument/2006/relationships/hyperlink" Target="https://hu.wikipedia.org/wiki/Szirtes_%C3%81d%C3%A1m" TargetMode="External"/><Relationship Id="rId4" Type="http://schemas.openxmlformats.org/officeDocument/2006/relationships/hyperlink" Target="https://hu.wikipedia.org/wiki/Cserhalmi_Gy%C3%B6rg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1DA0C54-C718-CF72-775C-0B14A1A10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1612" y="1237129"/>
            <a:ext cx="9708776" cy="1272635"/>
          </a:xfrm>
        </p:spPr>
        <p:txBody>
          <a:bodyPr/>
          <a:lstStyle/>
          <a:p>
            <a:r>
              <a:rPr lang="hu-H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ember tragédiája</a:t>
            </a:r>
            <a:br>
              <a:rPr lang="hu-H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Három sors, három szerep, három korszak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9D06E10-E2C2-FE29-7094-3D002CE3E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4365" y="5121691"/>
            <a:ext cx="9708776" cy="1086237"/>
          </a:xfrm>
        </p:spPr>
        <p:txBody>
          <a:bodyPr/>
          <a:lstStyle/>
          <a:p>
            <a:r>
              <a:rPr lang="hu-H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Madách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remekművének meghatározó alakításai</a:t>
            </a: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202A6EEB-7676-6879-3C52-D1DF3D3AA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919" y="2544944"/>
            <a:ext cx="1896162" cy="2536019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5C622BA7-3AD0-36E8-31C5-EC86BBFC26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000" y="2544944"/>
            <a:ext cx="2197882" cy="253440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F1CAA2D3-88C2-E70A-40A9-EB95510EE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8000" y="2545200"/>
            <a:ext cx="1607441" cy="253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82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7D5B08F-51C1-02D1-DE1C-01859614C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65094"/>
          </a:xfrm>
        </p:spPr>
        <p:txBody>
          <a:bodyPr/>
          <a:lstStyle/>
          <a:p>
            <a:r>
              <a:rPr lang="hu-HU" b="1" dirty="0"/>
              <a:t>Források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2379C17-D6D9-D349-6453-053079444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362635"/>
            <a:ext cx="9601200" cy="31286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>
                <a:hlinkClick r:id="rId2"/>
              </a:rPr>
              <a:t>https://nemzetiszinhaz.hu/</a:t>
            </a:r>
            <a:endParaRPr lang="hu-HU" dirty="0"/>
          </a:p>
          <a:p>
            <a:pPr marL="0" indent="0">
              <a:buNone/>
            </a:pPr>
            <a:r>
              <a:rPr lang="hu-HU" dirty="0">
                <a:hlinkClick r:id="rId3"/>
              </a:rPr>
              <a:t>https://gemini.google.com/</a:t>
            </a:r>
            <a:endParaRPr lang="hu-HU" dirty="0"/>
          </a:p>
          <a:p>
            <a:pPr marL="0" indent="0">
              <a:buNone/>
            </a:pPr>
            <a:r>
              <a:rPr lang="hu-HU" dirty="0">
                <a:hlinkClick r:id="rId4"/>
              </a:rPr>
              <a:t>https://hu.wikipedia.org/wiki/Cserhalmi_Gy%C3%B6rgy</a:t>
            </a:r>
            <a:endParaRPr lang="hu-HU" dirty="0"/>
          </a:p>
          <a:p>
            <a:pPr marL="0" indent="0">
              <a:buNone/>
            </a:pPr>
            <a:r>
              <a:rPr lang="hu-HU" dirty="0">
                <a:hlinkClick r:id="rId5"/>
              </a:rPr>
              <a:t>https://hu.wikipedia.org/wiki/Szirtes_%C3%81d%C3%A1m</a:t>
            </a:r>
            <a:endParaRPr lang="hu-HU" dirty="0"/>
          </a:p>
          <a:p>
            <a:pPr marL="0" indent="0">
              <a:buNone/>
            </a:pPr>
            <a:r>
              <a:rPr lang="hu-HU" dirty="0">
                <a:hlinkClick r:id="rId6"/>
              </a:rPr>
              <a:t>http://szinmuveszetunkklubja.network.hu/kepek/szirtes_adam/szirtes_adam-011</a:t>
            </a:r>
            <a:endParaRPr lang="hu-HU" dirty="0"/>
          </a:p>
          <a:p>
            <a:pPr marL="0" indent="0">
              <a:buNone/>
            </a:pPr>
            <a:r>
              <a:rPr lang="hu-HU" dirty="0">
                <a:hlinkClick r:id="rId7"/>
              </a:rPr>
              <a:t>https://femina.hu/hazai_sztar/torocsik-mari-fiatalon-fotok/</a:t>
            </a:r>
            <a:endParaRPr lang="hu-HU" dirty="0"/>
          </a:p>
          <a:p>
            <a:pPr marL="0" indent="0">
              <a:buNone/>
            </a:pPr>
            <a:r>
              <a:rPr lang="hu-HU" dirty="0">
                <a:hlinkClick r:id="rId8"/>
              </a:rPr>
              <a:t>https://www.origo.hu/kultura/2022/01/szirtes-adam-elte-a-segedkondas-utja-a-kossuthdijig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14E56B6E-7209-7156-5B91-F985B43F5A87}"/>
              </a:ext>
            </a:extLst>
          </p:cNvPr>
          <p:cNvSpPr txBox="1"/>
          <p:nvPr/>
        </p:nvSpPr>
        <p:spPr>
          <a:xfrm>
            <a:off x="1371600" y="4710534"/>
            <a:ext cx="4572000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2400" b="1" dirty="0"/>
              <a:t>Készítette</a:t>
            </a:r>
          </a:p>
          <a:p>
            <a:r>
              <a:rPr lang="hu-HU" dirty="0" err="1"/>
              <a:t>Gubina</a:t>
            </a:r>
            <a:r>
              <a:rPr lang="hu-HU" dirty="0"/>
              <a:t> Norina Szonja</a:t>
            </a:r>
          </a:p>
          <a:p>
            <a:r>
              <a:rPr lang="hu-HU" dirty="0"/>
              <a:t>Laki Zsolt</a:t>
            </a:r>
          </a:p>
          <a:p>
            <a:r>
              <a:rPr lang="hu-HU" dirty="0"/>
              <a:t>Majer László Gábor</a:t>
            </a:r>
          </a:p>
          <a:p>
            <a:r>
              <a:rPr lang="hu-HU" dirty="0"/>
              <a:t>Vajda Szilárd</a:t>
            </a:r>
          </a:p>
        </p:txBody>
      </p:sp>
    </p:spTree>
    <p:extLst>
      <p:ext uri="{BB962C8B-B14F-4D97-AF65-F5344CB8AC3E}">
        <p14:creationId xmlns:p14="http://schemas.microsoft.com/office/powerpoint/2010/main" val="295197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6D81D08-A8B4-78D2-3158-E03E7A2E2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6804212" cy="1600200"/>
          </a:xfrm>
        </p:spPr>
        <p:txBody>
          <a:bodyPr>
            <a:normAutofit/>
          </a:bodyPr>
          <a:lstStyle/>
          <a:p>
            <a:r>
              <a:rPr lang="hu-H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Bevezetés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264C9BF-7159-97E1-3335-9F396E533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6804212" cy="3581400"/>
          </a:xfrm>
        </p:spPr>
        <p:txBody>
          <a:bodyPr/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mű jelentősége: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ember tragédiája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legtöbbször színpadra állított magyar dráma.</a:t>
            </a:r>
          </a:p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koncepció: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Három olyan színészt választottunk ki, akik pályájuk csúcsán, egymástól eltérő stílusú korszakokban formálták meg a főszereplőket.</a:t>
            </a:r>
          </a:p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bemutatott művészek:</a:t>
            </a:r>
          </a:p>
          <a:p>
            <a:pPr marL="987552" lvl="1" indent="-457200">
              <a:buFont typeface="+mj-lt"/>
              <a:buAutoNum type="arabicPeriod"/>
            </a:pPr>
            <a:r>
              <a:rPr lang="hu-HU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Szirtes Ádám (Ádám)</a:t>
            </a:r>
          </a:p>
          <a:p>
            <a:pPr marL="987552" lvl="1" indent="-457200">
              <a:buFont typeface="+mj-lt"/>
              <a:buAutoNum type="arabicPeriod"/>
            </a:pPr>
            <a:r>
              <a:rPr lang="hu-HU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Törőcsik Mari (Éva)</a:t>
            </a:r>
          </a:p>
          <a:p>
            <a:pPr marL="987552" lvl="1" indent="-457200">
              <a:buFont typeface="+mj-lt"/>
              <a:buAutoNum type="arabicPeriod"/>
            </a:pPr>
            <a:r>
              <a:rPr lang="hu-HU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Cserhalmi György (Lucifer)</a:t>
            </a:r>
          </a:p>
        </p:txBody>
      </p:sp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8AB03FB9-4FC3-044C-E846-9AD2194A375E}"/>
              </a:ext>
            </a:extLst>
          </p:cNvPr>
          <p:cNvCxnSpPr/>
          <p:nvPr/>
        </p:nvCxnSpPr>
        <p:spPr>
          <a:xfrm>
            <a:off x="1371600" y="1500812"/>
            <a:ext cx="10495721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>
            <a:extLst>
              <a:ext uri="{FF2B5EF4-FFF2-40B4-BE49-F238E27FC236}">
                <a16:creationId xmlns:a16="http://schemas.microsoft.com/office/drawing/2014/main" id="{E5F72CDB-E304-8A29-2C3E-1B37409D0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53200" y="3895163"/>
            <a:ext cx="4876800" cy="2662238"/>
          </a:xfrm>
          <a:prstGeom prst="rect">
            <a:avLst/>
          </a:prstGeom>
          <a:ln w="38100">
            <a:solidFill>
              <a:schemeClr val="bg2">
                <a:lumMod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631969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50ED3A-4006-3CE3-C091-EA44192CF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251576" cy="874643"/>
          </a:xfrm>
          <a:ln>
            <a:noFill/>
            <a:round/>
          </a:ln>
        </p:spPr>
        <p:txBody>
          <a:bodyPr>
            <a:normAutofit/>
          </a:bodyPr>
          <a:lstStyle/>
          <a:p>
            <a:r>
              <a:rPr lang="hu-HU" sz="4800" b="1" dirty="0"/>
              <a:t>Ádám – Szirtes Ádám (1925–1989)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E2356FF-E7DE-0558-A4B5-9514FA377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71699"/>
            <a:ext cx="5406887" cy="1555475"/>
          </a:xfr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/>
              <a:t>Életrajzi adatok</a:t>
            </a:r>
          </a:p>
          <a:p>
            <a:pPr marL="0" indent="0">
              <a:buNone/>
            </a:pPr>
            <a:r>
              <a:rPr lang="hu-HU" dirty="0"/>
              <a:t>Kossuth- és Jászai Mari-díjas színész, a „nép fia” karakterének legfőbb képviselője a 20. századi magyar színjátszásban.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B078357E-CAE9-BC71-2AB0-1F1757710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0237" y="2549499"/>
            <a:ext cx="3398406" cy="3622701"/>
          </a:xfrm>
          <a:prstGeom prst="rect">
            <a:avLst/>
          </a:prstGeom>
          <a:ln w="127000" cap="sq">
            <a:solidFill>
              <a:schemeClr val="bg2">
                <a:lumMod val="2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96C64F67-3B34-21E0-4006-79FAC98AD514}"/>
              </a:ext>
            </a:extLst>
          </p:cNvPr>
          <p:cNvSpPr txBox="1"/>
          <p:nvPr/>
        </p:nvSpPr>
        <p:spPr>
          <a:xfrm>
            <a:off x="1371600" y="3975654"/>
            <a:ext cx="4065104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/>
              <a:t>Fontos szerepek: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i="0" dirty="0"/>
              <a:t>Bíró Máté </a:t>
            </a:r>
            <a:r>
              <a:rPr lang="hu-HU" dirty="0"/>
              <a:t>(Körhinta)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u-HU" i="0" dirty="0"/>
              <a:t>Görbe János </a:t>
            </a:r>
            <a:r>
              <a:rPr lang="hu-HU" dirty="0"/>
              <a:t>(Talpalatnyi föld)</a:t>
            </a: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9BCD2E3D-554E-F4F6-0A66-21A484FB562F}"/>
              </a:ext>
            </a:extLst>
          </p:cNvPr>
          <p:cNvCxnSpPr/>
          <p:nvPr/>
        </p:nvCxnSpPr>
        <p:spPr>
          <a:xfrm>
            <a:off x="1371600" y="1480933"/>
            <a:ext cx="10495721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042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2591FBE-66C2-373B-1CFA-363CC8E3A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5774635" cy="1485900"/>
          </a:xfrm>
        </p:spPr>
        <p:txBody>
          <a:bodyPr/>
          <a:lstStyle/>
          <a:p>
            <a:r>
              <a:rPr lang="hu-HU" b="1" dirty="0"/>
              <a:t>Miért volt Ádám szerepe mérföldkő?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57DA8B9-364C-5875-A703-712085E8B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5645426" cy="3581400"/>
          </a:xfrm>
        </p:spPr>
        <p:txBody>
          <a:bodyPr/>
          <a:lstStyle/>
          <a:p>
            <a:r>
              <a:rPr lang="hu-HU" b="1" dirty="0"/>
              <a:t>A váltás: </a:t>
            </a:r>
            <a:r>
              <a:rPr lang="hu-HU" dirty="0"/>
              <a:t>Szirtes korábban főként paraszti hősöket alakított. Ádám szerepében megmutathatta intellektuális mélységét és az „egyetemes ember” vívódását.</a:t>
            </a:r>
          </a:p>
          <a:p>
            <a:r>
              <a:rPr lang="hu-HU" b="1" dirty="0"/>
              <a:t>A pillanat súlya: </a:t>
            </a:r>
            <a:r>
              <a:rPr lang="hu-HU" dirty="0"/>
              <a:t>Az 1950-es/60-as évek fordulóján a Tragédia játszása politikai állásfoglalás is volt. Szirtes Ádámja nem egy távoli filozófus volt, hanem egy hús-vér ember, aki minden kudarc után képes volt újrakezdeni.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83FE1DB8-BB4E-1CC9-57BF-2485C7CC8A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341" y="0"/>
            <a:ext cx="4961659" cy="6858000"/>
          </a:xfrm>
          <a:prstGeom prst="rect">
            <a:avLst/>
          </a:prstGeom>
        </p:spPr>
      </p:pic>
      <p:cxnSp>
        <p:nvCxnSpPr>
          <p:cNvPr id="8" name="Egyenes összekötő 7">
            <a:extLst>
              <a:ext uri="{FF2B5EF4-FFF2-40B4-BE49-F238E27FC236}">
                <a16:creationId xmlns:a16="http://schemas.microsoft.com/office/drawing/2014/main" id="{7BF37B3F-CB3B-3382-B512-70C1748387BF}"/>
              </a:ext>
            </a:extLst>
          </p:cNvPr>
          <p:cNvCxnSpPr>
            <a:cxnSpLocks/>
          </p:cNvCxnSpPr>
          <p:nvPr/>
        </p:nvCxnSpPr>
        <p:spPr>
          <a:xfrm>
            <a:off x="1371600" y="2087221"/>
            <a:ext cx="5774635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356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4BC2F2-A5D0-0249-4FCE-67548B1F0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Éva – Törőcsik Mari (1935–2021)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633CE38-CA2C-C3B3-E313-7AF06B945D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71700"/>
            <a:ext cx="5456583" cy="1480929"/>
          </a:xfr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b="1" dirty="0"/>
              <a:t>Életrajzi adatok </a:t>
            </a:r>
          </a:p>
          <a:p>
            <a:pPr marL="0" indent="0">
              <a:buNone/>
            </a:pPr>
            <a:r>
              <a:rPr lang="hu-HU" dirty="0"/>
              <a:t>A Nemzet Színésze, háromszoros Kossuth-díjas, a magyar filmművészet és színház világszinten is legismertebb alakja.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DBBFEE8-0584-72C9-CC39-CE53C3B78452}"/>
              </a:ext>
            </a:extLst>
          </p:cNvPr>
          <p:cNvSpPr txBox="1"/>
          <p:nvPr/>
        </p:nvSpPr>
        <p:spPr>
          <a:xfrm>
            <a:off x="7071691" y="2171700"/>
            <a:ext cx="3344518" cy="120032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b="1" dirty="0"/>
              <a:t>Fontos szerepek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/>
              <a:t>Pataki Mari (Körhinta)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/>
              <a:t>Maude</a:t>
            </a:r>
            <a:r>
              <a:rPr lang="hu-HU" dirty="0"/>
              <a:t> (Harold és </a:t>
            </a:r>
            <a:r>
              <a:rPr lang="hu-HU" dirty="0" err="1"/>
              <a:t>Maude</a:t>
            </a:r>
            <a:r>
              <a:rPr lang="hu-HU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dirty="0" err="1"/>
              <a:t>Nizsinszkij</a:t>
            </a:r>
            <a:r>
              <a:rPr lang="hu-HU" dirty="0"/>
              <a:t> anyja (</a:t>
            </a:r>
            <a:r>
              <a:rPr lang="hu-HU" dirty="0" err="1"/>
              <a:t>Nizsinszkij</a:t>
            </a:r>
            <a:r>
              <a:rPr lang="hu-HU" dirty="0"/>
              <a:t>)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094AF0B2-605B-966C-9B16-C92E43458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982" y="3881643"/>
            <a:ext cx="4022035" cy="25137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1" name="Egyenes összekötő 10">
            <a:extLst>
              <a:ext uri="{FF2B5EF4-FFF2-40B4-BE49-F238E27FC236}">
                <a16:creationId xmlns:a16="http://schemas.microsoft.com/office/drawing/2014/main" id="{8A25DB64-D2B1-27C1-720F-2FB986C11121}"/>
              </a:ext>
            </a:extLst>
          </p:cNvPr>
          <p:cNvCxnSpPr/>
          <p:nvPr/>
        </p:nvCxnSpPr>
        <p:spPr>
          <a:xfrm>
            <a:off x="1371600" y="1414868"/>
            <a:ext cx="10495721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gyenes összekötő 11">
            <a:extLst>
              <a:ext uri="{FF2B5EF4-FFF2-40B4-BE49-F238E27FC236}">
                <a16:creationId xmlns:a16="http://schemas.microsoft.com/office/drawing/2014/main" id="{05ECFA03-DF2A-F4E7-4ACF-007032A10821}"/>
              </a:ext>
            </a:extLst>
          </p:cNvPr>
          <p:cNvCxnSpPr/>
          <p:nvPr/>
        </p:nvCxnSpPr>
        <p:spPr>
          <a:xfrm>
            <a:off x="1696279" y="6919197"/>
            <a:ext cx="10495721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8063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3B31925-BBB9-47D5-CF5A-4C99CB7FE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6162261" cy="1485900"/>
          </a:xfrm>
        </p:spPr>
        <p:txBody>
          <a:bodyPr/>
          <a:lstStyle/>
          <a:p>
            <a:r>
              <a:rPr lang="hu-HU" b="1" dirty="0"/>
              <a:t>Miért volt Éva szerepe mérföldkő?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6405BE6-7294-A9C8-4899-74D2025F1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6162261" cy="3581400"/>
          </a:xfrm>
        </p:spPr>
        <p:txBody>
          <a:bodyPr/>
          <a:lstStyle/>
          <a:p>
            <a:r>
              <a:rPr lang="hu-HU" b="1" dirty="0"/>
              <a:t>Az örök nőiség: </a:t>
            </a:r>
            <a:r>
              <a:rPr lang="hu-HU" dirty="0"/>
              <a:t>Törőcsik Mari az 1960-as években, a Nemzeti Színház tagjaként formálta meg Évát. Számára ez a szerep a szakmai beérést jelentette.</a:t>
            </a:r>
          </a:p>
          <a:p>
            <a:r>
              <a:rPr lang="hu-HU" dirty="0"/>
              <a:t>Értelmezés: Nem csupán kísértőként vagy áldozatként játszotta a szerepet, hanem a Tragédia egyetlen olyan alakjaként, aki a reményt és a folytonosságot hordozza. Ez az alakítás alapozta meg drámai mélységét.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1C6425AF-8560-F3E4-F3A7-48DF85787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0002" y="0"/>
            <a:ext cx="4551998" cy="6858000"/>
          </a:xfrm>
          <a:prstGeom prst="rect">
            <a:avLst/>
          </a:prstGeom>
        </p:spPr>
      </p:pic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91B06EEB-0713-75D1-E887-F11E35937FED}"/>
              </a:ext>
            </a:extLst>
          </p:cNvPr>
          <p:cNvCxnSpPr>
            <a:cxnSpLocks/>
          </p:cNvCxnSpPr>
          <p:nvPr/>
        </p:nvCxnSpPr>
        <p:spPr>
          <a:xfrm>
            <a:off x="1371600" y="2087221"/>
            <a:ext cx="6162261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1988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30C0E89-3BC4-5F1A-0D46-244E8B4B8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7215809" cy="1485900"/>
          </a:xfrm>
        </p:spPr>
        <p:txBody>
          <a:bodyPr/>
          <a:lstStyle/>
          <a:p>
            <a:r>
              <a:rPr lang="hu-HU" b="1" dirty="0"/>
              <a:t>Lucifer – Cserhalmi György </a:t>
            </a:r>
            <a:br>
              <a:rPr lang="hu-HU" b="1" dirty="0"/>
            </a:br>
            <a:r>
              <a:rPr lang="hu-HU" b="1" dirty="0"/>
              <a:t>(szül. 1948)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CF25B24-4192-C2D2-98A0-C8249B46A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6919" y="2436060"/>
            <a:ext cx="4177553" cy="1485898"/>
          </a:xfr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b="1" dirty="0"/>
              <a:t>Fontos szerepek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 err="1"/>
              <a:t>Bezuhov</a:t>
            </a:r>
            <a:r>
              <a:rPr lang="hu-HU" dirty="0"/>
              <a:t> (Háború és béke)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Hamlet (Hamlet)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dirty="0"/>
              <a:t>Jancsó Miklós-filmek főszerepei.</a:t>
            </a:r>
          </a:p>
        </p:txBody>
      </p:sp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FB13AA34-28D7-233E-33D6-2BF43FA20A28}"/>
              </a:ext>
            </a:extLst>
          </p:cNvPr>
          <p:cNvCxnSpPr/>
          <p:nvPr/>
        </p:nvCxnSpPr>
        <p:spPr>
          <a:xfrm>
            <a:off x="1371600" y="2087221"/>
            <a:ext cx="10495721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artalom helye 2">
            <a:extLst>
              <a:ext uri="{FF2B5EF4-FFF2-40B4-BE49-F238E27FC236}">
                <a16:creationId xmlns:a16="http://schemas.microsoft.com/office/drawing/2014/main" id="{C1AD5D61-9342-A9BD-836C-571574E4D2A9}"/>
              </a:ext>
            </a:extLst>
          </p:cNvPr>
          <p:cNvSpPr txBox="1">
            <a:spLocks/>
          </p:cNvSpPr>
          <p:nvPr/>
        </p:nvSpPr>
        <p:spPr>
          <a:xfrm>
            <a:off x="1371600" y="2436060"/>
            <a:ext cx="5456583" cy="139186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r>
              <a:rPr lang="hu-HU" b="1" dirty="0"/>
              <a:t>Életrajzi adatok </a:t>
            </a:r>
          </a:p>
          <a:p>
            <a:pPr marL="0" indent="0">
              <a:buFont typeface="Franklin Gothic Book" panose="020B0503020102020204" pitchFamily="34" charset="0"/>
              <a:buNone/>
            </a:pPr>
            <a:r>
              <a:rPr lang="hu-HU" dirty="0"/>
              <a:t>Kossuth-díjas színművész, a Nemzet Színésze, a modern magyar színház ikonikus „lázadója”.</a:t>
            </a: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259639C0-BBE8-B5A2-29DA-CF4D9C5A3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3153" y="4092289"/>
            <a:ext cx="3825395" cy="2413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2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87505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60357CA-1997-0A48-C735-5A49B4833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5277445" cy="1485900"/>
          </a:xfrm>
        </p:spPr>
        <p:txBody>
          <a:bodyPr/>
          <a:lstStyle/>
          <a:p>
            <a:r>
              <a:rPr lang="hu-HU" b="1" dirty="0"/>
              <a:t>Miért volt Lucifer szerepe mérföldkő?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291E1A7-E037-02CB-9C52-C17D02817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5277445" cy="3581400"/>
          </a:xfrm>
        </p:spPr>
        <p:txBody>
          <a:bodyPr/>
          <a:lstStyle/>
          <a:p>
            <a:r>
              <a:rPr lang="hu-HU" b="1" dirty="0"/>
              <a:t>A lázadó értelem: </a:t>
            </a:r>
            <a:r>
              <a:rPr lang="hu-HU" dirty="0"/>
              <a:t>Cserhalmi Luciferje (különösen a 2002-es filmváltozatban és színházban) nem egy gonosz démon, hanem a kritikai értelmiség megtestesítője.</a:t>
            </a:r>
          </a:p>
          <a:p>
            <a:r>
              <a:rPr lang="hu-HU" b="1" dirty="0"/>
              <a:t>Modernitás: </a:t>
            </a:r>
            <a:r>
              <a:rPr lang="hu-HU" dirty="0"/>
              <a:t>Pályájának ezen pontján Lucifer szerepe lehetőséget adott neki, hogy szembesítse a nézőt a kétellyel és az emberi gyengeséggel. Ez a szerep szintetizálta korábbi „kemény legény” és „filozófus” karaktereit.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EFCD8B77-AD98-3B5E-60CF-65B0D3DE9B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4555" y="0"/>
            <a:ext cx="5277445" cy="6858000"/>
          </a:xfrm>
          <a:prstGeom prst="rect">
            <a:avLst/>
          </a:prstGeom>
        </p:spPr>
      </p:pic>
      <p:cxnSp>
        <p:nvCxnSpPr>
          <p:cNvPr id="5" name="Egyenes összekötő 4">
            <a:extLst>
              <a:ext uri="{FF2B5EF4-FFF2-40B4-BE49-F238E27FC236}">
                <a16:creationId xmlns:a16="http://schemas.microsoft.com/office/drawing/2014/main" id="{85316AA2-AD0F-69A0-0CD9-84657FE9496B}"/>
              </a:ext>
            </a:extLst>
          </p:cNvPr>
          <p:cNvCxnSpPr>
            <a:cxnSpLocks/>
          </p:cNvCxnSpPr>
          <p:nvPr/>
        </p:nvCxnSpPr>
        <p:spPr>
          <a:xfrm>
            <a:off x="1371600" y="2087221"/>
            <a:ext cx="5277445" cy="0"/>
          </a:xfrm>
          <a:prstGeom prst="line">
            <a:avLst/>
          </a:prstGeom>
          <a:ln w="25400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734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>
            <a:extLst>
              <a:ext uri="{FF2B5EF4-FFF2-40B4-BE49-F238E27FC236}">
                <a16:creationId xmlns:a16="http://schemas.microsoft.com/office/drawing/2014/main" id="{C5F54B2F-9C2D-376F-703A-59592D497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258" y="542365"/>
            <a:ext cx="10901083" cy="1485900"/>
          </a:xfrm>
        </p:spPr>
        <p:txBody>
          <a:bodyPr/>
          <a:lstStyle/>
          <a:p>
            <a:r>
              <a:rPr lang="hu-HU" b="1" dirty="0"/>
              <a:t>„Mondottam ember: küzdj és bízva bízzál!”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E122ECF3-E218-7075-DD99-958C78D81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587" y="1366837"/>
            <a:ext cx="6600825" cy="4124325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6376A206-40C0-B117-36BA-C24E3BDDFBC5}"/>
              </a:ext>
            </a:extLst>
          </p:cNvPr>
          <p:cNvSpPr txBox="1"/>
          <p:nvPr/>
        </p:nvSpPr>
        <p:spPr>
          <a:xfrm>
            <a:off x="1380565" y="5648707"/>
            <a:ext cx="9654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i="1" dirty="0"/>
              <a:t>A Tragédia szerepei tükrök: minden korszak színésze a saját kora félelmeit és reményeit vetíti beléjük.</a:t>
            </a:r>
          </a:p>
        </p:txBody>
      </p:sp>
    </p:spTree>
    <p:extLst>
      <p:ext uri="{BB962C8B-B14F-4D97-AF65-F5344CB8AC3E}">
        <p14:creationId xmlns:p14="http://schemas.microsoft.com/office/powerpoint/2010/main" val="3983145945"/>
      </p:ext>
    </p:extLst>
  </p:cSld>
  <p:clrMapOvr>
    <a:masterClrMapping/>
  </p:clrMapOvr>
</p:sld>
</file>

<file path=ppt/theme/theme1.xml><?xml version="1.0" encoding="utf-8"?>
<a:theme xmlns:a="http://schemas.openxmlformats.org/drawingml/2006/main" name="Körülvágás">
  <a:themeElements>
    <a:clrScheme name="Papí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2. egyéni sém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örülvágás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Körülvágás</Template>
  <TotalTime>171</TotalTime>
  <Words>534</Words>
  <Application>Microsoft Office PowerPoint</Application>
  <PresentationFormat>Szélesvásznú</PresentationFormat>
  <Paragraphs>53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4" baseType="lpstr">
      <vt:lpstr>Arial</vt:lpstr>
      <vt:lpstr>Franklin Gothic Book</vt:lpstr>
      <vt:lpstr>Times New Roman</vt:lpstr>
      <vt:lpstr>Körülvágás</vt:lpstr>
      <vt:lpstr>Az ember tragédiája Három sors, három szerep, három korszak</vt:lpstr>
      <vt:lpstr>Bevezetés</vt:lpstr>
      <vt:lpstr>Ádám – Szirtes Ádám (1925–1989)</vt:lpstr>
      <vt:lpstr>Miért volt Ádám szerepe mérföldkő?</vt:lpstr>
      <vt:lpstr>Éva – Törőcsik Mari (1935–2021)</vt:lpstr>
      <vt:lpstr>Miért volt Éva szerepe mérföldkő?</vt:lpstr>
      <vt:lpstr>Lucifer – Cserhalmi György  (szül. 1948)</vt:lpstr>
      <vt:lpstr>Miért volt Lucifer szerepe mérföldkő?</vt:lpstr>
      <vt:lpstr>„Mondottam ember: küzdj és bízva bízzál!”</vt:lpstr>
      <vt:lpstr>Források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István Majer</dc:creator>
  <cp:lastModifiedBy>István Majer</cp:lastModifiedBy>
  <cp:revision>4</cp:revision>
  <dcterms:created xsi:type="dcterms:W3CDTF">2026-04-18T11:41:15Z</dcterms:created>
  <dcterms:modified xsi:type="dcterms:W3CDTF">2026-04-18T14:32:56Z</dcterms:modified>
</cp:coreProperties>
</file>