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2" r:id="rId6"/>
    <p:sldId id="259" r:id="rId7"/>
    <p:sldId id="257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yi" initials="H" lastIdx="2" clrIdx="0">
    <p:extLst>
      <p:ext uri="{19B8F6BF-5375-455C-9EA6-DF929625EA0E}">
        <p15:presenceInfo xmlns="" xmlns:p15="http://schemas.microsoft.com/office/powerpoint/2012/main" userId="Hu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227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4391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721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05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7259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3487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4498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1849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5740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5379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5655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0B05-0FF4-4E19-981B-CEE36B5CCC4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4816-0E20-4068-B4D4-76D5784F7E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5513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microsoft.com/office/2007/relationships/media" Target="../media/media2.mp3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500" b="1" i="1" dirty="0">
                <a:latin typeface="Arial" panose="020B0604020202020204" pitchFamily="34" charset="0"/>
                <a:cs typeface="Arial" panose="020B0604020202020204" pitchFamily="34" charset="0"/>
              </a:rPr>
              <a:t>Csongor és Tünde</a:t>
            </a:r>
            <a:endParaRPr lang="hu-HU" sz="5500" i="1" u="sng" dirty="0"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3884" y="1138067"/>
            <a:ext cx="4864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i="1" dirty="0" smtClean="0"/>
              <a:t>Dr. Németh Antal (1903-1968)</a:t>
            </a:r>
            <a:endParaRPr lang="hu-HU" sz="2500" b="1" i="1" dirty="0"/>
          </a:p>
          <a:p>
            <a:pPr algn="ctr"/>
            <a:r>
              <a:rPr lang="hu-HU" sz="2500" i="1" dirty="0" smtClean="0">
                <a:ln w="0"/>
              </a:rPr>
              <a:t>rendezésében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2146" y="2095159"/>
            <a:ext cx="9728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Irodalmi </a:t>
            </a:r>
            <a:r>
              <a:rPr lang="hu-HU" dirty="0"/>
              <a:t>és művészettörténeti egyetemi tanulmányait a </a:t>
            </a:r>
            <a:r>
              <a:rPr lang="hu-HU" dirty="0" smtClean="0"/>
              <a:t>budapesti</a:t>
            </a:r>
            <a:r>
              <a:rPr lang="hu-HU" dirty="0"/>
              <a:t> és a berlini egyetemen végezte </a:t>
            </a:r>
            <a:r>
              <a:rPr lang="hu-HU" dirty="0" smtClean="0"/>
              <a:t>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smtClean="0"/>
              <a:t>1928</a:t>
            </a:r>
            <a:r>
              <a:rPr lang="hu-HU" dirty="0" smtClean="0"/>
              <a:t>: </a:t>
            </a:r>
            <a:r>
              <a:rPr lang="hu-HU" dirty="0"/>
              <a:t>O</a:t>
            </a:r>
            <a:r>
              <a:rPr lang="hu-HU" dirty="0" smtClean="0"/>
              <a:t>rszágos Kamara Színház</a:t>
            </a:r>
            <a:r>
              <a:rPr lang="hu-HU" dirty="0"/>
              <a:t> </a:t>
            </a:r>
            <a:r>
              <a:rPr lang="hu-HU" dirty="0" smtClean="0"/>
              <a:t>rendező-fordítója, Színpadművészeti Stúdió</a:t>
            </a:r>
            <a:r>
              <a:rPr lang="hu-HU" dirty="0"/>
              <a:t> </a:t>
            </a:r>
            <a:r>
              <a:rPr lang="hu-HU" dirty="0" smtClean="0"/>
              <a:t>alapító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Jaschlik</a:t>
            </a:r>
            <a:r>
              <a:rPr lang="hu-HU" dirty="0" smtClean="0"/>
              <a:t> Álmos</a:t>
            </a:r>
            <a:r>
              <a:rPr lang="hu-HU" dirty="0"/>
              <a:t> iskolájában díszlettörténetet és díszlettervezést </a:t>
            </a:r>
            <a:r>
              <a:rPr lang="hu-HU" dirty="0" smtClean="0"/>
              <a:t>oktatott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1929-1931</a:t>
            </a:r>
            <a:r>
              <a:rPr lang="hu-HU" dirty="0" smtClean="0"/>
              <a:t>:</a:t>
            </a:r>
            <a:r>
              <a:rPr lang="hu-HU" dirty="0"/>
              <a:t>  </a:t>
            </a:r>
            <a:r>
              <a:rPr lang="hu-HU" dirty="0" smtClean="0"/>
              <a:t>Szegedi Nemzeti Színház rendezője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1933-1935</a:t>
            </a:r>
            <a:r>
              <a:rPr lang="hu-HU" dirty="0" smtClean="0"/>
              <a:t>:</a:t>
            </a:r>
            <a:r>
              <a:rPr lang="hu-HU" dirty="0"/>
              <a:t> </a:t>
            </a:r>
            <a:r>
              <a:rPr lang="hu-HU" dirty="0" err="1" smtClean="0"/>
              <a:t>Tormay</a:t>
            </a:r>
            <a:r>
              <a:rPr lang="hu-HU" dirty="0" smtClean="0"/>
              <a:t> </a:t>
            </a:r>
            <a:r>
              <a:rPr lang="hu-HU" dirty="0" err="1" smtClean="0"/>
              <a:t>Cécile</a:t>
            </a:r>
            <a:r>
              <a:rPr lang="hu-HU" dirty="0" smtClean="0"/>
              <a:t> Napkelet</a:t>
            </a:r>
            <a:r>
              <a:rPr lang="hu-HU" dirty="0"/>
              <a:t> című folyóiratának volt a </a:t>
            </a:r>
            <a:r>
              <a:rPr lang="hu-HU" dirty="0" smtClean="0"/>
              <a:t>szerkesztője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1935-1944</a:t>
            </a:r>
            <a:r>
              <a:rPr lang="hu-HU" dirty="0" smtClean="0"/>
              <a:t>: Nemzeti Színház igazgatója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smtClean="0"/>
              <a:t>Rendezésében </a:t>
            </a:r>
            <a:r>
              <a:rPr lang="hu-HU" b="1" i="1" dirty="0"/>
              <a:t>a Nemzeti Színházban a </a:t>
            </a:r>
            <a:r>
              <a:rPr lang="pt-BR" b="1" i="1" dirty="0"/>
              <a:t>Csongor és </a:t>
            </a:r>
            <a:r>
              <a:rPr lang="pt-BR" b="1" i="1" dirty="0" smtClean="0"/>
              <a:t>Tünde</a:t>
            </a:r>
            <a:r>
              <a:rPr lang="hu-HU" b="1" i="1" dirty="0" smtClean="0"/>
              <a:t> </a:t>
            </a:r>
            <a:br>
              <a:rPr lang="hu-HU" b="1" i="1" dirty="0" smtClean="0"/>
            </a:br>
            <a:r>
              <a:rPr lang="pt-BR" b="1" i="1" dirty="0" smtClean="0"/>
              <a:t>1937-1938</a:t>
            </a:r>
            <a:r>
              <a:rPr lang="hu-HU" b="1" i="1" dirty="0" smtClean="0"/>
              <a:t> </a:t>
            </a:r>
            <a:r>
              <a:rPr lang="hu-HU" b="1" i="1" dirty="0"/>
              <a:t>és</a:t>
            </a:r>
            <a:r>
              <a:rPr lang="pt-BR" b="1" i="1" dirty="0"/>
              <a:t> 1941-1942</a:t>
            </a:r>
            <a:r>
              <a:rPr lang="hu-HU" b="1" i="1" dirty="0"/>
              <a:t> között, valamint</a:t>
            </a:r>
            <a:r>
              <a:rPr lang="pt-BR" b="1" i="1" dirty="0"/>
              <a:t> 1956</a:t>
            </a:r>
            <a:r>
              <a:rPr lang="hu-HU" b="1" i="1" dirty="0" err="1"/>
              <a:t>-ban</a:t>
            </a:r>
            <a:r>
              <a:rPr lang="hu-HU" b="1" i="1" dirty="0"/>
              <a:t> került </a:t>
            </a:r>
            <a:r>
              <a:rPr lang="hu-HU" b="1" i="1" dirty="0" smtClean="0"/>
              <a:t>bemutatásra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1945-1956</a:t>
            </a:r>
            <a:r>
              <a:rPr lang="hu-HU" dirty="0" smtClean="0"/>
              <a:t>: </a:t>
            </a:r>
            <a:r>
              <a:rPr lang="hu-HU" dirty="0"/>
              <a:t>nem </a:t>
            </a:r>
            <a:r>
              <a:rPr lang="hu-HU" dirty="0" smtClean="0"/>
              <a:t>rendezhetett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1956-1957</a:t>
            </a:r>
            <a:r>
              <a:rPr lang="hu-HU" dirty="0" smtClean="0"/>
              <a:t>: kaposvári Csiky Gergely Színház</a:t>
            </a:r>
            <a:r>
              <a:rPr lang="hu-HU" dirty="0"/>
              <a:t> rendezője </a:t>
            </a:r>
            <a:r>
              <a:rPr lang="hu-HU" dirty="0" smtClean="0"/>
              <a:t>volt</a:t>
            </a:r>
          </a:p>
          <a:p>
            <a:endParaRPr lang="hu-HU" dirty="0" smtClean="0"/>
          </a:p>
          <a:p>
            <a:r>
              <a:rPr lang="hu-HU" dirty="0" smtClean="0"/>
              <a:t>Első felesége: </a:t>
            </a:r>
            <a:r>
              <a:rPr lang="hu-HU" dirty="0" err="1" smtClean="0"/>
              <a:t>Peéry</a:t>
            </a:r>
            <a:r>
              <a:rPr lang="hu-HU" dirty="0" smtClean="0"/>
              <a:t> Piri színésznő</a:t>
            </a:r>
          </a:p>
          <a:p>
            <a:r>
              <a:rPr lang="hu-HU" dirty="0" smtClean="0"/>
              <a:t>Második felesége: Monori Kornélia</a:t>
            </a:r>
          </a:p>
          <a:p>
            <a:endParaRPr lang="hu-HU" dirty="0"/>
          </a:p>
          <a:p>
            <a:r>
              <a:rPr lang="hu-HU" dirty="0" smtClean="0"/>
              <a:t>Sírja a Farkasréti temetőben található.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75" y="2864755"/>
            <a:ext cx="2947055" cy="3850037"/>
          </a:xfrm>
          <a:prstGeom prst="rect">
            <a:avLst/>
          </a:prstGeom>
        </p:spPr>
      </p:pic>
      <p:pic>
        <p:nvPicPr>
          <p:cNvPr id="11" name="I. Éj (Molto lento e tranquillo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3400" y="357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6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90" y="2901243"/>
            <a:ext cx="3421822" cy="381806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Csongor és Tünde</a:t>
            </a:r>
            <a:endParaRPr lang="hu-HU" sz="5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28218" y="1466545"/>
            <a:ext cx="417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Tünde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Szörényi Éva</a:t>
            </a:r>
          </a:p>
          <a:p>
            <a:r>
              <a:rPr lang="hu-HU" dirty="0" smtClean="0"/>
              <a:t>- nemes kisasszony</a:t>
            </a:r>
          </a:p>
          <a:p>
            <a:r>
              <a:rPr lang="hu-HU" dirty="0" smtClean="0"/>
              <a:t>- tündérként és hattyú alakban jelenik meg</a:t>
            </a:r>
          </a:p>
          <a:p>
            <a:r>
              <a:rPr lang="hu-HU" dirty="0" smtClean="0"/>
              <a:t>- lemond tündérségéről a szerelemért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57" y="2768990"/>
            <a:ext cx="3008641" cy="395031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550876" y="1466544"/>
            <a:ext cx="3641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Mirigy</a:t>
            </a:r>
            <a:r>
              <a:rPr lang="hu-HU" dirty="0" smtClean="0"/>
              <a:t>: </a:t>
            </a:r>
            <a:r>
              <a:rPr lang="hu-HU" b="1" i="1" dirty="0" err="1" smtClean="0">
                <a:solidFill>
                  <a:srgbClr val="FF0000"/>
                </a:solidFill>
              </a:rPr>
              <a:t>Gobbi</a:t>
            </a:r>
            <a:r>
              <a:rPr lang="hu-HU" b="1" i="1" dirty="0" smtClean="0">
                <a:solidFill>
                  <a:srgbClr val="FF0000"/>
                </a:solidFill>
              </a:rPr>
              <a:t> Hilda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Csongorék</a:t>
            </a:r>
            <a:r>
              <a:rPr lang="hu-HU" dirty="0" smtClean="0"/>
              <a:t> cselédje</a:t>
            </a:r>
          </a:p>
          <a:p>
            <a:r>
              <a:rPr lang="hu-HU" dirty="0" smtClean="0"/>
              <a:t>- irigy a fiatalokra</a:t>
            </a:r>
          </a:p>
          <a:p>
            <a:r>
              <a:rPr lang="hu-HU" dirty="0" smtClean="0"/>
              <a:t>- a mesebeli boszorkány megtestesítője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93272" y="1466545"/>
            <a:ext cx="3634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Csongor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Szabó Sándor </a:t>
            </a:r>
            <a:endParaRPr lang="hu-HU" b="1" dirty="0">
              <a:solidFill>
                <a:srgbClr val="FF0000"/>
              </a:solidFill>
            </a:endParaRPr>
          </a:p>
          <a:p>
            <a:r>
              <a:rPr lang="hu-HU" dirty="0" smtClean="0"/>
              <a:t>- nemes úr, beleszeret Tündébe</a:t>
            </a:r>
          </a:p>
          <a:p>
            <a:r>
              <a:rPr lang="hu-HU" dirty="0" smtClean="0"/>
              <a:t>- mesebeli lovag, királyfi</a:t>
            </a:r>
          </a:p>
          <a:p>
            <a:r>
              <a:rPr lang="hu-HU" dirty="0" smtClean="0"/>
              <a:t>- az élet értelmét keresi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1" y="2807856"/>
            <a:ext cx="3032133" cy="39114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653681" y="1004880"/>
            <a:ext cx="14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u="sng" dirty="0" smtClean="0"/>
              <a:t>Szereplők:</a:t>
            </a:r>
            <a:endParaRPr lang="hu-HU" sz="2400" b="1" i="1" u="sng" dirty="0"/>
          </a:p>
        </p:txBody>
      </p:sp>
      <p:pic>
        <p:nvPicPr>
          <p:cNvPr id="10" name="II. Balga (Allegro giocoso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3271" y="249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99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5387" y="1508603"/>
            <a:ext cx="2164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Balga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Juhász József</a:t>
            </a:r>
          </a:p>
          <a:p>
            <a:r>
              <a:rPr lang="hu-HU" dirty="0" smtClean="0"/>
              <a:t>- népies réteg</a:t>
            </a:r>
          </a:p>
          <a:p>
            <a:r>
              <a:rPr lang="hu-HU" dirty="0" smtClean="0"/>
              <a:t>- földműves</a:t>
            </a:r>
          </a:p>
          <a:p>
            <a:r>
              <a:rPr lang="hu-HU" dirty="0" smtClean="0"/>
              <a:t>- Csongor szolgája</a:t>
            </a:r>
          </a:p>
          <a:p>
            <a:r>
              <a:rPr lang="hu-HU" dirty="0" smtClean="0"/>
              <a:t>- </a:t>
            </a:r>
            <a:r>
              <a:rPr lang="hu-HU" dirty="0" smtClean="0"/>
              <a:t>életfelfogása </a:t>
            </a:r>
            <a:r>
              <a:rPr lang="hu-HU" dirty="0" smtClean="0"/>
              <a:t>pórias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24273" y="1506483"/>
            <a:ext cx="3029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Ilma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Somogyi Erzsébet</a:t>
            </a:r>
          </a:p>
          <a:p>
            <a:r>
              <a:rPr lang="hu-HU" dirty="0" smtClean="0"/>
              <a:t>- népies réteg</a:t>
            </a:r>
          </a:p>
          <a:p>
            <a:r>
              <a:rPr lang="hu-HU" dirty="0" smtClean="0"/>
              <a:t>- Böske néven Tünde cselédje,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/>
              <a:t> Balga </a:t>
            </a:r>
            <a:r>
              <a:rPr lang="hu-HU" dirty="0" smtClean="0"/>
              <a:t>felesége</a:t>
            </a:r>
          </a:p>
          <a:p>
            <a:r>
              <a:rPr lang="hu-HU" dirty="0" smtClean="0"/>
              <a:t>- valóságérzék megtestesítője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320183" y="1485290"/>
            <a:ext cx="24109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u="sng" dirty="0" smtClean="0"/>
              <a:t>Ledér:</a:t>
            </a:r>
            <a:r>
              <a:rPr lang="hu-HU" dirty="0" smtClean="0"/>
              <a:t> </a:t>
            </a:r>
            <a:r>
              <a:rPr lang="hu-HU" b="1" i="1" dirty="0" err="1">
                <a:solidFill>
                  <a:srgbClr val="FF0000"/>
                </a:solidFill>
              </a:rPr>
              <a:t>Szeleczky</a:t>
            </a:r>
            <a:r>
              <a:rPr lang="hu-HU" b="1" i="1" dirty="0">
                <a:solidFill>
                  <a:srgbClr val="FF0000"/>
                </a:solidFill>
              </a:rPr>
              <a:t> Zita</a:t>
            </a:r>
          </a:p>
          <a:p>
            <a:r>
              <a:rPr lang="hu-HU" dirty="0" smtClean="0"/>
              <a:t>- lezüllött szegény lány</a:t>
            </a:r>
          </a:p>
          <a:p>
            <a:r>
              <a:rPr lang="hu-HU" dirty="0" smtClean="0"/>
              <a:t>- fiatal boszorka</a:t>
            </a:r>
          </a:p>
          <a:p>
            <a:r>
              <a:rPr lang="hu-HU" dirty="0" smtClean="0"/>
              <a:t>- Mirigy szövetségese</a:t>
            </a:r>
          </a:p>
          <a:p>
            <a:r>
              <a:rPr lang="hu-HU" dirty="0" smtClean="0"/>
              <a:t>- álszerelmet,</a:t>
            </a:r>
            <a:br>
              <a:rPr lang="hu-HU" dirty="0" smtClean="0"/>
            </a:br>
            <a:r>
              <a:rPr lang="hu-HU" dirty="0" smtClean="0"/>
              <a:t>  </a:t>
            </a:r>
            <a:r>
              <a:rPr lang="hu-HU" dirty="0" smtClean="0"/>
              <a:t>megalkuvást képviseli</a:t>
            </a:r>
          </a:p>
          <a:p>
            <a:endParaRPr lang="hu-HU" b="1" i="1" u="sng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77143"/>
            <a:ext cx="2963966" cy="355998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73" y="3164731"/>
            <a:ext cx="2495550" cy="360045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8794016" y="1483593"/>
            <a:ext cx="283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Kalmár</a:t>
            </a:r>
            <a:r>
              <a:rPr lang="hu-HU" dirty="0" smtClean="0"/>
              <a:t>: </a:t>
            </a:r>
            <a:r>
              <a:rPr lang="hu-HU" b="1" i="1" dirty="0" err="1" smtClean="0">
                <a:solidFill>
                  <a:srgbClr val="FF0000"/>
                </a:solidFill>
              </a:rPr>
              <a:t>Makláry</a:t>
            </a:r>
            <a:r>
              <a:rPr lang="hu-HU" b="1" i="1" dirty="0" smtClean="0">
                <a:solidFill>
                  <a:srgbClr val="FF0000"/>
                </a:solidFill>
              </a:rPr>
              <a:t> Zoltán</a:t>
            </a:r>
          </a:p>
          <a:p>
            <a:r>
              <a:rPr lang="hu-HU" dirty="0" smtClean="0"/>
              <a:t>- a pénz mindenhatóságát,</a:t>
            </a:r>
          </a:p>
          <a:p>
            <a:r>
              <a:rPr lang="hu-HU" dirty="0" smtClean="0"/>
              <a:t>  a </a:t>
            </a:r>
            <a:r>
              <a:rPr lang="hu-HU" dirty="0" smtClean="0"/>
              <a:t>világ haszonelvűségét,</a:t>
            </a:r>
          </a:p>
          <a:p>
            <a:r>
              <a:rPr lang="hu-HU" dirty="0" smtClean="0"/>
              <a:t>  a </a:t>
            </a:r>
            <a:r>
              <a:rPr lang="hu-HU" dirty="0" err="1" smtClean="0"/>
              <a:t>merkantili</a:t>
            </a:r>
            <a:r>
              <a:rPr lang="hu-HU" dirty="0" smtClean="0"/>
              <a:t> szellemet </a:t>
            </a:r>
            <a:r>
              <a:rPr lang="hu-HU" dirty="0" smtClean="0"/>
              <a:t> </a:t>
            </a:r>
          </a:p>
          <a:p>
            <a:r>
              <a:rPr lang="hu-HU" dirty="0" smtClean="0"/>
              <a:t>  szimbolizálja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30" y="3164731"/>
            <a:ext cx="2539840" cy="3572392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Csongor és Tünde</a:t>
            </a:r>
            <a:endParaRPr lang="hu-HU" sz="5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653681" y="1004880"/>
            <a:ext cx="252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u="sng" dirty="0" smtClean="0"/>
              <a:t>További szereplők:</a:t>
            </a:r>
            <a:endParaRPr lang="hu-HU" sz="24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24688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2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13" tmFilter="0, 0; 0.125,0.2665; 0.25,0.4; 0.375,0.465; 0.5,0.5;  0.625,0.535; 0.75,0.6; 0.875,0.7335; 1,1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7" tmFilter="0, 0; 0.125,0.2665; 0.25,0.4; 0.375,0.465; 0.5,0.5;  0.625,0.535; 0.75,0.6; 0.875,0.7335; 1,1">
                                          <p:stCondLst>
                                            <p:cond delay="16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1" tmFilter="0, 0; 0.125,0.2665; 0.25,0.4; 0.375,0.465; 0.5,0.5;  0.625,0.535; 0.75,0.6; 0.875,0.7335; 1,1">
                                          <p:stCondLst>
                                            <p:cond delay="202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32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203" decel="50000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2">
                                          <p:stCondLst>
                                            <p:cond delay="16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203" decel="50000">
                                          <p:stCondLst>
                                            <p:cond delay="16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2">
                                          <p:stCondLst>
                                            <p:cond delay="20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203" decel="50000">
                                          <p:stCondLst>
                                            <p:cond delay="204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2">
                                          <p:stCondLst>
                                            <p:cond delay="22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203" decel="50000">
                                          <p:stCondLst>
                                            <p:cond delay="22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5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163" y="1538536"/>
            <a:ext cx="431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Fejedelem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Tímár József</a:t>
            </a:r>
          </a:p>
          <a:p>
            <a:r>
              <a:rPr lang="hu-HU" dirty="0" smtClean="0"/>
              <a:t>- Napóleon-kultusz jelképe</a:t>
            </a:r>
          </a:p>
          <a:p>
            <a:r>
              <a:rPr lang="hu-HU" dirty="0" smtClean="0"/>
              <a:t>- világot leigázni tudó emberi erőt példázza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167142" y="1532511"/>
            <a:ext cx="4488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Tudós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Pethes Sándor</a:t>
            </a:r>
          </a:p>
          <a:p>
            <a:r>
              <a:rPr lang="hu-HU" dirty="0" smtClean="0"/>
              <a:t>- a felvilágosodás racionalizmusának jelképe</a:t>
            </a:r>
          </a:p>
          <a:p>
            <a:r>
              <a:rPr lang="hu-HU" dirty="0" smtClean="0"/>
              <a:t>- ész </a:t>
            </a:r>
            <a:r>
              <a:rPr lang="hu-HU" dirty="0"/>
              <a:t>mindenhatóságába vetett hit </a:t>
            </a:r>
            <a:r>
              <a:rPr lang="hu-HU" dirty="0" smtClean="0"/>
              <a:t>kifejezője</a:t>
            </a:r>
          </a:p>
          <a:p>
            <a:pPr>
              <a:buFontTx/>
              <a:buChar char="-"/>
            </a:pPr>
            <a:r>
              <a:rPr lang="hu-HU" dirty="0" smtClean="0"/>
              <a:t> Hegel</a:t>
            </a:r>
            <a:r>
              <a:rPr lang="hu-HU" dirty="0"/>
              <a:t> által előrevetített nem-művészi 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smtClean="0"/>
              <a:t> </a:t>
            </a:r>
            <a:r>
              <a:rPr lang="hu-HU" dirty="0" smtClean="0"/>
              <a:t>korszak </a:t>
            </a:r>
            <a:r>
              <a:rPr lang="hu-HU" dirty="0"/>
              <a:t>képviselője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084891" y="1532511"/>
            <a:ext cx="246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Éj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Lukács Margit</a:t>
            </a:r>
          </a:p>
          <a:p>
            <a:r>
              <a:rPr lang="hu-HU" dirty="0" smtClean="0"/>
              <a:t>- </a:t>
            </a:r>
            <a:r>
              <a:rPr lang="hu-HU" dirty="0" smtClean="0"/>
              <a:t>vetített női arc</a:t>
            </a:r>
          </a:p>
          <a:p>
            <a:r>
              <a:rPr lang="hu-HU" dirty="0" smtClean="0"/>
              <a:t>- csak hang</a:t>
            </a:r>
          </a:p>
          <a:p>
            <a:r>
              <a:rPr lang="hu-HU" dirty="0" smtClean="0"/>
              <a:t>- újdonság a színpadon</a:t>
            </a:r>
            <a:endParaRPr 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1" y="2799761"/>
            <a:ext cx="2917999" cy="382997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2" y="2927665"/>
            <a:ext cx="2915056" cy="37020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28" y="3216787"/>
            <a:ext cx="3650819" cy="3412945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Csongor és Tünde</a:t>
            </a:r>
            <a:endParaRPr lang="hu-HU" sz="5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53681" y="1004880"/>
            <a:ext cx="252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u="sng" dirty="0" smtClean="0"/>
              <a:t>További szereplők:</a:t>
            </a:r>
            <a:endParaRPr lang="hu-HU" sz="24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39907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5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6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5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3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41015" y="1634970"/>
            <a:ext cx="296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err="1" smtClean="0"/>
              <a:t>Kurrah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Major Tamás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39811" y="1657473"/>
            <a:ext cx="271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Berreg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Várkonyi Zoltán 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846905" y="1629598"/>
            <a:ext cx="250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/>
              <a:t>Duzzog</a:t>
            </a:r>
            <a:r>
              <a:rPr lang="hu-HU" dirty="0" smtClean="0"/>
              <a:t>: </a:t>
            </a:r>
            <a:r>
              <a:rPr lang="hu-HU" b="1" i="1" dirty="0" smtClean="0">
                <a:solidFill>
                  <a:srgbClr val="FF0000"/>
                </a:solidFill>
              </a:rPr>
              <a:t>Ungváry László</a:t>
            </a:r>
            <a:endParaRPr lang="hu-HU" b="1" i="1" dirty="0">
              <a:solidFill>
                <a:srgbClr val="FF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6" y="2535123"/>
            <a:ext cx="8608208" cy="432287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13123" y="1927951"/>
            <a:ext cx="1207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darabban </a:t>
            </a:r>
            <a:r>
              <a:rPr lang="hu-HU" dirty="0"/>
              <a:t>ördögök, rosszcsontok, akiket az éhség gonosszá tesz, lelkük mélyén </a:t>
            </a:r>
            <a:r>
              <a:rPr lang="hu-HU" dirty="0" smtClean="0"/>
              <a:t>azonban jók: </a:t>
            </a:r>
            <a:r>
              <a:rPr lang="hu-HU" dirty="0"/>
              <a:t>megjavulnak és Tünde szolgálatába </a:t>
            </a:r>
            <a:r>
              <a:rPr lang="hu-HU" dirty="0" smtClean="0"/>
              <a:t>állnak.</a:t>
            </a:r>
            <a:endParaRPr lang="hu-HU" dirty="0"/>
          </a:p>
          <a:p>
            <a:endParaRPr lang="hu-HU" dirty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Csongor és Tünde</a:t>
            </a:r>
            <a:endParaRPr lang="hu-HU" sz="5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97427" y="1007369"/>
            <a:ext cx="393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u="sng" dirty="0" smtClean="0"/>
              <a:t>További szereplők:</a:t>
            </a:r>
            <a:r>
              <a:rPr lang="hu-HU" sz="2400" b="1" i="1" dirty="0" smtClean="0"/>
              <a:t> ördögök</a:t>
            </a:r>
            <a:endParaRPr lang="hu-H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8854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2" y="2390650"/>
            <a:ext cx="3312892" cy="4251887"/>
          </a:xfrm>
        </p:spPr>
      </p:pic>
      <p:sp>
        <p:nvSpPr>
          <p:cNvPr id="6" name="Szövegdoboz 5"/>
          <p:cNvSpPr txBox="1"/>
          <p:nvPr/>
        </p:nvSpPr>
        <p:spPr>
          <a:xfrm>
            <a:off x="151192" y="1467321"/>
            <a:ext cx="347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err="1" smtClean="0">
                <a:solidFill>
                  <a:srgbClr val="FF0000"/>
                </a:solidFill>
              </a:rPr>
              <a:t>Jaschlik</a:t>
            </a:r>
            <a:r>
              <a:rPr lang="hu-HU" b="1" i="1" u="sng" dirty="0" smtClean="0">
                <a:solidFill>
                  <a:srgbClr val="FF0000"/>
                </a:solidFill>
              </a:rPr>
              <a:t> Álmos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r>
              <a:rPr lang="hu-HU" dirty="0" smtClean="0"/>
              <a:t> néhány jelenetben díszlet-, jelmeztervező, Pl.: Jóskút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98784" y="1580447"/>
            <a:ext cx="363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smtClean="0">
                <a:solidFill>
                  <a:srgbClr val="FF0000"/>
                </a:solidFill>
              </a:rPr>
              <a:t>Polgár Tibor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r>
              <a:rPr lang="hu-HU" dirty="0" smtClean="0"/>
              <a:t> kísérőzene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36" y="2390650"/>
            <a:ext cx="3092281" cy="425188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8457280" y="1559653"/>
            <a:ext cx="326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 err="1" smtClean="0">
                <a:solidFill>
                  <a:srgbClr val="FF0000"/>
                </a:solidFill>
              </a:rPr>
              <a:t>Szentpál</a:t>
            </a:r>
            <a:r>
              <a:rPr lang="hu-HU" b="1" i="1" u="sng" dirty="0" smtClean="0">
                <a:solidFill>
                  <a:srgbClr val="FF0000"/>
                </a:solidFill>
              </a:rPr>
              <a:t> Olga</a:t>
            </a:r>
            <a:r>
              <a:rPr lang="hu-HU" dirty="0" smtClean="0">
                <a:solidFill>
                  <a:srgbClr val="FF0000"/>
                </a:solidFill>
              </a:rPr>
              <a:t>:  </a:t>
            </a:r>
            <a:r>
              <a:rPr lang="hu-HU" dirty="0" smtClean="0"/>
              <a:t>táncjelenetek újszerűsége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20" y="2390649"/>
            <a:ext cx="2985180" cy="4251887"/>
          </a:xfrm>
          <a:prstGeom prst="rect">
            <a:avLst/>
          </a:prstGeom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Csongor és Tünde</a:t>
            </a:r>
            <a:endParaRPr lang="hu-HU" sz="5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902190" y="1005656"/>
            <a:ext cx="444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u="sng" dirty="0" smtClean="0"/>
              <a:t>Jelmez, zene, tánc és koreográfia</a:t>
            </a:r>
            <a:endParaRPr lang="hu-HU" sz="24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38447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16257" y="122549"/>
            <a:ext cx="6711885" cy="942680"/>
          </a:xfrm>
        </p:spPr>
        <p:txBody>
          <a:bodyPr>
            <a:normAutofit/>
          </a:bodyPr>
          <a:lstStyle/>
          <a:p>
            <a:pPr algn="ctr"/>
            <a:r>
              <a:rPr lang="hu-H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Magyar színháztörténet</a:t>
            </a:r>
            <a:endParaRPr lang="hu-H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9682" y="1187778"/>
            <a:ext cx="6825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Klebelsberg Kunó lehetőséget teremtett művelődésünk, művészetünk </a:t>
            </a:r>
            <a:r>
              <a:rPr lang="hu-HU" dirty="0" smtClean="0"/>
              <a:t>növelésére.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Klebelsberg Kunó </a:t>
            </a:r>
            <a:r>
              <a:rPr lang="hu-HU" dirty="0"/>
              <a:t>halála határkő a magyar </a:t>
            </a:r>
            <a:r>
              <a:rPr lang="hu-HU" dirty="0" smtClean="0"/>
              <a:t>színház  történetében, mert a helyébe lépő új kultuszminiszter </a:t>
            </a:r>
            <a:r>
              <a:rPr lang="hu-HU" dirty="0" smtClean="0">
                <a:sym typeface="Wingdings" panose="05000000000000000000" pitchFamily="2" charset="2"/>
              </a:rPr>
              <a:t>elbocsátja Hevesi Sándort </a:t>
            </a:r>
            <a:r>
              <a:rPr lang="hu-HU" dirty="0"/>
              <a:t>a Nemzeti </a:t>
            </a:r>
            <a:r>
              <a:rPr lang="hu-HU" dirty="0" smtClean="0"/>
              <a:t>Színháztól, ezzel </a:t>
            </a:r>
            <a:r>
              <a:rPr lang="hu-HU" dirty="0"/>
              <a:t>lezárult az ország első színházának művészi szempontból </a:t>
            </a:r>
            <a:r>
              <a:rPr lang="hu-HU" dirty="0" smtClean="0"/>
              <a:t>igen </a:t>
            </a:r>
            <a:r>
              <a:rPr lang="hu-HU" dirty="0"/>
              <a:t>magas színvonalú és gazdag korszaka</a:t>
            </a:r>
            <a:r>
              <a:rPr lang="hu-HU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Az új kultuszminiszter, </a:t>
            </a:r>
            <a:r>
              <a:rPr lang="hu-HU" dirty="0" err="1" smtClean="0"/>
              <a:t>Hóman</a:t>
            </a:r>
            <a:r>
              <a:rPr lang="hu-HU" dirty="0" smtClean="0"/>
              <a:t> Bálint, </a:t>
            </a:r>
            <a:r>
              <a:rPr lang="hu-HU" dirty="0"/>
              <a:t>1935-ben nevezte ki a Nemzeti Színház </a:t>
            </a:r>
            <a:r>
              <a:rPr lang="hu-HU" dirty="0" smtClean="0"/>
              <a:t>igazgatójává Németh Antalt, akinek szabad </a:t>
            </a:r>
            <a:r>
              <a:rPr lang="hu-HU" dirty="0"/>
              <a:t>kezet adott </a:t>
            </a:r>
            <a:r>
              <a:rPr lang="hu-HU" dirty="0" smtClean="0"/>
              <a:t>a </a:t>
            </a:r>
            <a:r>
              <a:rPr lang="hu-HU" dirty="0"/>
              <a:t>színház </a:t>
            </a:r>
            <a:r>
              <a:rPr lang="hu-HU" dirty="0" smtClean="0"/>
              <a:t>újjászervezéséhez. Ki </a:t>
            </a:r>
            <a:r>
              <a:rPr lang="hu-HU" dirty="0"/>
              <a:t>is használta a </a:t>
            </a:r>
            <a:r>
              <a:rPr lang="hu-HU" dirty="0" smtClean="0"/>
              <a:t>lehetőséget</a:t>
            </a:r>
            <a:r>
              <a:rPr lang="hu-HU" dirty="0"/>
              <a:t>, elbocsátotta a "nagy öregeket" (Aczél Ilona, </a:t>
            </a:r>
            <a:r>
              <a:rPr lang="hu-HU" dirty="0" err="1"/>
              <a:t>Csathó</a:t>
            </a:r>
            <a:r>
              <a:rPr lang="hu-HU" dirty="0"/>
              <a:t> Kálmán, Bartók Gyula, Rózsahegyi Kálmán</a:t>
            </a:r>
            <a:r>
              <a:rPr lang="hu-HU" dirty="0" smtClean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Elszerződtette </a:t>
            </a:r>
            <a:r>
              <a:rPr lang="hu-HU" dirty="0"/>
              <a:t>a magánszínházak </a:t>
            </a:r>
            <a:r>
              <a:rPr lang="hu-HU" dirty="0" smtClean="0"/>
              <a:t>legjelentősebbjeit, </a:t>
            </a:r>
            <a:r>
              <a:rPr lang="hu-HU" dirty="0"/>
              <a:t>ők </a:t>
            </a:r>
            <a:r>
              <a:rPr lang="hu-HU" dirty="0" smtClean="0"/>
              <a:t>alkották </a:t>
            </a:r>
            <a:r>
              <a:rPr lang="hu-HU" dirty="0"/>
              <a:t>a színház együttesének élvonalát a jubileumi </a:t>
            </a:r>
            <a:r>
              <a:rPr lang="hu-HU" dirty="0" smtClean="0"/>
              <a:t>esztendőben (pl. Jávor Pál, </a:t>
            </a:r>
            <a:r>
              <a:rPr lang="hu-HU" dirty="0" err="1" smtClean="0"/>
              <a:t>Gózon</a:t>
            </a:r>
            <a:r>
              <a:rPr lang="hu-HU" dirty="0" smtClean="0"/>
              <a:t> Gyula, </a:t>
            </a:r>
            <a:r>
              <a:rPr lang="hu-HU" dirty="0" err="1" smtClean="0"/>
              <a:t>Berky</a:t>
            </a:r>
            <a:r>
              <a:rPr lang="hu-HU" dirty="0" smtClean="0"/>
              <a:t> Lili, Ungvári </a:t>
            </a:r>
            <a:r>
              <a:rPr lang="hu-HU" dirty="0"/>
              <a:t>László, Szabó Sándor, Várkonyi Zoltán</a:t>
            </a:r>
            <a:r>
              <a:rPr lang="hu-HU" dirty="0" smtClean="0"/>
              <a:t>, </a:t>
            </a:r>
            <a:r>
              <a:rPr lang="hu-HU" dirty="0" err="1"/>
              <a:t>Gobbi</a:t>
            </a:r>
            <a:r>
              <a:rPr lang="hu-HU" dirty="0"/>
              <a:t> Hilda, </a:t>
            </a:r>
            <a:r>
              <a:rPr lang="hu-HU" dirty="0" err="1"/>
              <a:t>Szeleczky</a:t>
            </a:r>
            <a:r>
              <a:rPr lang="hu-HU" dirty="0"/>
              <a:t> Zita, Szörényi Éva, Lukács </a:t>
            </a:r>
            <a:r>
              <a:rPr lang="hu-HU" dirty="0" smtClean="0"/>
              <a:t>Margit).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83" y="1129380"/>
            <a:ext cx="4831773" cy="470955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412935" y="5949108"/>
            <a:ext cx="424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A Nemzeti Színház 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Blaha </a:t>
            </a:r>
            <a:r>
              <a:rPr lang="hu-HU" b="1" dirty="0">
                <a:solidFill>
                  <a:srgbClr val="FF0000"/>
                </a:solidFill>
              </a:rPr>
              <a:t>Lujza téri épülete a 20. század elején</a:t>
            </a:r>
          </a:p>
        </p:txBody>
      </p:sp>
    </p:spTree>
    <p:extLst>
      <p:ext uri="{BB962C8B-B14F-4D97-AF65-F5344CB8AC3E}">
        <p14:creationId xmlns="" xmlns:p14="http://schemas.microsoft.com/office/powerpoint/2010/main" val="41747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405</Words>
  <Application>Microsoft Office PowerPoint</Application>
  <PresentationFormat>Egyéni</PresentationFormat>
  <Paragraphs>86</Paragraphs>
  <Slides>7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Csongor és Tünde</vt:lpstr>
      <vt:lpstr>Csongor és Tünde</vt:lpstr>
      <vt:lpstr>Csongor és Tünde</vt:lpstr>
      <vt:lpstr>Csongor és Tünde</vt:lpstr>
      <vt:lpstr>Csongor és Tünde</vt:lpstr>
      <vt:lpstr>Csongor és Tünde</vt:lpstr>
      <vt:lpstr>Magyar színháztörténet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Németh Antal</dc:title>
  <dc:creator>globalkereshu@gmail.com</dc:creator>
  <cp:lastModifiedBy>nemecsor</cp:lastModifiedBy>
  <cp:revision>58</cp:revision>
  <dcterms:created xsi:type="dcterms:W3CDTF">2016-03-07T13:31:42Z</dcterms:created>
  <dcterms:modified xsi:type="dcterms:W3CDTF">2016-03-20T14:43:16Z</dcterms:modified>
</cp:coreProperties>
</file>