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65" r:id="rId3"/>
    <p:sldId id="266" r:id="rId4"/>
    <p:sldId id="267" r:id="rId5"/>
    <p:sldId id="268" r:id="rId6"/>
    <p:sldId id="269" r:id="rId7"/>
    <p:sldId id="270" r:id="rId8"/>
    <p:sldId id="271" r:id="rId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5268" autoAdjust="0"/>
  </p:normalViewPr>
  <p:slideViewPr>
    <p:cSldViewPr snapToGrid="0">
      <p:cViewPr>
        <p:scale>
          <a:sx n="33" d="100"/>
          <a:sy n="33" d="100"/>
        </p:scale>
        <p:origin x="2597" y="12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8A9F62-C799-4CA2-83F5-A61BCF5B88EF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DCBA3-6771-4E51-8A49-E98D23BEE9D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7310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ADCBA3-6771-4E51-8A49-E98D23BEE9DC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7455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1746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3091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2255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0502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635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695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9168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7832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8127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3084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3066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F1901C-D33B-4565-A7E4-5DF903098DB6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806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3724665"/>
            <a:ext cx="9144000" cy="1136770"/>
          </a:xfrm>
        </p:spPr>
        <p:txBody>
          <a:bodyPr>
            <a:noAutofit/>
          </a:bodyPr>
          <a:lstStyle/>
          <a:p>
            <a:r>
              <a:rPr lang="hu-HU" sz="96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Kozák András</a:t>
            </a:r>
          </a:p>
        </p:txBody>
      </p:sp>
      <p:pic>
        <p:nvPicPr>
          <p:cNvPr id="5" name="Kép 4" descr="A képen Emberi arc, ruházat, személy, portré látható&#10;&#10;Automatikusan generált leírás">
            <a:extLst>
              <a:ext uri="{FF2B5EF4-FFF2-40B4-BE49-F238E27FC236}">
                <a16:creationId xmlns:a16="http://schemas.microsoft.com/office/drawing/2014/main" id="{9FA95813-23C0-46F4-D39E-FDA6BD796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050" y="1270958"/>
            <a:ext cx="4833597" cy="5581290"/>
          </a:xfrm>
          <a:prstGeom prst="rect">
            <a:avLst/>
          </a:prstGeom>
        </p:spPr>
      </p:pic>
      <p:sp>
        <p:nvSpPr>
          <p:cNvPr id="7" name="Cím 1">
            <a:extLst>
              <a:ext uri="{FF2B5EF4-FFF2-40B4-BE49-F238E27FC236}">
                <a16:creationId xmlns:a16="http://schemas.microsoft.com/office/drawing/2014/main" id="{923272A6-AE2A-DA6D-71A8-C83AE434DE5E}"/>
              </a:ext>
            </a:extLst>
          </p:cNvPr>
          <p:cNvSpPr txBox="1">
            <a:spLocks/>
          </p:cNvSpPr>
          <p:nvPr/>
        </p:nvSpPr>
        <p:spPr>
          <a:xfrm>
            <a:off x="1521459" y="3708503"/>
            <a:ext cx="9144000" cy="1136770"/>
          </a:xfrm>
          <a:prstGeom prst="rect">
            <a:avLst/>
          </a:prstGeom>
          <a:noFill/>
          <a:ln>
            <a:noFill/>
          </a:ln>
          <a:effectLst>
            <a:outerShdw blurRad="469900" dist="38100" dir="2154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96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Kozák András</a:t>
            </a:r>
          </a:p>
        </p:txBody>
      </p:sp>
      <p:cxnSp>
        <p:nvCxnSpPr>
          <p:cNvPr id="6" name="Egyenes összekötő nyíllal 5">
            <a:extLst>
              <a:ext uri="{FF2B5EF4-FFF2-40B4-BE49-F238E27FC236}">
                <a16:creationId xmlns:a16="http://schemas.microsoft.com/office/drawing/2014/main" id="{1A9D3B9B-3593-D64B-7CC1-05CA8BEB07EF}"/>
              </a:ext>
            </a:extLst>
          </p:cNvPr>
          <p:cNvCxnSpPr/>
          <p:nvPr/>
        </p:nvCxnSpPr>
        <p:spPr>
          <a:xfrm>
            <a:off x="12480627" y="3099399"/>
            <a:ext cx="7513605" cy="51758"/>
          </a:xfrm>
          <a:prstGeom prst="straightConnector1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Egyenes összekötő nyíllal 8">
            <a:extLst>
              <a:ext uri="{FF2B5EF4-FFF2-40B4-BE49-F238E27FC236}">
                <a16:creationId xmlns:a16="http://schemas.microsoft.com/office/drawing/2014/main" id="{2C203C21-0A14-8431-384B-5EC2FDD9D6F1}"/>
              </a:ext>
            </a:extLst>
          </p:cNvPr>
          <p:cNvCxnSpPr>
            <a:cxnSpLocks/>
          </p:cNvCxnSpPr>
          <p:nvPr/>
        </p:nvCxnSpPr>
        <p:spPr>
          <a:xfrm>
            <a:off x="-8050240" y="3099399"/>
            <a:ext cx="7513605" cy="51758"/>
          </a:xfrm>
          <a:prstGeom prst="straightConnector1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Nyíl: kanyarodó 11">
            <a:extLst>
              <a:ext uri="{FF2B5EF4-FFF2-40B4-BE49-F238E27FC236}">
                <a16:creationId xmlns:a16="http://schemas.microsoft.com/office/drawing/2014/main" id="{4C1FB5AF-24BB-C9B0-754C-C8C2E2EF105B}"/>
              </a:ext>
            </a:extLst>
          </p:cNvPr>
          <p:cNvSpPr/>
          <p:nvPr/>
        </p:nvSpPr>
        <p:spPr>
          <a:xfrm flipV="1">
            <a:off x="-6211157" y="3375158"/>
            <a:ext cx="5420264" cy="2401018"/>
          </a:xfrm>
          <a:prstGeom prst="ben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4" name="Nyíl: kanyarodó 13">
            <a:extLst>
              <a:ext uri="{FF2B5EF4-FFF2-40B4-BE49-F238E27FC236}">
                <a16:creationId xmlns:a16="http://schemas.microsoft.com/office/drawing/2014/main" id="{D470DD06-6A5F-A569-684F-10848BD187A5}"/>
              </a:ext>
            </a:extLst>
          </p:cNvPr>
          <p:cNvSpPr/>
          <p:nvPr/>
        </p:nvSpPr>
        <p:spPr>
          <a:xfrm flipH="1" flipV="1">
            <a:off x="13528956" y="3375157"/>
            <a:ext cx="5420264" cy="2401018"/>
          </a:xfrm>
          <a:prstGeom prst="ben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grpSp>
        <p:nvGrpSpPr>
          <p:cNvPr id="32" name="Csoportba foglalás 31">
            <a:extLst>
              <a:ext uri="{FF2B5EF4-FFF2-40B4-BE49-F238E27FC236}">
                <a16:creationId xmlns:a16="http://schemas.microsoft.com/office/drawing/2014/main" id="{005648B6-9A00-E75C-A30C-D3ACB8201BBB}"/>
              </a:ext>
            </a:extLst>
          </p:cNvPr>
          <p:cNvGrpSpPr/>
          <p:nvPr/>
        </p:nvGrpSpPr>
        <p:grpSpPr>
          <a:xfrm>
            <a:off x="2013173" y="-629331"/>
            <a:ext cx="8137623" cy="7732896"/>
            <a:chOff x="2013173" y="-629331"/>
            <a:chExt cx="8137623" cy="7732896"/>
          </a:xfrm>
        </p:grpSpPr>
        <p:pic>
          <p:nvPicPr>
            <p:cNvPr id="3" name="Kép 2" descr="Oscar Academy Awards PNG Transparent Images - PNG All">
              <a:extLst>
                <a:ext uri="{FF2B5EF4-FFF2-40B4-BE49-F238E27FC236}">
                  <a16:creationId xmlns:a16="http://schemas.microsoft.com/office/drawing/2014/main" id="{7507E0DF-3C6E-BA4D-5522-B2CD4BE15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-1200000">
              <a:off x="2013173" y="434714"/>
              <a:ext cx="1432573" cy="3127948"/>
            </a:xfrm>
            <a:prstGeom prst="rect">
              <a:avLst/>
            </a:prstGeom>
          </p:spPr>
        </p:pic>
        <p:pic>
          <p:nvPicPr>
            <p:cNvPr id="4" name="Kép 3" descr="Award PNG Images Transparent Free Download | PNGMart.com">
              <a:extLst>
                <a:ext uri="{FF2B5EF4-FFF2-40B4-BE49-F238E27FC236}">
                  <a16:creationId xmlns:a16="http://schemas.microsoft.com/office/drawing/2014/main" id="{A9188406-B472-47BD-CCF6-FD24EC4A5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-1260000">
              <a:off x="8494694" y="4816001"/>
              <a:ext cx="1656102" cy="2287564"/>
            </a:xfrm>
            <a:prstGeom prst="rect">
              <a:avLst/>
            </a:prstGeom>
          </p:spPr>
        </p:pic>
        <p:pic>
          <p:nvPicPr>
            <p:cNvPr id="21" name="Kép 20" descr="Download Achievement Trophy Yellow Award Gold Free Clipart HQ HQ PNG ...">
              <a:extLst>
                <a:ext uri="{FF2B5EF4-FFF2-40B4-BE49-F238E27FC236}">
                  <a16:creationId xmlns:a16="http://schemas.microsoft.com/office/drawing/2014/main" id="{C7D2F88A-D6E7-A593-A5D6-16461370B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-600000">
              <a:off x="3988086" y="101328"/>
              <a:ext cx="1817560" cy="1755101"/>
            </a:xfrm>
            <a:prstGeom prst="rect">
              <a:avLst/>
            </a:prstGeom>
          </p:spPr>
        </p:pic>
        <p:pic>
          <p:nvPicPr>
            <p:cNvPr id="28" name="Kép 27" descr="Gold medal Olympic medal Award Clip art - winner png download - 900* ...">
              <a:extLst>
                <a:ext uri="{FF2B5EF4-FFF2-40B4-BE49-F238E27FC236}">
                  <a16:creationId xmlns:a16="http://schemas.microsoft.com/office/drawing/2014/main" id="{4A1A08E7-42F1-5A1A-C843-3F6F40AF9D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4280000">
              <a:off x="7868275" y="2273504"/>
              <a:ext cx="1427191" cy="1711380"/>
            </a:xfrm>
            <a:prstGeom prst="rect">
              <a:avLst/>
            </a:prstGeom>
          </p:spPr>
        </p:pic>
        <p:pic>
          <p:nvPicPr>
            <p:cNvPr id="29" name="Kép 28" descr="Gold medal PNG">
              <a:extLst>
                <a:ext uri="{FF2B5EF4-FFF2-40B4-BE49-F238E27FC236}">
                  <a16:creationId xmlns:a16="http://schemas.microsoft.com/office/drawing/2014/main" id="{360850B6-6079-4F6C-C921-724F9F964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420000">
              <a:off x="6350286" y="1520877"/>
              <a:ext cx="1027920" cy="1605197"/>
            </a:xfrm>
            <a:prstGeom prst="rect">
              <a:avLst/>
            </a:prstGeom>
          </p:spPr>
        </p:pic>
        <p:pic>
          <p:nvPicPr>
            <p:cNvPr id="30" name="Kép 29" descr="Gold Cup Trophy PNG Image - PurePNG | Free transparent CC0 PNG Image ...">
              <a:extLst>
                <a:ext uri="{FF2B5EF4-FFF2-40B4-BE49-F238E27FC236}">
                  <a16:creationId xmlns:a16="http://schemas.microsoft.com/office/drawing/2014/main" id="{0FB79ADD-5332-3DAD-5AB9-3E080840C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">
              <a:off x="7276503" y="-629331"/>
              <a:ext cx="1527437" cy="2164208"/>
            </a:xfrm>
            <a:prstGeom prst="rect">
              <a:avLst/>
            </a:prstGeom>
          </p:spPr>
        </p:pic>
        <p:pic>
          <p:nvPicPr>
            <p:cNvPr id="31" name="Kép 30" descr="Golden Cup PNG Image | Trophies and medals, Gold frame, Cup">
              <a:extLst>
                <a:ext uri="{FF2B5EF4-FFF2-40B4-BE49-F238E27FC236}">
                  <a16:creationId xmlns:a16="http://schemas.microsoft.com/office/drawing/2014/main" id="{5267FF38-C8A7-1235-DBFD-A8943F23F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780000">
              <a:off x="3024577" y="4756956"/>
              <a:ext cx="1820682" cy="2028515"/>
            </a:xfrm>
            <a:prstGeom prst="rect">
              <a:avLst/>
            </a:prstGeom>
          </p:spPr>
        </p:pic>
      </p:grpSp>
      <p:pic>
        <p:nvPicPr>
          <p:cNvPr id="34" name="Kép 33" descr="A képen Emberi arc, portré, ember, személy látható&#10;&#10;Automatikusan generált leírás">
            <a:extLst>
              <a:ext uri="{FF2B5EF4-FFF2-40B4-BE49-F238E27FC236}">
                <a16:creationId xmlns:a16="http://schemas.microsoft.com/office/drawing/2014/main" id="{074A8130-C3D3-AE00-10D7-43309B63C2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19231" y="6855502"/>
            <a:ext cx="2996029" cy="4114800"/>
          </a:xfrm>
          <a:prstGeom prst="rect">
            <a:avLst/>
          </a:prstGeom>
        </p:spPr>
      </p:pic>
      <p:pic>
        <p:nvPicPr>
          <p:cNvPr id="35" name="Kép 34" descr="A képen Emberi arc, személy, portré, képernyőkép látható&#10;&#10;Automatikusan generált leírás">
            <a:extLst>
              <a:ext uri="{FF2B5EF4-FFF2-40B4-BE49-F238E27FC236}">
                <a16:creationId xmlns:a16="http://schemas.microsoft.com/office/drawing/2014/main" id="{8052407F-FF22-F8D1-94EA-AD2CEA7B146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785422" y="6855502"/>
            <a:ext cx="5143500" cy="4114800"/>
          </a:xfrm>
          <a:prstGeom prst="rect">
            <a:avLst/>
          </a:prstGeom>
        </p:spPr>
      </p:pic>
      <p:pic>
        <p:nvPicPr>
          <p:cNvPr id="36" name="Kép 35" descr="A képen személy, ruházat, Emberi arc, nő látható&#10;&#10;Automatikusan generált leírás">
            <a:extLst>
              <a:ext uri="{FF2B5EF4-FFF2-40B4-BE49-F238E27FC236}">
                <a16:creationId xmlns:a16="http://schemas.microsoft.com/office/drawing/2014/main" id="{EBDFDC14-39E2-B7E4-99DC-99FFDD2B91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32963" y="6980420"/>
            <a:ext cx="5526074" cy="4114800"/>
          </a:xfrm>
          <a:prstGeom prst="rect">
            <a:avLst/>
          </a:prstGeom>
        </p:spPr>
      </p:pic>
      <p:pic>
        <p:nvPicPr>
          <p:cNvPr id="37" name="Kép 36" descr="A képen Emberi arc, személy, portré, ruházat látható&#10;&#10;Automatikusan generált leírás">
            <a:extLst>
              <a:ext uri="{FF2B5EF4-FFF2-40B4-BE49-F238E27FC236}">
                <a16:creationId xmlns:a16="http://schemas.microsoft.com/office/drawing/2014/main" id="{765911D4-9805-92CA-F4AD-4A478C33CA4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47482" y="6730584"/>
            <a:ext cx="3230380" cy="4889291"/>
          </a:xfrm>
          <a:prstGeom prst="rect">
            <a:avLst/>
          </a:prstGeom>
        </p:spPr>
      </p:pic>
      <p:sp>
        <p:nvSpPr>
          <p:cNvPr id="45" name="Szövegdoboz 44">
            <a:extLst>
              <a:ext uri="{FF2B5EF4-FFF2-40B4-BE49-F238E27FC236}">
                <a16:creationId xmlns:a16="http://schemas.microsoft.com/office/drawing/2014/main" id="{E68E3156-19B7-9FEB-FDC1-3C5C19D2D805}"/>
              </a:ext>
            </a:extLst>
          </p:cNvPr>
          <p:cNvSpPr txBox="1"/>
          <p:nvPr/>
        </p:nvSpPr>
        <p:spPr>
          <a:xfrm>
            <a:off x="-12127851" y="-927320"/>
            <a:ext cx="7116828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sz="1600" i="1" dirty="0">
                <a:latin typeface="Aptos Display"/>
              </a:rPr>
              <a:t>Filmes karrierje a legszebb éveinek tekintette.  Filmes szerepléseiből rengeteg van ezért csak egy párat emelnék ki: Sodrásban, ahol is a feleségével ismerkedett meg, Az ember tragédiája, Fényes szelek. Elég komolyan vette mindig is a színész szakmát, ezért is volt képes a kétszeres Jászai Mari díjas színészünk rendezésekre. Rendezési közt volt a Sirály. Kozák elmondta hogy azért is választotta a Sirályt mert úgy érzi Csehov ugyan úgy látja az embereket mint ő maga. Rendezte még a </a:t>
            </a:r>
            <a:r>
              <a:rPr lang="hu-HU" sz="1600" i="1" dirty="0" err="1">
                <a:latin typeface="Aptos Display"/>
              </a:rPr>
              <a:t>Lóvátett</a:t>
            </a:r>
            <a:r>
              <a:rPr lang="hu-HU" sz="1600" i="1" dirty="0">
                <a:latin typeface="Aptos Display"/>
              </a:rPr>
              <a:t> Lovagokat, A kőszívű ember fiait. </a:t>
            </a:r>
          </a:p>
        </p:txBody>
      </p:sp>
      <p:sp>
        <p:nvSpPr>
          <p:cNvPr id="46" name="Szövegdoboz 45">
            <a:extLst>
              <a:ext uri="{FF2B5EF4-FFF2-40B4-BE49-F238E27FC236}">
                <a16:creationId xmlns:a16="http://schemas.microsoft.com/office/drawing/2014/main" id="{D2D1B932-E92C-41CB-C958-1B0512A60467}"/>
              </a:ext>
            </a:extLst>
          </p:cNvPr>
          <p:cNvSpPr txBox="1"/>
          <p:nvPr/>
        </p:nvSpPr>
        <p:spPr>
          <a:xfrm>
            <a:off x="13689290" y="6499951"/>
            <a:ext cx="6106014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sz="1600" i="1" dirty="0">
                <a:latin typeface="Aptos Display"/>
              </a:rPr>
              <a:t>Ingázott a színházak és a szerepek között. Vállalt sorozatszerepet is,</a:t>
            </a:r>
            <a:endParaRPr lang="hu-HU"/>
          </a:p>
          <a:p>
            <a:r>
              <a:rPr lang="hu-HU" sz="1600" i="1" dirty="0">
                <a:latin typeface="Aptos Display"/>
              </a:rPr>
              <a:t>de abból hamar kilépett, mert a színvonalat nem találta megfelelőnek.  Még fiatal volt, amikor agydaganata lett, amiről csak</a:t>
            </a:r>
          </a:p>
          <a:p>
            <a:r>
              <a:rPr lang="hu-HU" sz="1600" i="1" dirty="0">
                <a:latin typeface="Aptos Display"/>
              </a:rPr>
              <a:t>közeli ismerősei és családtagjai tudtak. Rengeteget</a:t>
            </a:r>
          </a:p>
          <a:p>
            <a:r>
              <a:rPr lang="hu-HU" sz="1600" i="1" dirty="0">
                <a:latin typeface="Aptos Display"/>
              </a:rPr>
              <a:t>küzdött ellene de 2005-ben születésnapja betöltése után elhunyt.</a:t>
            </a:r>
          </a:p>
        </p:txBody>
      </p:sp>
      <p:sp>
        <p:nvSpPr>
          <p:cNvPr id="27" name="Szövegdoboz 26">
            <a:extLst>
              <a:ext uri="{FF2B5EF4-FFF2-40B4-BE49-F238E27FC236}">
                <a16:creationId xmlns:a16="http://schemas.microsoft.com/office/drawing/2014/main" id="{958398B6-132B-4BCB-9904-B6F992221C74}"/>
              </a:ext>
            </a:extLst>
          </p:cNvPr>
          <p:cNvSpPr txBox="1"/>
          <p:nvPr/>
        </p:nvSpPr>
        <p:spPr>
          <a:xfrm>
            <a:off x="-5430018" y="-2318090"/>
            <a:ext cx="7008848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sz="1600" i="1" dirty="0">
                <a:latin typeface="Aptos Display"/>
              </a:rPr>
              <a:t>1943. februárjában született Gávavencsellőn. Nem az átlagos gyermekek közé tartozott, ő inkább a szomszédokkal rongylabda-rúgós művészgyermek volt. A színészválogatottban is előbukkant, igaz csak egyszer, de akkor két góllal a neve mögött. </a:t>
            </a:r>
          </a:p>
          <a:p>
            <a:r>
              <a:rPr lang="hu-HU" sz="1600" i="1" dirty="0">
                <a:latin typeface="Aptos Display"/>
              </a:rPr>
              <a:t>Gimnáziumi évei alatt látott először színházi előadást , ami legbelül erősen megfogta, de ekkor még nem gondolkodott a színész szakmán. Később </a:t>
            </a:r>
            <a:r>
              <a:rPr lang="hu-HU" sz="1600" i="1" dirty="0" err="1">
                <a:latin typeface="Aptos Display"/>
              </a:rPr>
              <a:t>tesvérei</a:t>
            </a:r>
            <a:r>
              <a:rPr lang="hu-HU" sz="1600" i="1" dirty="0">
                <a:latin typeface="Aptos Display"/>
              </a:rPr>
              <a:t> rávették Kozákot, hogy mégis csak jelentkezzen a Színművészetire, ahová fel is vették.</a:t>
            </a:r>
            <a:endParaRPr lang="hu-HU" sz="1600" dirty="0"/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8506DCE4-2E06-44EC-B166-AC9E33870D00}"/>
              </a:ext>
            </a:extLst>
          </p:cNvPr>
          <p:cNvSpPr txBox="1"/>
          <p:nvPr/>
        </p:nvSpPr>
        <p:spPr>
          <a:xfrm>
            <a:off x="11638863" y="-2002450"/>
            <a:ext cx="8275981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hu-HU" sz="1600" i="1" dirty="0">
                <a:latin typeface="Aptos Display"/>
              </a:rPr>
              <a:t>Azonnal meglátták benne a tehetséget, és azt a természetességet, amit kevesen tudnak a játékba belerakni. Majd egy szerencsés véletlennek köszönhetően egy főiskolai órára benézett a híres Jancsó Miklós rendező, aki küldött is egy levelet a fiatal Kozák Andrásnak, hogy játsszon az ő filmjeiben. Rengeteg Jancsó filmnek ő volt a főszereplője. </a:t>
            </a:r>
            <a:r>
              <a:rPr lang="hu-HU" sz="1600" i="1" dirty="0" err="1">
                <a:latin typeface="Aptos Display"/>
              </a:rPr>
              <a:t>Főisklolás</a:t>
            </a:r>
            <a:r>
              <a:rPr lang="hu-HU" sz="1600" i="1" dirty="0">
                <a:latin typeface="Aptos Display"/>
              </a:rPr>
              <a:t> évei után feleségével, </a:t>
            </a:r>
            <a:r>
              <a:rPr lang="hu-HU" sz="1600" i="1" dirty="0" err="1">
                <a:latin typeface="Aptos Display"/>
              </a:rPr>
              <a:t>Drahota</a:t>
            </a:r>
            <a:r>
              <a:rPr lang="hu-HU" sz="1600" i="1" dirty="0">
                <a:latin typeface="Aptos Display"/>
              </a:rPr>
              <a:t> Andreával  a Szolnoki Szigligeti Színházba szerződtek, aztán felmentek a Tháliába és ott folytatták későbbi sikeres alkotói munkásságukat. A rendszerváltás után  visszatértek Szolnokra.  Később Székesfehérváron folytatta munkásságát mint rendező.</a:t>
            </a:r>
            <a:endParaRPr lang="hu-HU" dirty="0"/>
          </a:p>
        </p:txBody>
      </p:sp>
      <p:sp>
        <p:nvSpPr>
          <p:cNvPr id="38" name="Szövegdoboz 37">
            <a:extLst>
              <a:ext uri="{FF2B5EF4-FFF2-40B4-BE49-F238E27FC236}">
                <a16:creationId xmlns:a16="http://schemas.microsoft.com/office/drawing/2014/main" id="{579A4145-F051-4AE0-9AD3-C0D6B28F9E30}"/>
              </a:ext>
            </a:extLst>
          </p:cNvPr>
          <p:cNvSpPr txBox="1"/>
          <p:nvPr/>
        </p:nvSpPr>
        <p:spPr>
          <a:xfrm>
            <a:off x="-7527237" y="447975"/>
            <a:ext cx="7266667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sz="1600" i="1" dirty="0" err="1">
                <a:latin typeface="Aptos Display"/>
              </a:rPr>
              <a:t>Drahota</a:t>
            </a:r>
            <a:r>
              <a:rPr lang="hu-HU" sz="1600" i="1" dirty="0">
                <a:latin typeface="Aptos Display"/>
              </a:rPr>
              <a:t> Andrea és Kozák András egy filmforgatás közben találtak egymásra és életük végéig együtt maradtak. Közösen rendeztek darabokat, együtt játszottak, de a színházat képesek voltak félretenni a magánéletben, ami igen ritka és különleges. Andrea minden szempontból különlegesnek tartotta férjét, volt amikor forgatás során egyedül Kozák vette észre, hogy van egy villanyoszlop, aminek nem szabad, hogy benne legyen a képben, hisz nem olyan világban forgattak. Innen is visszatükröződik, milyen  komolyan vette a szakmáját.</a:t>
            </a:r>
          </a:p>
        </p:txBody>
      </p:sp>
      <p:sp>
        <p:nvSpPr>
          <p:cNvPr id="39" name="Szövegdoboz 38">
            <a:extLst>
              <a:ext uri="{FF2B5EF4-FFF2-40B4-BE49-F238E27FC236}">
                <a16:creationId xmlns:a16="http://schemas.microsoft.com/office/drawing/2014/main" id="{BBCF1C2C-B5CC-4E17-B34D-15199C314A2C}"/>
              </a:ext>
            </a:extLst>
          </p:cNvPr>
          <p:cNvSpPr txBox="1"/>
          <p:nvPr/>
        </p:nvSpPr>
        <p:spPr>
          <a:xfrm>
            <a:off x="12480627" y="-150278"/>
            <a:ext cx="6222610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hu-HU" sz="1600" i="1" dirty="0">
                <a:latin typeface="Aptos Display"/>
              </a:rPr>
              <a:t>Bánk Bán alakítása: Racionalitása és természetessége kiválóan át tudja adni Bánk Bán mérlegelését az</a:t>
            </a:r>
            <a:endParaRPr lang="hu-HU" dirty="0"/>
          </a:p>
          <a:p>
            <a:pPr algn="r"/>
            <a:r>
              <a:rPr lang="hu-HU" sz="1600" i="1" dirty="0">
                <a:latin typeface="Aptos Display"/>
              </a:rPr>
              <a:t>ország java és a magánélete közt. Feleségével, </a:t>
            </a:r>
            <a:r>
              <a:rPr lang="hu-HU" sz="1600" i="1" dirty="0" err="1">
                <a:latin typeface="Aptos Display"/>
              </a:rPr>
              <a:t>Drahota</a:t>
            </a:r>
            <a:r>
              <a:rPr lang="hu-HU" sz="1600" i="1" dirty="0">
                <a:latin typeface="Aptos Display"/>
              </a:rPr>
              <a:t> Andreával megfelelően ki tudták egészíteni egymást, </a:t>
            </a:r>
            <a:r>
              <a:rPr lang="hu-HU" sz="1600" i="1" dirty="0" err="1">
                <a:latin typeface="Aptos Display"/>
              </a:rPr>
              <a:t>Drahota</a:t>
            </a:r>
            <a:r>
              <a:rPr lang="hu-HU" sz="1600" i="1" dirty="0">
                <a:latin typeface="Aptos Display"/>
              </a:rPr>
              <a:t> beszédstílusával, Kozák a modern </a:t>
            </a:r>
            <a:r>
              <a:rPr lang="hu-HU" sz="1600" i="1" dirty="0" err="1">
                <a:latin typeface="Aptos Display"/>
              </a:rPr>
              <a:t>intelektualitásával</a:t>
            </a:r>
            <a:r>
              <a:rPr lang="hu-HU" sz="1600" i="1" dirty="0">
                <a:latin typeface="Aptos Display"/>
              </a:rPr>
              <a:t>. A falusi</a:t>
            </a:r>
          </a:p>
          <a:p>
            <a:pPr algn="r"/>
            <a:r>
              <a:rPr lang="hu-HU" sz="1600" i="1" dirty="0">
                <a:latin typeface="Aptos Display"/>
              </a:rPr>
              <a:t>életnek köszönhetően sokszor fel tudta használni ott szerzett</a:t>
            </a:r>
          </a:p>
          <a:p>
            <a:pPr algn="r"/>
            <a:r>
              <a:rPr lang="hu-HU" sz="1600" i="1" dirty="0">
                <a:latin typeface="Aptos Display"/>
              </a:rPr>
              <a:t>élményeit, mind a darabban, mind a filmekben.</a:t>
            </a:r>
          </a:p>
        </p:txBody>
      </p:sp>
    </p:spTree>
    <p:extLst>
      <p:ext uri="{BB962C8B-B14F-4D97-AF65-F5344CB8AC3E}">
        <p14:creationId xmlns:p14="http://schemas.microsoft.com/office/powerpoint/2010/main" val="38421432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ím 1">
            <a:extLst>
              <a:ext uri="{FF2B5EF4-FFF2-40B4-BE49-F238E27FC236}">
                <a16:creationId xmlns:a16="http://schemas.microsoft.com/office/drawing/2014/main" id="{59F5AA7B-61B0-403C-A99F-898214DB54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8045" y="-2138535"/>
            <a:ext cx="9144000" cy="1136770"/>
          </a:xfrm>
        </p:spPr>
        <p:txBody>
          <a:bodyPr>
            <a:noAutofit/>
          </a:bodyPr>
          <a:lstStyle/>
          <a:p>
            <a:r>
              <a:rPr lang="hu-HU" sz="96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Kozák András</a:t>
            </a:r>
          </a:p>
        </p:txBody>
      </p:sp>
      <p:pic>
        <p:nvPicPr>
          <p:cNvPr id="5" name="Kép 4" descr="A képen Emberi arc, ruházat, személy, portré látható&#10;&#10;Automatikusan generált leírás">
            <a:extLst>
              <a:ext uri="{FF2B5EF4-FFF2-40B4-BE49-F238E27FC236}">
                <a16:creationId xmlns:a16="http://schemas.microsoft.com/office/drawing/2014/main" id="{9FA95813-23C0-46F4-D39E-FDA6BD796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952" y="-6086714"/>
            <a:ext cx="4833597" cy="5581290"/>
          </a:xfrm>
          <a:prstGeom prst="rect">
            <a:avLst/>
          </a:prstGeom>
        </p:spPr>
      </p:pic>
      <p:cxnSp>
        <p:nvCxnSpPr>
          <p:cNvPr id="6" name="Egyenes összekötő nyíllal 5">
            <a:extLst>
              <a:ext uri="{FF2B5EF4-FFF2-40B4-BE49-F238E27FC236}">
                <a16:creationId xmlns:a16="http://schemas.microsoft.com/office/drawing/2014/main" id="{1A9D3B9B-3593-D64B-7CC1-05CA8BEB07EF}"/>
              </a:ext>
            </a:extLst>
          </p:cNvPr>
          <p:cNvCxnSpPr/>
          <p:nvPr/>
        </p:nvCxnSpPr>
        <p:spPr>
          <a:xfrm>
            <a:off x="7721250" y="2874547"/>
            <a:ext cx="7513605" cy="51758"/>
          </a:xfrm>
          <a:prstGeom prst="straightConnector1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Egyenes összekötő nyíllal 8">
            <a:extLst>
              <a:ext uri="{FF2B5EF4-FFF2-40B4-BE49-F238E27FC236}">
                <a16:creationId xmlns:a16="http://schemas.microsoft.com/office/drawing/2014/main" id="{2C203C21-0A14-8431-384B-5EC2FDD9D6F1}"/>
              </a:ext>
            </a:extLst>
          </p:cNvPr>
          <p:cNvCxnSpPr>
            <a:cxnSpLocks/>
          </p:cNvCxnSpPr>
          <p:nvPr/>
        </p:nvCxnSpPr>
        <p:spPr>
          <a:xfrm flipV="1">
            <a:off x="-3140960" y="2951289"/>
            <a:ext cx="7651014" cy="60667"/>
          </a:xfrm>
          <a:prstGeom prst="straightConnector1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Nyíl: kanyarodó 11">
            <a:extLst>
              <a:ext uri="{FF2B5EF4-FFF2-40B4-BE49-F238E27FC236}">
                <a16:creationId xmlns:a16="http://schemas.microsoft.com/office/drawing/2014/main" id="{4C1FB5AF-24BB-C9B0-754C-C8C2E2EF105B}"/>
              </a:ext>
            </a:extLst>
          </p:cNvPr>
          <p:cNvSpPr/>
          <p:nvPr/>
        </p:nvSpPr>
        <p:spPr>
          <a:xfrm flipV="1">
            <a:off x="1221466" y="3450108"/>
            <a:ext cx="3134264" cy="2500953"/>
          </a:xfrm>
          <a:prstGeom prst="ben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4" name="Nyíl: kanyarodó 13">
            <a:extLst>
              <a:ext uri="{FF2B5EF4-FFF2-40B4-BE49-F238E27FC236}">
                <a16:creationId xmlns:a16="http://schemas.microsoft.com/office/drawing/2014/main" id="{D470DD06-6A5F-A569-684F-10848BD187A5}"/>
              </a:ext>
            </a:extLst>
          </p:cNvPr>
          <p:cNvSpPr/>
          <p:nvPr/>
        </p:nvSpPr>
        <p:spPr>
          <a:xfrm flipH="1" flipV="1">
            <a:off x="13528956" y="3375157"/>
            <a:ext cx="5420264" cy="2401018"/>
          </a:xfrm>
          <a:prstGeom prst="ben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grpSp>
        <p:nvGrpSpPr>
          <p:cNvPr id="32" name="Csoportba foglalás 31">
            <a:extLst>
              <a:ext uri="{FF2B5EF4-FFF2-40B4-BE49-F238E27FC236}">
                <a16:creationId xmlns:a16="http://schemas.microsoft.com/office/drawing/2014/main" id="{005648B6-9A00-E75C-A30C-D3ACB8201BBB}"/>
              </a:ext>
            </a:extLst>
          </p:cNvPr>
          <p:cNvGrpSpPr/>
          <p:nvPr/>
        </p:nvGrpSpPr>
        <p:grpSpPr>
          <a:xfrm>
            <a:off x="2013173" y="9913751"/>
            <a:ext cx="8137623" cy="7732896"/>
            <a:chOff x="2013173" y="-629331"/>
            <a:chExt cx="8137623" cy="7732896"/>
          </a:xfrm>
        </p:grpSpPr>
        <p:pic>
          <p:nvPicPr>
            <p:cNvPr id="3" name="Kép 2" descr="Oscar Academy Awards PNG Transparent Images - PNG All">
              <a:extLst>
                <a:ext uri="{FF2B5EF4-FFF2-40B4-BE49-F238E27FC236}">
                  <a16:creationId xmlns:a16="http://schemas.microsoft.com/office/drawing/2014/main" id="{7507E0DF-3C6E-BA4D-5522-B2CD4BE15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-1200000">
              <a:off x="2013173" y="434714"/>
              <a:ext cx="1432573" cy="3127948"/>
            </a:xfrm>
            <a:prstGeom prst="rect">
              <a:avLst/>
            </a:prstGeom>
          </p:spPr>
        </p:pic>
        <p:pic>
          <p:nvPicPr>
            <p:cNvPr id="4" name="Kép 3" descr="Award PNG Images Transparent Free Download | PNGMart.com">
              <a:extLst>
                <a:ext uri="{FF2B5EF4-FFF2-40B4-BE49-F238E27FC236}">
                  <a16:creationId xmlns:a16="http://schemas.microsoft.com/office/drawing/2014/main" id="{A9188406-B472-47BD-CCF6-FD24EC4A5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-1260000">
              <a:off x="8494694" y="4816001"/>
              <a:ext cx="1656102" cy="2287564"/>
            </a:xfrm>
            <a:prstGeom prst="rect">
              <a:avLst/>
            </a:prstGeom>
          </p:spPr>
        </p:pic>
        <p:pic>
          <p:nvPicPr>
            <p:cNvPr id="21" name="Kép 20" descr="Download Achievement Trophy Yellow Award Gold Free Clipart HQ HQ PNG ...">
              <a:extLst>
                <a:ext uri="{FF2B5EF4-FFF2-40B4-BE49-F238E27FC236}">
                  <a16:creationId xmlns:a16="http://schemas.microsoft.com/office/drawing/2014/main" id="{C7D2F88A-D6E7-A593-A5D6-16461370B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-600000">
              <a:off x="3988086" y="101328"/>
              <a:ext cx="1817560" cy="1755101"/>
            </a:xfrm>
            <a:prstGeom prst="rect">
              <a:avLst/>
            </a:prstGeom>
          </p:spPr>
        </p:pic>
        <p:pic>
          <p:nvPicPr>
            <p:cNvPr id="28" name="Kép 27" descr="Gold medal Olympic medal Award Clip art - winner png download - 900* ...">
              <a:extLst>
                <a:ext uri="{FF2B5EF4-FFF2-40B4-BE49-F238E27FC236}">
                  <a16:creationId xmlns:a16="http://schemas.microsoft.com/office/drawing/2014/main" id="{4A1A08E7-42F1-5A1A-C843-3F6F40AF9D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4280000">
              <a:off x="7868275" y="2273504"/>
              <a:ext cx="1427191" cy="1711380"/>
            </a:xfrm>
            <a:prstGeom prst="rect">
              <a:avLst/>
            </a:prstGeom>
          </p:spPr>
        </p:pic>
        <p:pic>
          <p:nvPicPr>
            <p:cNvPr id="29" name="Kép 28" descr="Gold medal PNG">
              <a:extLst>
                <a:ext uri="{FF2B5EF4-FFF2-40B4-BE49-F238E27FC236}">
                  <a16:creationId xmlns:a16="http://schemas.microsoft.com/office/drawing/2014/main" id="{360850B6-6079-4F6C-C921-724F9F964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420000">
              <a:off x="6350286" y="1520877"/>
              <a:ext cx="1027920" cy="1605197"/>
            </a:xfrm>
            <a:prstGeom prst="rect">
              <a:avLst/>
            </a:prstGeom>
          </p:spPr>
        </p:pic>
        <p:pic>
          <p:nvPicPr>
            <p:cNvPr id="30" name="Kép 29" descr="Gold Cup Trophy PNG Image - PurePNG | Free transparent CC0 PNG Image ...">
              <a:extLst>
                <a:ext uri="{FF2B5EF4-FFF2-40B4-BE49-F238E27FC236}">
                  <a16:creationId xmlns:a16="http://schemas.microsoft.com/office/drawing/2014/main" id="{0FB79ADD-5332-3DAD-5AB9-3E080840C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">
              <a:off x="7276503" y="-629331"/>
              <a:ext cx="1527437" cy="2164208"/>
            </a:xfrm>
            <a:prstGeom prst="rect">
              <a:avLst/>
            </a:prstGeom>
          </p:spPr>
        </p:pic>
        <p:pic>
          <p:nvPicPr>
            <p:cNvPr id="31" name="Kép 30" descr="Golden Cup PNG Image | Trophies and medals, Gold frame, Cup">
              <a:extLst>
                <a:ext uri="{FF2B5EF4-FFF2-40B4-BE49-F238E27FC236}">
                  <a16:creationId xmlns:a16="http://schemas.microsoft.com/office/drawing/2014/main" id="{5267FF38-C8A7-1235-DBFD-A8943F23F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780000">
              <a:off x="3024577" y="4756956"/>
              <a:ext cx="1820682" cy="2028515"/>
            </a:xfrm>
            <a:prstGeom prst="rect">
              <a:avLst/>
            </a:prstGeom>
          </p:spPr>
        </p:pic>
      </p:grpSp>
      <p:pic>
        <p:nvPicPr>
          <p:cNvPr id="34" name="Kép 33" descr="A képen Emberi arc, portré, ember, személy látható&#10;&#10;Automatikusan generált leírás">
            <a:extLst>
              <a:ext uri="{FF2B5EF4-FFF2-40B4-BE49-F238E27FC236}">
                <a16:creationId xmlns:a16="http://schemas.microsoft.com/office/drawing/2014/main" id="{074A8130-C3D3-AE00-10D7-43309B63C2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60642" y="1783831"/>
            <a:ext cx="3695569" cy="5076668"/>
          </a:xfrm>
          <a:prstGeom prst="rect">
            <a:avLst/>
          </a:prstGeom>
        </p:spPr>
      </p:pic>
      <p:pic>
        <p:nvPicPr>
          <p:cNvPr id="35" name="Kép 34" descr="A képen Emberi arc, személy, portré, képernyőkép látható&#10;&#10;Automatikusan generált leírás">
            <a:extLst>
              <a:ext uri="{FF2B5EF4-FFF2-40B4-BE49-F238E27FC236}">
                <a16:creationId xmlns:a16="http://schemas.microsoft.com/office/drawing/2014/main" id="{8052407F-FF22-F8D1-94EA-AD2CEA7B146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785422" y="6855502"/>
            <a:ext cx="5143500" cy="4114800"/>
          </a:xfrm>
          <a:prstGeom prst="rect">
            <a:avLst/>
          </a:prstGeom>
        </p:spPr>
      </p:pic>
      <p:pic>
        <p:nvPicPr>
          <p:cNvPr id="36" name="Kép 35" descr="A képen személy, ruházat, Emberi arc, nő látható&#10;&#10;Automatikusan generált leírás">
            <a:extLst>
              <a:ext uri="{FF2B5EF4-FFF2-40B4-BE49-F238E27FC236}">
                <a16:creationId xmlns:a16="http://schemas.microsoft.com/office/drawing/2014/main" id="{EBDFDC14-39E2-B7E4-99DC-99FFDD2B91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32963" y="6980420"/>
            <a:ext cx="5526074" cy="4114800"/>
          </a:xfrm>
          <a:prstGeom prst="rect">
            <a:avLst/>
          </a:prstGeom>
        </p:spPr>
      </p:pic>
      <p:pic>
        <p:nvPicPr>
          <p:cNvPr id="37" name="Kép 36" descr="A képen Emberi arc, személy, portré, ruházat látható&#10;&#10;Automatikusan generált leírás">
            <a:extLst>
              <a:ext uri="{FF2B5EF4-FFF2-40B4-BE49-F238E27FC236}">
                <a16:creationId xmlns:a16="http://schemas.microsoft.com/office/drawing/2014/main" id="{765911D4-9805-92CA-F4AD-4A478C33CA4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47482" y="6730584"/>
            <a:ext cx="3230380" cy="4889291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029A20E6-8950-62E5-FB09-9C9C60822290}"/>
              </a:ext>
            </a:extLst>
          </p:cNvPr>
          <p:cNvSpPr txBox="1"/>
          <p:nvPr/>
        </p:nvSpPr>
        <p:spPr>
          <a:xfrm>
            <a:off x="393181" y="189606"/>
            <a:ext cx="7008848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sz="1600" i="1" dirty="0">
                <a:latin typeface="Aptos Display"/>
              </a:rPr>
              <a:t>1943. februárjában született Gávavencsellőn. Nem az átlagos gyermekek közé tartozott, ő inkább a szomszédokkal rongylabda-rúgós művészgyermek volt. A színészválogatottban is előbukkant, igaz csak egyszer, de akkor két góllal a neve mögött. </a:t>
            </a:r>
          </a:p>
          <a:p>
            <a:r>
              <a:rPr lang="hu-HU" sz="1600" i="1" dirty="0">
                <a:latin typeface="Aptos Display"/>
              </a:rPr>
              <a:t>Gimnáziumi évei alatt látott először színházi előadást , ami legbelül erősen megfogta, de ekkor még nem gondolkodott a színész szakmán. Később </a:t>
            </a:r>
            <a:r>
              <a:rPr lang="hu-HU" sz="1600" i="1" dirty="0" err="1">
                <a:latin typeface="Aptos Display"/>
              </a:rPr>
              <a:t>tesvérei</a:t>
            </a:r>
            <a:r>
              <a:rPr lang="hu-HU" sz="1600" i="1" dirty="0">
                <a:latin typeface="Aptos Display"/>
              </a:rPr>
              <a:t> rávették Kozákot, hogy mégis csak jelentkezzen a Színművészetire, ahová fel is vették.</a:t>
            </a:r>
            <a:endParaRPr lang="hu-HU" sz="1600" dirty="0"/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86AFC470-71B3-CBE8-F2B3-B084095A2DCF}"/>
              </a:ext>
            </a:extLst>
          </p:cNvPr>
          <p:cNvSpPr txBox="1"/>
          <p:nvPr/>
        </p:nvSpPr>
        <p:spPr>
          <a:xfrm>
            <a:off x="13689290" y="6499951"/>
            <a:ext cx="6106014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sz="1600" i="1" dirty="0">
                <a:latin typeface="Aptos Display"/>
              </a:rPr>
              <a:t>Ingázott a színházak és a szerepek között. Vállalt sorozatszerepet is,</a:t>
            </a:r>
            <a:endParaRPr lang="hu-HU"/>
          </a:p>
          <a:p>
            <a:r>
              <a:rPr lang="hu-HU" sz="1600" i="1" dirty="0">
                <a:latin typeface="Aptos Display"/>
              </a:rPr>
              <a:t>de abból hamar kilépett, mert a színvonalat nem találta megfelelőnek.  Még fiatal volt, amikor agydaganata lett, amiről csak</a:t>
            </a:r>
          </a:p>
          <a:p>
            <a:r>
              <a:rPr lang="hu-HU" sz="1600" i="1" dirty="0">
                <a:latin typeface="Aptos Display"/>
              </a:rPr>
              <a:t>közeli ismerősei és családtagjai tudtak. Rengeteget</a:t>
            </a:r>
          </a:p>
          <a:p>
            <a:r>
              <a:rPr lang="hu-HU" sz="1600" i="1" dirty="0">
                <a:latin typeface="Aptos Display"/>
              </a:rPr>
              <a:t>küzdött ellene de 2005-ben születésnapja betöltése után elhunyt.</a:t>
            </a:r>
          </a:p>
        </p:txBody>
      </p:sp>
      <p:sp>
        <p:nvSpPr>
          <p:cNvPr id="27" name="Szövegdoboz 26">
            <a:extLst>
              <a:ext uri="{FF2B5EF4-FFF2-40B4-BE49-F238E27FC236}">
                <a16:creationId xmlns:a16="http://schemas.microsoft.com/office/drawing/2014/main" id="{F4888422-DB60-40E1-AD00-8E4382DAB046}"/>
              </a:ext>
            </a:extLst>
          </p:cNvPr>
          <p:cNvSpPr txBox="1"/>
          <p:nvPr/>
        </p:nvSpPr>
        <p:spPr>
          <a:xfrm>
            <a:off x="11638863" y="-2002450"/>
            <a:ext cx="8275981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hu-HU" sz="1600" i="1" dirty="0">
                <a:latin typeface="Aptos Display"/>
              </a:rPr>
              <a:t>Azonnal meglátták benne a tehetséget, és azt a természetességet, amit kevesen tudnak a játékba belerakni. Majd egy szerencsés véletlennek köszönhetően egy főiskolai órára benézett a híres Jancsó Miklós rendező, aki küldött is egy levelet a fiatal Kozák Andrásnak, hogy játsszon az ő filmjeiben. Rengeteg Jancsó filmnek ő volt a főszereplője. </a:t>
            </a:r>
            <a:r>
              <a:rPr lang="hu-HU" sz="1600" i="1" dirty="0" err="1">
                <a:latin typeface="Aptos Display"/>
              </a:rPr>
              <a:t>Főisklolás</a:t>
            </a:r>
            <a:r>
              <a:rPr lang="hu-HU" sz="1600" i="1" dirty="0">
                <a:latin typeface="Aptos Display"/>
              </a:rPr>
              <a:t> évei után feleségével, </a:t>
            </a:r>
            <a:r>
              <a:rPr lang="hu-HU" sz="1600" i="1" dirty="0" err="1">
                <a:latin typeface="Aptos Display"/>
              </a:rPr>
              <a:t>Drahota</a:t>
            </a:r>
            <a:r>
              <a:rPr lang="hu-HU" sz="1600" i="1" dirty="0">
                <a:latin typeface="Aptos Display"/>
              </a:rPr>
              <a:t> Andreával  a Szolnoki Szigligeti Színházba szerződtek, aztán felmentek a Tháliába és ott folytatták későbbi sikeres alkotói munkásságukat. A rendszerváltás után  visszatértek Szolnokra.  Később Székesfehérváron folytatta munkásságát mint rendező.</a:t>
            </a:r>
            <a:endParaRPr lang="hu-HU" dirty="0"/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5A7D82B8-FBD9-460E-9E3D-E2E10D8F55D2}"/>
              </a:ext>
            </a:extLst>
          </p:cNvPr>
          <p:cNvSpPr txBox="1"/>
          <p:nvPr/>
        </p:nvSpPr>
        <p:spPr>
          <a:xfrm>
            <a:off x="-7527668" y="654651"/>
            <a:ext cx="7266667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sz="1600" i="1" dirty="0" err="1">
                <a:latin typeface="Aptos Display"/>
              </a:rPr>
              <a:t>Drahota</a:t>
            </a:r>
            <a:r>
              <a:rPr lang="hu-HU" sz="1600" i="1" dirty="0">
                <a:latin typeface="Aptos Display"/>
              </a:rPr>
              <a:t> Andrea és Kozák András egy filmforgatás közben találtak egymásra és életük végéig együtt maradtak. Közösen rendeztek darabokat, együtt játszottak, de a színházat képesek voltak félretenni a magánéletben, ami igen ritka és különleges. Andrea minden szempontból különlegesnek tartotta férjét, volt amikor forgatás során egyedül Kozák vette észre, hogy van egy villanyoszlop, aminek nem szabad, hogy benne legyen a képben, hisz nem olyan világban forgattak. Innen is visszatükröződik, milyen  komolyan vette a szakmáját.</a:t>
            </a:r>
          </a:p>
        </p:txBody>
      </p:sp>
      <p:sp>
        <p:nvSpPr>
          <p:cNvPr id="38" name="Szövegdoboz 37">
            <a:extLst>
              <a:ext uri="{FF2B5EF4-FFF2-40B4-BE49-F238E27FC236}">
                <a16:creationId xmlns:a16="http://schemas.microsoft.com/office/drawing/2014/main" id="{17DD41DA-A91B-4055-8EC8-2D4D500A475F}"/>
              </a:ext>
            </a:extLst>
          </p:cNvPr>
          <p:cNvSpPr txBox="1"/>
          <p:nvPr/>
        </p:nvSpPr>
        <p:spPr>
          <a:xfrm>
            <a:off x="12192000" y="-32051"/>
            <a:ext cx="6222610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hu-HU" sz="1600" i="1" dirty="0">
                <a:latin typeface="Aptos Display"/>
              </a:rPr>
              <a:t>Bánk Bán alakítása: Racionalitása és természetessége kiválóan át tudja adni Bánk Bán mérlegelését az</a:t>
            </a:r>
            <a:endParaRPr lang="hu-HU" dirty="0"/>
          </a:p>
          <a:p>
            <a:pPr algn="r"/>
            <a:r>
              <a:rPr lang="hu-HU" sz="1600" i="1" dirty="0">
                <a:latin typeface="Aptos Display"/>
              </a:rPr>
              <a:t>ország java és a magánélete közt. Feleségével, </a:t>
            </a:r>
            <a:r>
              <a:rPr lang="hu-HU" sz="1600" i="1" dirty="0" err="1">
                <a:latin typeface="Aptos Display"/>
              </a:rPr>
              <a:t>Drahota</a:t>
            </a:r>
            <a:r>
              <a:rPr lang="hu-HU" sz="1600" i="1" dirty="0">
                <a:latin typeface="Aptos Display"/>
              </a:rPr>
              <a:t> Andreával megfelelően ki tudták egészíteni egymást, </a:t>
            </a:r>
            <a:r>
              <a:rPr lang="hu-HU" sz="1600" i="1" dirty="0" err="1">
                <a:latin typeface="Aptos Display"/>
              </a:rPr>
              <a:t>Drahota</a:t>
            </a:r>
            <a:r>
              <a:rPr lang="hu-HU" sz="1600" i="1" dirty="0">
                <a:latin typeface="Aptos Display"/>
              </a:rPr>
              <a:t> beszédstílusával, Kozák a modern </a:t>
            </a:r>
            <a:r>
              <a:rPr lang="hu-HU" sz="1600" i="1" dirty="0" err="1">
                <a:latin typeface="Aptos Display"/>
              </a:rPr>
              <a:t>intelektualitásával</a:t>
            </a:r>
            <a:r>
              <a:rPr lang="hu-HU" sz="1600" i="1" dirty="0">
                <a:latin typeface="Aptos Display"/>
              </a:rPr>
              <a:t>. A falusi</a:t>
            </a:r>
          </a:p>
          <a:p>
            <a:pPr algn="r"/>
            <a:r>
              <a:rPr lang="hu-HU" sz="1600" i="1" dirty="0">
                <a:latin typeface="Aptos Display"/>
              </a:rPr>
              <a:t>életnek köszönhetően sokszor fel tudta használni ott szerzett</a:t>
            </a:r>
          </a:p>
          <a:p>
            <a:pPr algn="r"/>
            <a:r>
              <a:rPr lang="hu-HU" sz="1600" i="1" dirty="0">
                <a:latin typeface="Aptos Display"/>
              </a:rPr>
              <a:t>élményeit, mind a darabban, mind a filmekben.</a:t>
            </a:r>
          </a:p>
        </p:txBody>
      </p:sp>
      <p:sp>
        <p:nvSpPr>
          <p:cNvPr id="39" name="Szövegdoboz 38">
            <a:extLst>
              <a:ext uri="{FF2B5EF4-FFF2-40B4-BE49-F238E27FC236}">
                <a16:creationId xmlns:a16="http://schemas.microsoft.com/office/drawing/2014/main" id="{C6625551-3161-4639-9742-CAC066AAA8D7}"/>
              </a:ext>
            </a:extLst>
          </p:cNvPr>
          <p:cNvSpPr txBox="1"/>
          <p:nvPr/>
        </p:nvSpPr>
        <p:spPr>
          <a:xfrm>
            <a:off x="-9474853" y="-1178264"/>
            <a:ext cx="7116828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sz="1600" i="1" dirty="0">
                <a:latin typeface="Aptos Display"/>
              </a:rPr>
              <a:t>Filmes karrierjét a legszebb éveinek tekintette.  Filmes szerepléseiből rengeteg van, ezért csak egy párat emelnék ki: Sodrásban, ahol  a feleségével ismerkedett meg, Az ember tragédiája, Fényes szelek. Elég komolyan vette mindig is a színész szakmát, ezért is volt képes a kétszeres Jászai Mari díjas színészünk rendezésekre. Rendezési közt volt a Sirály. Kozák elmondta, hogy azért is választotta a Sirályt mert úgy érzi, Csehov ugyanúgy látja az embereket, mint ő. Rendezte még a </a:t>
            </a:r>
            <a:r>
              <a:rPr lang="hu-HU" sz="1600" i="1" dirty="0" err="1">
                <a:latin typeface="Aptos Display"/>
              </a:rPr>
              <a:t>Lóvátett</a:t>
            </a:r>
            <a:r>
              <a:rPr lang="hu-HU" sz="1600" i="1" dirty="0">
                <a:latin typeface="Aptos Display"/>
              </a:rPr>
              <a:t> lovagokat, A kőszívű ember fiait. </a:t>
            </a:r>
          </a:p>
        </p:txBody>
      </p:sp>
      <p:sp>
        <p:nvSpPr>
          <p:cNvPr id="41" name="Cím 1">
            <a:extLst>
              <a:ext uri="{FF2B5EF4-FFF2-40B4-BE49-F238E27FC236}">
                <a16:creationId xmlns:a16="http://schemas.microsoft.com/office/drawing/2014/main" id="{DC6B22A1-CE6E-4337-AC75-15C929CFE33D}"/>
              </a:ext>
            </a:extLst>
          </p:cNvPr>
          <p:cNvSpPr txBox="1">
            <a:spLocks/>
          </p:cNvSpPr>
          <p:nvPr/>
        </p:nvSpPr>
        <p:spPr>
          <a:xfrm>
            <a:off x="1221466" y="-2091791"/>
            <a:ext cx="9144000" cy="1136770"/>
          </a:xfrm>
          <a:prstGeom prst="rect">
            <a:avLst/>
          </a:prstGeom>
          <a:noFill/>
          <a:ln>
            <a:noFill/>
          </a:ln>
          <a:effectLst>
            <a:outerShdw blurRad="469900" dist="38100" dir="2154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96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Kozák András</a:t>
            </a:r>
          </a:p>
        </p:txBody>
      </p:sp>
    </p:spTree>
    <p:extLst>
      <p:ext uri="{BB962C8B-B14F-4D97-AF65-F5344CB8AC3E}">
        <p14:creationId xmlns:p14="http://schemas.microsoft.com/office/powerpoint/2010/main" val="19388015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11508" y="-1634319"/>
            <a:ext cx="9144000" cy="1136770"/>
          </a:xfrm>
        </p:spPr>
        <p:txBody>
          <a:bodyPr>
            <a:noAutofit/>
          </a:bodyPr>
          <a:lstStyle/>
          <a:p>
            <a:r>
              <a:rPr lang="hu-HU" sz="9600" b="1">
                <a:solidFill>
                  <a:schemeClr val="bg1"/>
                </a:solidFill>
                <a:latin typeface="Aptos Black"/>
              </a:rPr>
              <a:t>Kozák András</a:t>
            </a:r>
          </a:p>
        </p:txBody>
      </p:sp>
      <p:pic>
        <p:nvPicPr>
          <p:cNvPr id="5" name="Kép 4" descr="A képen Emberi arc, ruházat, személy, portré látható&#10;&#10;Automatikusan generált leírás">
            <a:extLst>
              <a:ext uri="{FF2B5EF4-FFF2-40B4-BE49-F238E27FC236}">
                <a16:creationId xmlns:a16="http://schemas.microsoft.com/office/drawing/2014/main" id="{9FA95813-23C0-46F4-D39E-FDA6BD796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952" y="-6086714"/>
            <a:ext cx="4833597" cy="5581290"/>
          </a:xfrm>
          <a:prstGeom prst="rect">
            <a:avLst/>
          </a:prstGeom>
        </p:spPr>
      </p:pic>
      <p:sp>
        <p:nvSpPr>
          <p:cNvPr id="7" name="Cím 1">
            <a:extLst>
              <a:ext uri="{FF2B5EF4-FFF2-40B4-BE49-F238E27FC236}">
                <a16:creationId xmlns:a16="http://schemas.microsoft.com/office/drawing/2014/main" id="{923272A6-AE2A-DA6D-71A8-C83AE434DE5E}"/>
              </a:ext>
            </a:extLst>
          </p:cNvPr>
          <p:cNvSpPr txBox="1">
            <a:spLocks/>
          </p:cNvSpPr>
          <p:nvPr/>
        </p:nvSpPr>
        <p:spPr>
          <a:xfrm>
            <a:off x="1518249" y="-1640070"/>
            <a:ext cx="9144000" cy="1136770"/>
          </a:xfrm>
          <a:prstGeom prst="rect">
            <a:avLst/>
          </a:prstGeom>
          <a:noFill/>
          <a:ln>
            <a:noFill/>
          </a:ln>
          <a:effectLst>
            <a:outerShdw blurRad="469900" dist="38100" dir="2154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9600" b="1">
                <a:solidFill>
                  <a:schemeClr val="bg1"/>
                </a:solidFill>
                <a:latin typeface="Aptos Black"/>
              </a:rPr>
              <a:t>Kozák András</a:t>
            </a:r>
          </a:p>
        </p:txBody>
      </p:sp>
      <p:cxnSp>
        <p:nvCxnSpPr>
          <p:cNvPr id="6" name="Egyenes összekötő nyíllal 5">
            <a:extLst>
              <a:ext uri="{FF2B5EF4-FFF2-40B4-BE49-F238E27FC236}">
                <a16:creationId xmlns:a16="http://schemas.microsoft.com/office/drawing/2014/main" id="{1A9D3B9B-3593-D64B-7CC1-05CA8BEB07EF}"/>
              </a:ext>
            </a:extLst>
          </p:cNvPr>
          <p:cNvCxnSpPr/>
          <p:nvPr/>
        </p:nvCxnSpPr>
        <p:spPr>
          <a:xfrm>
            <a:off x="4660758" y="2874547"/>
            <a:ext cx="7513605" cy="51758"/>
          </a:xfrm>
          <a:prstGeom prst="straightConnector1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Egyenes összekötő nyíllal 8">
            <a:extLst>
              <a:ext uri="{FF2B5EF4-FFF2-40B4-BE49-F238E27FC236}">
                <a16:creationId xmlns:a16="http://schemas.microsoft.com/office/drawing/2014/main" id="{2C203C21-0A14-8431-384B-5EC2FDD9D6F1}"/>
              </a:ext>
            </a:extLst>
          </p:cNvPr>
          <p:cNvCxnSpPr>
            <a:cxnSpLocks/>
          </p:cNvCxnSpPr>
          <p:nvPr/>
        </p:nvCxnSpPr>
        <p:spPr>
          <a:xfrm flipV="1">
            <a:off x="-6126501" y="2863846"/>
            <a:ext cx="7651014" cy="60667"/>
          </a:xfrm>
          <a:prstGeom prst="straightConnector1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Nyíl: kanyarodó 11">
            <a:extLst>
              <a:ext uri="{FF2B5EF4-FFF2-40B4-BE49-F238E27FC236}">
                <a16:creationId xmlns:a16="http://schemas.microsoft.com/office/drawing/2014/main" id="{4C1FB5AF-24BB-C9B0-754C-C8C2E2EF105B}"/>
              </a:ext>
            </a:extLst>
          </p:cNvPr>
          <p:cNvSpPr/>
          <p:nvPr/>
        </p:nvSpPr>
        <p:spPr>
          <a:xfrm flipV="1">
            <a:off x="-3925157" y="3275223"/>
            <a:ext cx="3134264" cy="2500953"/>
          </a:xfrm>
          <a:prstGeom prst="ben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4" name="Nyíl: kanyarodó 13">
            <a:extLst>
              <a:ext uri="{FF2B5EF4-FFF2-40B4-BE49-F238E27FC236}">
                <a16:creationId xmlns:a16="http://schemas.microsoft.com/office/drawing/2014/main" id="{D470DD06-6A5F-A569-684F-10848BD187A5}"/>
              </a:ext>
            </a:extLst>
          </p:cNvPr>
          <p:cNvSpPr/>
          <p:nvPr/>
        </p:nvSpPr>
        <p:spPr>
          <a:xfrm flipH="1" flipV="1">
            <a:off x="6146300" y="3375157"/>
            <a:ext cx="5420264" cy="2401018"/>
          </a:xfrm>
          <a:prstGeom prst="ben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grpSp>
        <p:nvGrpSpPr>
          <p:cNvPr id="32" name="Csoportba foglalás 31">
            <a:extLst>
              <a:ext uri="{FF2B5EF4-FFF2-40B4-BE49-F238E27FC236}">
                <a16:creationId xmlns:a16="http://schemas.microsoft.com/office/drawing/2014/main" id="{005648B6-9A00-E75C-A30C-D3ACB8201BBB}"/>
              </a:ext>
            </a:extLst>
          </p:cNvPr>
          <p:cNvGrpSpPr/>
          <p:nvPr/>
        </p:nvGrpSpPr>
        <p:grpSpPr>
          <a:xfrm>
            <a:off x="2013173" y="9913751"/>
            <a:ext cx="8137623" cy="7732896"/>
            <a:chOff x="2013173" y="-629331"/>
            <a:chExt cx="8137623" cy="7732896"/>
          </a:xfrm>
        </p:grpSpPr>
        <p:pic>
          <p:nvPicPr>
            <p:cNvPr id="3" name="Kép 2" descr="Oscar Academy Awards PNG Transparent Images - PNG All">
              <a:extLst>
                <a:ext uri="{FF2B5EF4-FFF2-40B4-BE49-F238E27FC236}">
                  <a16:creationId xmlns:a16="http://schemas.microsoft.com/office/drawing/2014/main" id="{7507E0DF-3C6E-BA4D-5522-B2CD4BE15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-1200000">
              <a:off x="2013173" y="434714"/>
              <a:ext cx="1432573" cy="3127948"/>
            </a:xfrm>
            <a:prstGeom prst="rect">
              <a:avLst/>
            </a:prstGeom>
          </p:spPr>
        </p:pic>
        <p:pic>
          <p:nvPicPr>
            <p:cNvPr id="4" name="Kép 3" descr="Award PNG Images Transparent Free Download | PNGMart.com">
              <a:extLst>
                <a:ext uri="{FF2B5EF4-FFF2-40B4-BE49-F238E27FC236}">
                  <a16:creationId xmlns:a16="http://schemas.microsoft.com/office/drawing/2014/main" id="{A9188406-B472-47BD-CCF6-FD24EC4A5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-1260000">
              <a:off x="8494694" y="4816001"/>
              <a:ext cx="1656102" cy="2287564"/>
            </a:xfrm>
            <a:prstGeom prst="rect">
              <a:avLst/>
            </a:prstGeom>
          </p:spPr>
        </p:pic>
        <p:pic>
          <p:nvPicPr>
            <p:cNvPr id="21" name="Kép 20" descr="Download Achievement Trophy Yellow Award Gold Free Clipart HQ HQ PNG ...">
              <a:extLst>
                <a:ext uri="{FF2B5EF4-FFF2-40B4-BE49-F238E27FC236}">
                  <a16:creationId xmlns:a16="http://schemas.microsoft.com/office/drawing/2014/main" id="{C7D2F88A-D6E7-A593-A5D6-16461370B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-600000">
              <a:off x="3988086" y="101328"/>
              <a:ext cx="1817560" cy="1755101"/>
            </a:xfrm>
            <a:prstGeom prst="rect">
              <a:avLst/>
            </a:prstGeom>
          </p:spPr>
        </p:pic>
        <p:pic>
          <p:nvPicPr>
            <p:cNvPr id="28" name="Kép 27" descr="Gold medal Olympic medal Award Clip art - winner png download - 900* ...">
              <a:extLst>
                <a:ext uri="{FF2B5EF4-FFF2-40B4-BE49-F238E27FC236}">
                  <a16:creationId xmlns:a16="http://schemas.microsoft.com/office/drawing/2014/main" id="{4A1A08E7-42F1-5A1A-C843-3F6F40AF9D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4280000">
              <a:off x="7868275" y="2273504"/>
              <a:ext cx="1427191" cy="1711380"/>
            </a:xfrm>
            <a:prstGeom prst="rect">
              <a:avLst/>
            </a:prstGeom>
          </p:spPr>
        </p:pic>
        <p:pic>
          <p:nvPicPr>
            <p:cNvPr id="29" name="Kép 28" descr="Gold medal PNG">
              <a:extLst>
                <a:ext uri="{FF2B5EF4-FFF2-40B4-BE49-F238E27FC236}">
                  <a16:creationId xmlns:a16="http://schemas.microsoft.com/office/drawing/2014/main" id="{360850B6-6079-4F6C-C921-724F9F964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420000">
              <a:off x="6350286" y="1520877"/>
              <a:ext cx="1027920" cy="1605197"/>
            </a:xfrm>
            <a:prstGeom prst="rect">
              <a:avLst/>
            </a:prstGeom>
          </p:spPr>
        </p:pic>
        <p:pic>
          <p:nvPicPr>
            <p:cNvPr id="30" name="Kép 29" descr="Gold Cup Trophy PNG Image - PurePNG | Free transparent CC0 PNG Image ...">
              <a:extLst>
                <a:ext uri="{FF2B5EF4-FFF2-40B4-BE49-F238E27FC236}">
                  <a16:creationId xmlns:a16="http://schemas.microsoft.com/office/drawing/2014/main" id="{0FB79ADD-5332-3DAD-5AB9-3E080840C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">
              <a:off x="7276503" y="-629331"/>
              <a:ext cx="1527437" cy="2164208"/>
            </a:xfrm>
            <a:prstGeom prst="rect">
              <a:avLst/>
            </a:prstGeom>
          </p:spPr>
        </p:pic>
        <p:pic>
          <p:nvPicPr>
            <p:cNvPr id="31" name="Kép 30" descr="Golden Cup PNG Image | Trophies and medals, Gold frame, Cup">
              <a:extLst>
                <a:ext uri="{FF2B5EF4-FFF2-40B4-BE49-F238E27FC236}">
                  <a16:creationId xmlns:a16="http://schemas.microsoft.com/office/drawing/2014/main" id="{5267FF38-C8A7-1235-DBFD-A8943F23F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780000">
              <a:off x="3024577" y="4756956"/>
              <a:ext cx="1820682" cy="2028515"/>
            </a:xfrm>
            <a:prstGeom prst="rect">
              <a:avLst/>
            </a:prstGeom>
          </p:spPr>
        </p:pic>
      </p:grpSp>
      <p:pic>
        <p:nvPicPr>
          <p:cNvPr id="34" name="Kép 33" descr="A képen Emberi arc, portré, ember, személy látható&#10;&#10;Automatikusan generált leírás">
            <a:extLst>
              <a:ext uri="{FF2B5EF4-FFF2-40B4-BE49-F238E27FC236}">
                <a16:creationId xmlns:a16="http://schemas.microsoft.com/office/drawing/2014/main" id="{074A8130-C3D3-AE00-10D7-43309B63C2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921424" y="6730585"/>
            <a:ext cx="3695569" cy="5076668"/>
          </a:xfrm>
          <a:prstGeom prst="rect">
            <a:avLst/>
          </a:prstGeom>
        </p:spPr>
      </p:pic>
      <p:pic>
        <p:nvPicPr>
          <p:cNvPr id="35" name="Kép 34" descr="A képen Emberi arc, személy, portré, képernyőkép látható&#10;&#10;Automatikusan generált leírás">
            <a:extLst>
              <a:ext uri="{FF2B5EF4-FFF2-40B4-BE49-F238E27FC236}">
                <a16:creationId xmlns:a16="http://schemas.microsoft.com/office/drawing/2014/main" id="{8052407F-FF22-F8D1-94EA-AD2CEA7B146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13070" y="2408421"/>
            <a:ext cx="5630680" cy="4789358"/>
          </a:xfrm>
          <a:prstGeom prst="rect">
            <a:avLst/>
          </a:prstGeom>
        </p:spPr>
      </p:pic>
      <p:pic>
        <p:nvPicPr>
          <p:cNvPr id="36" name="Kép 35" descr="A képen személy, ruházat, Emberi arc, nő látható&#10;&#10;Automatikusan generált leírás">
            <a:extLst>
              <a:ext uri="{FF2B5EF4-FFF2-40B4-BE49-F238E27FC236}">
                <a16:creationId xmlns:a16="http://schemas.microsoft.com/office/drawing/2014/main" id="{EBDFDC14-39E2-B7E4-99DC-99FFDD2B91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32963" y="6980420"/>
            <a:ext cx="5526074" cy="4114800"/>
          </a:xfrm>
          <a:prstGeom prst="rect">
            <a:avLst/>
          </a:prstGeom>
        </p:spPr>
      </p:pic>
      <p:pic>
        <p:nvPicPr>
          <p:cNvPr id="37" name="Kép 36" descr="A képen Emberi arc, személy, portré, ruházat látható&#10;&#10;Automatikusan generált leírás">
            <a:extLst>
              <a:ext uri="{FF2B5EF4-FFF2-40B4-BE49-F238E27FC236}">
                <a16:creationId xmlns:a16="http://schemas.microsoft.com/office/drawing/2014/main" id="{765911D4-9805-92CA-F4AD-4A478C33CA4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47482" y="6730584"/>
            <a:ext cx="3230380" cy="4889291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C51CEEDB-30FB-5A17-150D-5D4AB8F3B563}"/>
              </a:ext>
            </a:extLst>
          </p:cNvPr>
          <p:cNvSpPr txBox="1"/>
          <p:nvPr/>
        </p:nvSpPr>
        <p:spPr>
          <a:xfrm>
            <a:off x="3675270" y="594139"/>
            <a:ext cx="8275981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hu-HU" sz="1600" i="1" dirty="0">
                <a:latin typeface="Aptos Display"/>
              </a:rPr>
              <a:t>Azonnal meglátták benne a tehetséget, és azt a természetességet, amit kevesen tudnak a játékba belerakni. Majd egy szerencsés véletlennek köszönhetően egy főiskolai órára benézett a híres Jancsó Miklós rendező, aki küldött is egy levelet a fiatal Kozák Andrásnak, hogy játsszon az ő filmjeiben. Rengeteg Jancsó filmnek ő volt a főszereplője. </a:t>
            </a:r>
            <a:r>
              <a:rPr lang="hu-HU" sz="1600" i="1" dirty="0" err="1">
                <a:latin typeface="Aptos Display"/>
              </a:rPr>
              <a:t>Főisklolás</a:t>
            </a:r>
            <a:r>
              <a:rPr lang="hu-HU" sz="1600" i="1" dirty="0">
                <a:latin typeface="Aptos Display"/>
              </a:rPr>
              <a:t> évei után feleségével, </a:t>
            </a:r>
            <a:r>
              <a:rPr lang="hu-HU" sz="1600" i="1" dirty="0" err="1">
                <a:latin typeface="Aptos Display"/>
              </a:rPr>
              <a:t>Drahota</a:t>
            </a:r>
            <a:r>
              <a:rPr lang="hu-HU" sz="1600" i="1" dirty="0">
                <a:latin typeface="Aptos Display"/>
              </a:rPr>
              <a:t> Andreával  a Szolnoki Szigligeti Színházba szerződtek, aztán felmentek a Tháliába és ott folytatták későbbi sikeres alkotói munkásságukat. A rendszerváltás után  visszatértek Szolnokra.  Később Székesfehérváron folytatta munkásságát mint rendező.</a:t>
            </a:r>
            <a:endParaRPr lang="hu-HU" dirty="0"/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45AA2840-D7FB-F5A8-7F75-97B262203406}"/>
              </a:ext>
            </a:extLst>
          </p:cNvPr>
          <p:cNvSpPr txBox="1"/>
          <p:nvPr/>
        </p:nvSpPr>
        <p:spPr>
          <a:xfrm>
            <a:off x="13689290" y="6499951"/>
            <a:ext cx="6106014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sz="1600" i="1" dirty="0">
                <a:latin typeface="Aptos Display"/>
              </a:rPr>
              <a:t>Ingázott a színházak és a szerepek között. Vállalt sorozatszerepet is,</a:t>
            </a:r>
            <a:endParaRPr lang="hu-HU"/>
          </a:p>
          <a:p>
            <a:r>
              <a:rPr lang="hu-HU" sz="1600" i="1" dirty="0">
                <a:latin typeface="Aptos Display"/>
              </a:rPr>
              <a:t>de abból hamar kilépett, mert a színvonalat nem találta megfelelőnek.  Még fiatal volt, amikor agydaganata lett, amiről csak</a:t>
            </a:r>
          </a:p>
          <a:p>
            <a:r>
              <a:rPr lang="hu-HU" sz="1600" i="1" dirty="0">
                <a:latin typeface="Aptos Display"/>
              </a:rPr>
              <a:t>közeli ismerősei és családtagjai tudtak. Rengeteget</a:t>
            </a:r>
          </a:p>
          <a:p>
            <a:r>
              <a:rPr lang="hu-HU" sz="1600" i="1" dirty="0">
                <a:latin typeface="Aptos Display"/>
              </a:rPr>
              <a:t>küzdött ellene de 2005-ben születésnapja betöltése után elhunyt.</a:t>
            </a:r>
          </a:p>
        </p:txBody>
      </p:sp>
      <p:sp>
        <p:nvSpPr>
          <p:cNvPr id="27" name="Szövegdoboz 26">
            <a:extLst>
              <a:ext uri="{FF2B5EF4-FFF2-40B4-BE49-F238E27FC236}">
                <a16:creationId xmlns:a16="http://schemas.microsoft.com/office/drawing/2014/main" id="{FB15EE7D-89AE-4770-90EF-C3454018FCDE}"/>
              </a:ext>
            </a:extLst>
          </p:cNvPr>
          <p:cNvSpPr txBox="1"/>
          <p:nvPr/>
        </p:nvSpPr>
        <p:spPr>
          <a:xfrm>
            <a:off x="-5011023" y="-2435703"/>
            <a:ext cx="7008848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sz="1600" i="1" dirty="0">
                <a:latin typeface="Aptos Display"/>
              </a:rPr>
              <a:t>1943. februárjában született Gávavencsellőn. Nem az átlagos gyermekek közé tartozott, ő inkább a szomszédokkal rongylabda-rúgós művészgyermek volt. A színészválogatottban is előbukkant, igaz csak egyszer, de akkor két góllal a neve mögött. </a:t>
            </a:r>
          </a:p>
          <a:p>
            <a:r>
              <a:rPr lang="hu-HU" sz="1600" i="1" dirty="0">
                <a:latin typeface="Aptos Display"/>
              </a:rPr>
              <a:t>Gimnáziumi évei alatt látott először színházi előadást , ami legbelül erősen megfogta, de ekkor még nem gondolkodott a színész szakmán. Később </a:t>
            </a:r>
            <a:r>
              <a:rPr lang="hu-HU" sz="1600" i="1" dirty="0" err="1">
                <a:latin typeface="Aptos Display"/>
              </a:rPr>
              <a:t>tesvérei</a:t>
            </a:r>
            <a:r>
              <a:rPr lang="hu-HU" sz="1600" i="1" dirty="0">
                <a:latin typeface="Aptos Display"/>
              </a:rPr>
              <a:t> rávették Kozákot, hogy mégis csak jelentkezzen a Színművészetire, ahová fel is vették.</a:t>
            </a:r>
            <a:endParaRPr lang="hu-HU" sz="1600" dirty="0"/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C9033236-311B-47F0-BF33-E842248BF26F}"/>
              </a:ext>
            </a:extLst>
          </p:cNvPr>
          <p:cNvSpPr txBox="1"/>
          <p:nvPr/>
        </p:nvSpPr>
        <p:spPr>
          <a:xfrm>
            <a:off x="-7266667" y="621495"/>
            <a:ext cx="7266667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sz="1600" i="1" dirty="0" err="1">
                <a:latin typeface="Aptos Display"/>
              </a:rPr>
              <a:t>Drahota</a:t>
            </a:r>
            <a:r>
              <a:rPr lang="hu-HU" sz="1600" i="1" dirty="0">
                <a:latin typeface="Aptos Display"/>
              </a:rPr>
              <a:t> Andrea és Kozák András egy filmforgatás közben találtak egymásra és életük végéig együtt maradtak. Közösen rendeztek darabokat, együtt játszottak, de a színházat képesek voltak félretenni a magánéletben, ami igen ritka és különleges. Andrea minden szempontból különlegesnek tartotta férjét, volt amikor forgatás során egyedül Kozák vette észre, hogy van egy villanyoszlop, aminek nem szabad, hogy benne legyen a képben, hisz nem olyan világban forgattak. Innen is visszatükröződik, milyen  komolyan vette a szakmáját.</a:t>
            </a:r>
          </a:p>
        </p:txBody>
      </p:sp>
      <p:sp>
        <p:nvSpPr>
          <p:cNvPr id="38" name="Szövegdoboz 37">
            <a:extLst>
              <a:ext uri="{FF2B5EF4-FFF2-40B4-BE49-F238E27FC236}">
                <a16:creationId xmlns:a16="http://schemas.microsoft.com/office/drawing/2014/main" id="{8906EBD3-B8CC-4551-B407-9A782AD16DFF}"/>
              </a:ext>
            </a:extLst>
          </p:cNvPr>
          <p:cNvSpPr txBox="1"/>
          <p:nvPr/>
        </p:nvSpPr>
        <p:spPr>
          <a:xfrm>
            <a:off x="12515216" y="-286446"/>
            <a:ext cx="6222610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hu-HU" sz="1600" i="1" dirty="0">
                <a:latin typeface="Aptos Display"/>
              </a:rPr>
              <a:t>Bánk Bán alakítása: Racionalitása és természetessége kiválóan át tudja adni Bánk Bán mérlegelését az</a:t>
            </a:r>
            <a:endParaRPr lang="hu-HU" dirty="0"/>
          </a:p>
          <a:p>
            <a:pPr algn="r"/>
            <a:r>
              <a:rPr lang="hu-HU" sz="1600" i="1" dirty="0">
                <a:latin typeface="Aptos Display"/>
              </a:rPr>
              <a:t>ország java és a magánélete közt. Feleségével, </a:t>
            </a:r>
            <a:r>
              <a:rPr lang="hu-HU" sz="1600" i="1" dirty="0" err="1">
                <a:latin typeface="Aptos Display"/>
              </a:rPr>
              <a:t>Drahota</a:t>
            </a:r>
            <a:r>
              <a:rPr lang="hu-HU" sz="1600" i="1" dirty="0">
                <a:latin typeface="Aptos Display"/>
              </a:rPr>
              <a:t> Andreával megfelelően ki tudták egészíteni egymást, </a:t>
            </a:r>
            <a:r>
              <a:rPr lang="hu-HU" sz="1600" i="1" dirty="0" err="1">
                <a:latin typeface="Aptos Display"/>
              </a:rPr>
              <a:t>Drahota</a:t>
            </a:r>
            <a:r>
              <a:rPr lang="hu-HU" sz="1600" i="1" dirty="0">
                <a:latin typeface="Aptos Display"/>
              </a:rPr>
              <a:t> beszédstílusával, Kozák a modern </a:t>
            </a:r>
            <a:r>
              <a:rPr lang="hu-HU" sz="1600" i="1" dirty="0" err="1">
                <a:latin typeface="Aptos Display"/>
              </a:rPr>
              <a:t>intelektualitásával</a:t>
            </a:r>
            <a:r>
              <a:rPr lang="hu-HU" sz="1600" i="1" dirty="0">
                <a:latin typeface="Aptos Display"/>
              </a:rPr>
              <a:t>. A falusi</a:t>
            </a:r>
          </a:p>
          <a:p>
            <a:pPr algn="r"/>
            <a:r>
              <a:rPr lang="hu-HU" sz="1600" i="1" dirty="0">
                <a:latin typeface="Aptos Display"/>
              </a:rPr>
              <a:t>életnek köszönhetően sokszor fel tudta használni ott szerzett</a:t>
            </a:r>
          </a:p>
          <a:p>
            <a:pPr algn="r"/>
            <a:r>
              <a:rPr lang="hu-HU" sz="1600" i="1" dirty="0">
                <a:latin typeface="Aptos Display"/>
              </a:rPr>
              <a:t>élményeit, mind a darabban, mind a filmekben.</a:t>
            </a:r>
          </a:p>
        </p:txBody>
      </p:sp>
      <p:sp>
        <p:nvSpPr>
          <p:cNvPr id="39" name="Szövegdoboz 38">
            <a:extLst>
              <a:ext uri="{FF2B5EF4-FFF2-40B4-BE49-F238E27FC236}">
                <a16:creationId xmlns:a16="http://schemas.microsoft.com/office/drawing/2014/main" id="{BE14812D-62E4-464B-9F39-A9CB34865F52}"/>
              </a:ext>
            </a:extLst>
          </p:cNvPr>
          <p:cNvSpPr txBox="1"/>
          <p:nvPr/>
        </p:nvSpPr>
        <p:spPr>
          <a:xfrm>
            <a:off x="-9474853" y="-1178264"/>
            <a:ext cx="7116828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sz="1600" i="1" dirty="0">
                <a:latin typeface="Aptos Display"/>
              </a:rPr>
              <a:t>Filmes karrierjét a legszebb éveinek tekintette.  Filmes szerepléseiből rengeteg van, ezért csak egy párat emelnék ki: Sodrásban, ahol  a feleségével ismerkedett meg, Az ember tragédiája, Fényes szelek. Elég komolyan vette mindig is a színész szakmát, ezért is volt képes a kétszeres Jászai Mari díjas színészünk rendezésekre. Rendezési közt volt a Sirály. Kozák elmondta, hogy azért is választotta a Sirályt mert úgy érzi, Csehov ugyanúgy látja az embereket, mint ő. Rendezte még a </a:t>
            </a:r>
            <a:r>
              <a:rPr lang="hu-HU" sz="1600" i="1" dirty="0" err="1">
                <a:latin typeface="Aptos Display"/>
              </a:rPr>
              <a:t>Lóvátett</a:t>
            </a:r>
            <a:r>
              <a:rPr lang="hu-HU" sz="1600" i="1" dirty="0">
                <a:latin typeface="Aptos Display"/>
              </a:rPr>
              <a:t> lovagokat, A kőszívű ember fiait. </a:t>
            </a:r>
          </a:p>
        </p:txBody>
      </p:sp>
    </p:spTree>
    <p:extLst>
      <p:ext uri="{BB962C8B-B14F-4D97-AF65-F5344CB8AC3E}">
        <p14:creationId xmlns:p14="http://schemas.microsoft.com/office/powerpoint/2010/main" val="27590401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11508" y="-1634319"/>
            <a:ext cx="9144000" cy="1136770"/>
          </a:xfrm>
        </p:spPr>
        <p:txBody>
          <a:bodyPr>
            <a:noAutofit/>
          </a:bodyPr>
          <a:lstStyle/>
          <a:p>
            <a:r>
              <a:rPr lang="hu-HU" sz="9600" b="1">
                <a:solidFill>
                  <a:schemeClr val="bg1"/>
                </a:solidFill>
                <a:latin typeface="Aptos Black"/>
              </a:rPr>
              <a:t>Kozák András</a:t>
            </a:r>
          </a:p>
        </p:txBody>
      </p:sp>
      <p:pic>
        <p:nvPicPr>
          <p:cNvPr id="5" name="Kép 4" descr="A képen Emberi arc, ruházat, személy, portré látható&#10;&#10;Automatikusan generált leírás">
            <a:extLst>
              <a:ext uri="{FF2B5EF4-FFF2-40B4-BE49-F238E27FC236}">
                <a16:creationId xmlns:a16="http://schemas.microsoft.com/office/drawing/2014/main" id="{9FA95813-23C0-46F4-D39E-FDA6BD796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0952" y="-6086714"/>
            <a:ext cx="4833597" cy="5581290"/>
          </a:xfrm>
          <a:prstGeom prst="rect">
            <a:avLst/>
          </a:prstGeom>
        </p:spPr>
      </p:pic>
      <p:sp>
        <p:nvSpPr>
          <p:cNvPr id="7" name="Cím 1">
            <a:extLst>
              <a:ext uri="{FF2B5EF4-FFF2-40B4-BE49-F238E27FC236}">
                <a16:creationId xmlns:a16="http://schemas.microsoft.com/office/drawing/2014/main" id="{923272A6-AE2A-DA6D-71A8-C83AE434DE5E}"/>
              </a:ext>
            </a:extLst>
          </p:cNvPr>
          <p:cNvSpPr txBox="1">
            <a:spLocks/>
          </p:cNvSpPr>
          <p:nvPr/>
        </p:nvSpPr>
        <p:spPr>
          <a:xfrm>
            <a:off x="1518249" y="-1640070"/>
            <a:ext cx="9144000" cy="1136770"/>
          </a:xfrm>
          <a:prstGeom prst="rect">
            <a:avLst/>
          </a:prstGeom>
          <a:noFill/>
          <a:ln>
            <a:noFill/>
          </a:ln>
          <a:effectLst>
            <a:outerShdw blurRad="469900" dist="38100" dir="2154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9600" b="1">
                <a:solidFill>
                  <a:schemeClr val="bg1"/>
                </a:solidFill>
                <a:latin typeface="Aptos Black"/>
              </a:rPr>
              <a:t>Kozák András</a:t>
            </a:r>
          </a:p>
        </p:txBody>
      </p:sp>
      <p:cxnSp>
        <p:nvCxnSpPr>
          <p:cNvPr id="6" name="Egyenes összekötő nyíllal 5">
            <a:extLst>
              <a:ext uri="{FF2B5EF4-FFF2-40B4-BE49-F238E27FC236}">
                <a16:creationId xmlns:a16="http://schemas.microsoft.com/office/drawing/2014/main" id="{1A9D3B9B-3593-D64B-7CC1-05CA8BEB07EF}"/>
              </a:ext>
            </a:extLst>
          </p:cNvPr>
          <p:cNvCxnSpPr/>
          <p:nvPr/>
        </p:nvCxnSpPr>
        <p:spPr>
          <a:xfrm>
            <a:off x="9794889" y="2874547"/>
            <a:ext cx="7513605" cy="51758"/>
          </a:xfrm>
          <a:prstGeom prst="straightConnector1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Egyenes összekötő nyíllal 8">
            <a:extLst>
              <a:ext uri="{FF2B5EF4-FFF2-40B4-BE49-F238E27FC236}">
                <a16:creationId xmlns:a16="http://schemas.microsoft.com/office/drawing/2014/main" id="{2C203C21-0A14-8431-384B-5EC2FDD9D6F1}"/>
              </a:ext>
            </a:extLst>
          </p:cNvPr>
          <p:cNvCxnSpPr>
            <a:cxnSpLocks/>
          </p:cNvCxnSpPr>
          <p:nvPr/>
        </p:nvCxnSpPr>
        <p:spPr>
          <a:xfrm flipV="1">
            <a:off x="-1566992" y="2926305"/>
            <a:ext cx="7651014" cy="10700"/>
          </a:xfrm>
          <a:prstGeom prst="straightConnector1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Nyíl: kanyarodó 11">
            <a:extLst>
              <a:ext uri="{FF2B5EF4-FFF2-40B4-BE49-F238E27FC236}">
                <a16:creationId xmlns:a16="http://schemas.microsoft.com/office/drawing/2014/main" id="{4C1FB5AF-24BB-C9B0-754C-C8C2E2EF105B}"/>
              </a:ext>
            </a:extLst>
          </p:cNvPr>
          <p:cNvSpPr/>
          <p:nvPr/>
        </p:nvSpPr>
        <p:spPr>
          <a:xfrm flipV="1">
            <a:off x="1521269" y="3425125"/>
            <a:ext cx="3134264" cy="2500953"/>
          </a:xfrm>
          <a:prstGeom prst="ben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4" name="Nyíl: kanyarodó 13">
            <a:extLst>
              <a:ext uri="{FF2B5EF4-FFF2-40B4-BE49-F238E27FC236}">
                <a16:creationId xmlns:a16="http://schemas.microsoft.com/office/drawing/2014/main" id="{D470DD06-6A5F-A569-684F-10848BD187A5}"/>
              </a:ext>
            </a:extLst>
          </p:cNvPr>
          <p:cNvSpPr/>
          <p:nvPr/>
        </p:nvSpPr>
        <p:spPr>
          <a:xfrm flipH="1" flipV="1">
            <a:off x="12841907" y="3425124"/>
            <a:ext cx="5420264" cy="2401018"/>
          </a:xfrm>
          <a:prstGeom prst="ben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pic>
        <p:nvPicPr>
          <p:cNvPr id="34" name="Kép 33" descr="A képen Emberi arc, portré, ember, személy látható&#10;&#10;Automatikusan generált leírás">
            <a:extLst>
              <a:ext uri="{FF2B5EF4-FFF2-40B4-BE49-F238E27FC236}">
                <a16:creationId xmlns:a16="http://schemas.microsoft.com/office/drawing/2014/main" id="{074A8130-C3D3-AE00-10D7-43309B63C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921424" y="6730585"/>
            <a:ext cx="3695569" cy="5076668"/>
          </a:xfrm>
          <a:prstGeom prst="rect">
            <a:avLst/>
          </a:prstGeom>
        </p:spPr>
      </p:pic>
      <p:pic>
        <p:nvPicPr>
          <p:cNvPr id="35" name="Kép 34" descr="A képen Emberi arc, személy, portré, képernyőkép látható&#10;&#10;Automatikusan generált leírás">
            <a:extLst>
              <a:ext uri="{FF2B5EF4-FFF2-40B4-BE49-F238E27FC236}">
                <a16:creationId xmlns:a16="http://schemas.microsoft.com/office/drawing/2014/main" id="{8052407F-FF22-F8D1-94EA-AD2CEA7B14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96667" y="7280224"/>
            <a:ext cx="5630680" cy="4789358"/>
          </a:xfrm>
          <a:prstGeom prst="rect">
            <a:avLst/>
          </a:prstGeom>
        </p:spPr>
      </p:pic>
      <p:pic>
        <p:nvPicPr>
          <p:cNvPr id="36" name="Kép 35" descr="A képen személy, ruházat, Emberi arc, nő látható&#10;&#10;Automatikusan generált leírás">
            <a:extLst>
              <a:ext uri="{FF2B5EF4-FFF2-40B4-BE49-F238E27FC236}">
                <a16:creationId xmlns:a16="http://schemas.microsoft.com/office/drawing/2014/main" id="{EBDFDC14-39E2-B7E4-99DC-99FFDD2B91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1947" y="2283503"/>
            <a:ext cx="6288074" cy="4576996"/>
          </a:xfrm>
          <a:prstGeom prst="rect">
            <a:avLst/>
          </a:prstGeom>
        </p:spPr>
      </p:pic>
      <p:pic>
        <p:nvPicPr>
          <p:cNvPr id="37" name="Kép 36" descr="A képen Emberi arc, személy, portré, ruházat látható&#10;&#10;Automatikusan generált leírás">
            <a:extLst>
              <a:ext uri="{FF2B5EF4-FFF2-40B4-BE49-F238E27FC236}">
                <a16:creationId xmlns:a16="http://schemas.microsoft.com/office/drawing/2014/main" id="{765911D4-9805-92CA-F4AD-4A478C33CA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7482" y="6730584"/>
            <a:ext cx="3230380" cy="4889291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3D8E6F59-B33A-C794-368B-2FBED0F2F1C5}"/>
              </a:ext>
            </a:extLst>
          </p:cNvPr>
          <p:cNvSpPr txBox="1"/>
          <p:nvPr/>
        </p:nvSpPr>
        <p:spPr>
          <a:xfrm>
            <a:off x="383917" y="464778"/>
            <a:ext cx="7266667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sz="1600" i="1" dirty="0" err="1">
                <a:latin typeface="Aptos Display"/>
              </a:rPr>
              <a:t>Drahota</a:t>
            </a:r>
            <a:r>
              <a:rPr lang="hu-HU" sz="1600" i="1" dirty="0">
                <a:latin typeface="Aptos Display"/>
              </a:rPr>
              <a:t> Andrea és Kozák András egy filmforgatás közben találtak egymásra és életük végéig együtt maradtak. Közösen rendeztek darabokat, együtt játszottak, de a színházat képesek voltak félretenni a magánéletben, ami igen ritka és különleges. Andrea minden szempontból különlegesnek tartotta férjét, volt amikor forgatás során egyedül Kozák vette észre, hogy van egy villanyoszlop, aminek nem szabad, hogy benne legyen a képben, hisz nem olyan világban forgattak. Innen is visszatükröződik, milyen  komolyan vette a szakmáját.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26B2C626-5F2C-B07A-3AEC-62CEB664EB62}"/>
              </a:ext>
            </a:extLst>
          </p:cNvPr>
          <p:cNvSpPr txBox="1"/>
          <p:nvPr/>
        </p:nvSpPr>
        <p:spPr>
          <a:xfrm>
            <a:off x="13689290" y="6499951"/>
            <a:ext cx="6106014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sz="1600" i="1" dirty="0">
                <a:latin typeface="Aptos Display"/>
              </a:rPr>
              <a:t>Ingázott a színházak és a szerepek között. Vállalt sorozatszerepet is,</a:t>
            </a:r>
            <a:endParaRPr lang="hu-HU"/>
          </a:p>
          <a:p>
            <a:r>
              <a:rPr lang="hu-HU" sz="1600" i="1" dirty="0">
                <a:latin typeface="Aptos Display"/>
              </a:rPr>
              <a:t>de abból hamar kilépett, mert a színvonalat nem találta megfelelőnek.  Még fiatal volt, amikor agydaganata lett, amiről csak</a:t>
            </a:r>
          </a:p>
          <a:p>
            <a:r>
              <a:rPr lang="hu-HU" sz="1600" i="1" dirty="0">
                <a:latin typeface="Aptos Display"/>
              </a:rPr>
              <a:t>közeli ismerősei és családtagjai tudtak. Rengeteget</a:t>
            </a:r>
          </a:p>
          <a:p>
            <a:r>
              <a:rPr lang="hu-HU" sz="1600" i="1" dirty="0">
                <a:latin typeface="Aptos Display"/>
              </a:rPr>
              <a:t>küzdött ellene de 2005-ben születésnapja betöltése után elhunyt.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2258908A-10F1-4A69-8ED3-D66126966F65}"/>
              </a:ext>
            </a:extLst>
          </p:cNvPr>
          <p:cNvSpPr txBox="1"/>
          <p:nvPr/>
        </p:nvSpPr>
        <p:spPr>
          <a:xfrm>
            <a:off x="-5011023" y="-2951471"/>
            <a:ext cx="7008848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sz="1600" i="1" dirty="0">
                <a:latin typeface="Aptos Display"/>
              </a:rPr>
              <a:t>1943. februárjában született Gávavencsellőn. Nem az átlagos gyermekek közé tartozott, ő inkább a szomszédokkal rongylabda-rúgós művészgyermek volt. A színészválogatottban is előbukkant, igaz csak egyszer, de akkor két góllal a neve mögött. </a:t>
            </a:r>
          </a:p>
          <a:p>
            <a:r>
              <a:rPr lang="hu-HU" sz="1600" i="1" dirty="0">
                <a:latin typeface="Aptos Display"/>
              </a:rPr>
              <a:t>Gimnáziumi évei alatt látott először színházi előadást , ami legbelül erősen megfogta, de ekkor még nem gondolkodott a színész szakmán. Később </a:t>
            </a:r>
            <a:r>
              <a:rPr lang="hu-HU" sz="1600" i="1" dirty="0" err="1">
                <a:latin typeface="Aptos Display"/>
              </a:rPr>
              <a:t>tesvérei</a:t>
            </a:r>
            <a:r>
              <a:rPr lang="hu-HU" sz="1600" i="1" dirty="0">
                <a:latin typeface="Aptos Display"/>
              </a:rPr>
              <a:t> rávették Kozákot, hogy mégis csak jelentkezzen a Színművészetire, ahová fel is vették.</a:t>
            </a:r>
            <a:endParaRPr lang="hu-HU" sz="1600" dirty="0"/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20EF3038-768D-47BD-9543-C37187CFCC62}"/>
              </a:ext>
            </a:extLst>
          </p:cNvPr>
          <p:cNvSpPr txBox="1"/>
          <p:nvPr/>
        </p:nvSpPr>
        <p:spPr>
          <a:xfrm>
            <a:off x="12192000" y="-2313431"/>
            <a:ext cx="8275981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hu-HU" sz="1600" i="1" dirty="0">
                <a:latin typeface="Aptos Display"/>
              </a:rPr>
              <a:t>Azonnal meglátták benne a tehetséget, és azt a természetességet, amit kevesen tudnak a játékba belerakni. Majd egy szerencsés véletlennek köszönhetően egy főiskolai órára benézett a híres Jancsó Miklós rendező, aki küldött is egy levelet a fiatal Kozák Andrásnak, hogy játsszon az ő filmjeiben. Rengeteg Jancsó filmnek ő volt a főszereplője. </a:t>
            </a:r>
            <a:r>
              <a:rPr lang="hu-HU" sz="1600" i="1" dirty="0" err="1">
                <a:latin typeface="Aptos Display"/>
              </a:rPr>
              <a:t>Főisklolás</a:t>
            </a:r>
            <a:r>
              <a:rPr lang="hu-HU" sz="1600" i="1" dirty="0">
                <a:latin typeface="Aptos Display"/>
              </a:rPr>
              <a:t> évei után feleségével, </a:t>
            </a:r>
            <a:r>
              <a:rPr lang="hu-HU" sz="1600" i="1" dirty="0" err="1">
                <a:latin typeface="Aptos Display"/>
              </a:rPr>
              <a:t>Drahota</a:t>
            </a:r>
            <a:r>
              <a:rPr lang="hu-HU" sz="1600" i="1" dirty="0">
                <a:latin typeface="Aptos Display"/>
              </a:rPr>
              <a:t> Andreával  a Szolnoki Szigligeti Színházba szerződtek, aztán felmentek a Tháliába és ott folytatták későbbi sikeres alkotói munkásságukat. A rendszerváltás után  visszatértek Szolnokra.  Később Székesfehérváron folytatta munkásságát mint rendező.</a:t>
            </a:r>
            <a:endParaRPr lang="hu-HU" dirty="0"/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47C37010-550A-4ADB-8639-769147C03AAB}"/>
              </a:ext>
            </a:extLst>
          </p:cNvPr>
          <p:cNvSpPr txBox="1"/>
          <p:nvPr/>
        </p:nvSpPr>
        <p:spPr>
          <a:xfrm>
            <a:off x="12967729" y="-352095"/>
            <a:ext cx="6222610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hu-HU" sz="1600" i="1" dirty="0">
                <a:latin typeface="Aptos Display"/>
              </a:rPr>
              <a:t>Bánk Bán alakítása: Racionalitása és természetessége kiválóan át tudja adni Bánk Bán mérlegelését az</a:t>
            </a:r>
            <a:endParaRPr lang="hu-HU" dirty="0"/>
          </a:p>
          <a:p>
            <a:pPr algn="r"/>
            <a:r>
              <a:rPr lang="hu-HU" sz="1600" i="1" dirty="0">
                <a:latin typeface="Aptos Display"/>
              </a:rPr>
              <a:t>ország java és a magánélete közt. Feleségével, </a:t>
            </a:r>
            <a:r>
              <a:rPr lang="hu-HU" sz="1600" i="1" dirty="0" err="1">
                <a:latin typeface="Aptos Display"/>
              </a:rPr>
              <a:t>Drahota</a:t>
            </a:r>
            <a:r>
              <a:rPr lang="hu-HU" sz="1600" i="1" dirty="0">
                <a:latin typeface="Aptos Display"/>
              </a:rPr>
              <a:t> Andreával megfelelően ki tudták egészíteni egymást, </a:t>
            </a:r>
            <a:r>
              <a:rPr lang="hu-HU" sz="1600" i="1" dirty="0" err="1">
                <a:latin typeface="Aptos Display"/>
              </a:rPr>
              <a:t>Drahota</a:t>
            </a:r>
            <a:r>
              <a:rPr lang="hu-HU" sz="1600" i="1" dirty="0">
                <a:latin typeface="Aptos Display"/>
              </a:rPr>
              <a:t> beszédstílusával, Kozák a modern </a:t>
            </a:r>
            <a:r>
              <a:rPr lang="hu-HU" sz="1600" i="1" dirty="0" err="1">
                <a:latin typeface="Aptos Display"/>
              </a:rPr>
              <a:t>intelektualitásával</a:t>
            </a:r>
            <a:r>
              <a:rPr lang="hu-HU" sz="1600" i="1" dirty="0">
                <a:latin typeface="Aptos Display"/>
              </a:rPr>
              <a:t>. A falusi</a:t>
            </a:r>
          </a:p>
          <a:p>
            <a:pPr algn="r"/>
            <a:r>
              <a:rPr lang="hu-HU" sz="1600" i="1" dirty="0">
                <a:latin typeface="Aptos Display"/>
              </a:rPr>
              <a:t>életnek köszönhetően sokszor fel tudta használni ott szerzett</a:t>
            </a:r>
          </a:p>
          <a:p>
            <a:pPr algn="r"/>
            <a:r>
              <a:rPr lang="hu-HU" sz="1600" i="1" dirty="0">
                <a:latin typeface="Aptos Display"/>
              </a:rPr>
              <a:t>élményeit, mind a darabban, mind a filmekben.</a:t>
            </a:r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33447D26-5B33-44A7-A1E1-0320F4D6F39B}"/>
              </a:ext>
            </a:extLst>
          </p:cNvPr>
          <p:cNvSpPr txBox="1"/>
          <p:nvPr/>
        </p:nvSpPr>
        <p:spPr>
          <a:xfrm>
            <a:off x="-9474853" y="-1178264"/>
            <a:ext cx="7116828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sz="1600" i="1" dirty="0">
                <a:latin typeface="Aptos Display"/>
              </a:rPr>
              <a:t>Filmes karrierjét a legszebb éveinek tekintette.  Filmes szerepléseiből rengeteg van, ezért csak egy párat emelnék ki: Sodrásban, ahol  a feleségével ismerkedett meg, Az ember tragédiája, Fényes szelek. Elég komolyan vette mindig is a színész szakmát, ezért is volt képes a kétszeres Jászai Mari díjas színészünk rendezésekre. Rendezési közt volt a Sirály. Kozák elmondta, hogy azért is választotta a Sirályt mert úgy érzi, Csehov ugyanúgy látja az embereket, mint ő. Rendezte még a </a:t>
            </a:r>
            <a:r>
              <a:rPr lang="hu-HU" sz="1600" i="1" dirty="0" err="1">
                <a:latin typeface="Aptos Display"/>
              </a:rPr>
              <a:t>Lóvátett</a:t>
            </a:r>
            <a:r>
              <a:rPr lang="hu-HU" sz="1600" i="1" dirty="0">
                <a:latin typeface="Aptos Display"/>
              </a:rPr>
              <a:t> lovagokat, A kőszívű ember fiait. </a:t>
            </a:r>
          </a:p>
        </p:txBody>
      </p:sp>
    </p:spTree>
    <p:extLst>
      <p:ext uri="{BB962C8B-B14F-4D97-AF65-F5344CB8AC3E}">
        <p14:creationId xmlns:p14="http://schemas.microsoft.com/office/powerpoint/2010/main" val="3661500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11508" y="-1634319"/>
            <a:ext cx="9144000" cy="1136770"/>
          </a:xfrm>
        </p:spPr>
        <p:txBody>
          <a:bodyPr>
            <a:noAutofit/>
          </a:bodyPr>
          <a:lstStyle/>
          <a:p>
            <a:r>
              <a:rPr lang="hu-HU" sz="9600" b="1" dirty="0">
                <a:solidFill>
                  <a:schemeClr val="bg1"/>
                </a:solidFill>
                <a:latin typeface="Aptos Black"/>
              </a:rPr>
              <a:t>Kozák András</a:t>
            </a:r>
          </a:p>
        </p:txBody>
      </p:sp>
      <p:pic>
        <p:nvPicPr>
          <p:cNvPr id="5" name="Kép 4" descr="A képen Emberi arc, ruházat, személy, portré látható&#10;&#10;Automatikusan generált leírás">
            <a:extLst>
              <a:ext uri="{FF2B5EF4-FFF2-40B4-BE49-F238E27FC236}">
                <a16:creationId xmlns:a16="http://schemas.microsoft.com/office/drawing/2014/main" id="{9FA95813-23C0-46F4-D39E-FDA6BD796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952" y="-6086714"/>
            <a:ext cx="4833597" cy="5581290"/>
          </a:xfrm>
          <a:prstGeom prst="rect">
            <a:avLst/>
          </a:prstGeom>
        </p:spPr>
      </p:pic>
      <p:sp>
        <p:nvSpPr>
          <p:cNvPr id="7" name="Cím 1">
            <a:extLst>
              <a:ext uri="{FF2B5EF4-FFF2-40B4-BE49-F238E27FC236}">
                <a16:creationId xmlns:a16="http://schemas.microsoft.com/office/drawing/2014/main" id="{923272A6-AE2A-DA6D-71A8-C83AE434DE5E}"/>
              </a:ext>
            </a:extLst>
          </p:cNvPr>
          <p:cNvSpPr txBox="1">
            <a:spLocks/>
          </p:cNvSpPr>
          <p:nvPr/>
        </p:nvSpPr>
        <p:spPr>
          <a:xfrm>
            <a:off x="1518249" y="-1640070"/>
            <a:ext cx="9144000" cy="1136770"/>
          </a:xfrm>
          <a:prstGeom prst="rect">
            <a:avLst/>
          </a:prstGeom>
          <a:noFill/>
          <a:ln>
            <a:noFill/>
          </a:ln>
          <a:effectLst>
            <a:outerShdw blurRad="469900" dist="38100" dir="2154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9600" b="1" dirty="0">
                <a:solidFill>
                  <a:schemeClr val="bg1"/>
                </a:solidFill>
                <a:latin typeface="Aptos Black"/>
              </a:rPr>
              <a:t>Kozák András</a:t>
            </a:r>
          </a:p>
        </p:txBody>
      </p:sp>
      <p:cxnSp>
        <p:nvCxnSpPr>
          <p:cNvPr id="6" name="Egyenes összekötő nyíllal 5">
            <a:extLst>
              <a:ext uri="{FF2B5EF4-FFF2-40B4-BE49-F238E27FC236}">
                <a16:creationId xmlns:a16="http://schemas.microsoft.com/office/drawing/2014/main" id="{1A9D3B9B-3593-D64B-7CC1-05CA8BEB07EF}"/>
              </a:ext>
            </a:extLst>
          </p:cNvPr>
          <p:cNvCxnSpPr/>
          <p:nvPr/>
        </p:nvCxnSpPr>
        <p:spPr>
          <a:xfrm>
            <a:off x="5072987" y="2912022"/>
            <a:ext cx="7513605" cy="51758"/>
          </a:xfrm>
          <a:prstGeom prst="straightConnector1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Egyenes összekötő nyíllal 8">
            <a:extLst>
              <a:ext uri="{FF2B5EF4-FFF2-40B4-BE49-F238E27FC236}">
                <a16:creationId xmlns:a16="http://schemas.microsoft.com/office/drawing/2014/main" id="{2C203C21-0A14-8431-384B-5EC2FDD9D6F1}"/>
              </a:ext>
            </a:extLst>
          </p:cNvPr>
          <p:cNvCxnSpPr>
            <a:cxnSpLocks/>
          </p:cNvCxnSpPr>
          <p:nvPr/>
        </p:nvCxnSpPr>
        <p:spPr>
          <a:xfrm flipV="1">
            <a:off x="-5576861" y="2913813"/>
            <a:ext cx="7651014" cy="10700"/>
          </a:xfrm>
          <a:prstGeom prst="straightConnector1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Nyíl: kanyarodó 11">
            <a:extLst>
              <a:ext uri="{FF2B5EF4-FFF2-40B4-BE49-F238E27FC236}">
                <a16:creationId xmlns:a16="http://schemas.microsoft.com/office/drawing/2014/main" id="{4C1FB5AF-24BB-C9B0-754C-C8C2E2EF105B}"/>
              </a:ext>
            </a:extLst>
          </p:cNvPr>
          <p:cNvSpPr/>
          <p:nvPr/>
        </p:nvSpPr>
        <p:spPr>
          <a:xfrm flipV="1">
            <a:off x="-3925157" y="3212764"/>
            <a:ext cx="3134264" cy="2500953"/>
          </a:xfrm>
          <a:prstGeom prst="ben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4" name="Nyíl: kanyarodó 13">
            <a:extLst>
              <a:ext uri="{FF2B5EF4-FFF2-40B4-BE49-F238E27FC236}">
                <a16:creationId xmlns:a16="http://schemas.microsoft.com/office/drawing/2014/main" id="{D470DD06-6A5F-A569-684F-10848BD187A5}"/>
              </a:ext>
            </a:extLst>
          </p:cNvPr>
          <p:cNvSpPr/>
          <p:nvPr/>
        </p:nvSpPr>
        <p:spPr>
          <a:xfrm flipH="1" flipV="1">
            <a:off x="6121317" y="3312698"/>
            <a:ext cx="5420264" cy="2401018"/>
          </a:xfrm>
          <a:prstGeom prst="ben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pic>
        <p:nvPicPr>
          <p:cNvPr id="34" name="Kép 33" descr="A képen Emberi arc, portré, ember, személy látható&#10;&#10;Automatikusan generált leírás">
            <a:extLst>
              <a:ext uri="{FF2B5EF4-FFF2-40B4-BE49-F238E27FC236}">
                <a16:creationId xmlns:a16="http://schemas.microsoft.com/office/drawing/2014/main" id="{074A8130-C3D3-AE00-10D7-43309B63C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21424" y="6730585"/>
            <a:ext cx="3695569" cy="5076668"/>
          </a:xfrm>
          <a:prstGeom prst="rect">
            <a:avLst/>
          </a:prstGeom>
        </p:spPr>
      </p:pic>
      <p:pic>
        <p:nvPicPr>
          <p:cNvPr id="35" name="Kép 34" descr="A képen Emberi arc, személy, portré, képernyőkép látható&#10;&#10;Automatikusan generált leírás">
            <a:extLst>
              <a:ext uri="{FF2B5EF4-FFF2-40B4-BE49-F238E27FC236}">
                <a16:creationId xmlns:a16="http://schemas.microsoft.com/office/drawing/2014/main" id="{8052407F-FF22-F8D1-94EA-AD2CEA7B14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5300" y="2383437"/>
            <a:ext cx="5630680" cy="4789358"/>
          </a:xfrm>
          <a:prstGeom prst="rect">
            <a:avLst/>
          </a:prstGeom>
        </p:spPr>
      </p:pic>
      <p:pic>
        <p:nvPicPr>
          <p:cNvPr id="36" name="Kép 35" descr="A képen személy, ruházat, Emberi arc, nő látható&#10;&#10;Automatikusan generált leírás">
            <a:extLst>
              <a:ext uri="{FF2B5EF4-FFF2-40B4-BE49-F238E27FC236}">
                <a16:creationId xmlns:a16="http://schemas.microsoft.com/office/drawing/2014/main" id="{EBDFDC14-39E2-B7E4-99DC-99FFDD2B91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14053" y="9328880"/>
            <a:ext cx="6288074" cy="4576996"/>
          </a:xfrm>
          <a:prstGeom prst="rect">
            <a:avLst/>
          </a:prstGeom>
        </p:spPr>
      </p:pic>
      <p:pic>
        <p:nvPicPr>
          <p:cNvPr id="37" name="Kép 36" descr="A képen Emberi arc, személy, portré, ruházat látható&#10;&#10;Automatikusan generált leírás">
            <a:extLst>
              <a:ext uri="{FF2B5EF4-FFF2-40B4-BE49-F238E27FC236}">
                <a16:creationId xmlns:a16="http://schemas.microsoft.com/office/drawing/2014/main" id="{765911D4-9805-92CA-F4AD-4A478C33CA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7482" y="6730584"/>
            <a:ext cx="3230380" cy="4889291"/>
          </a:xfrm>
          <a:prstGeom prst="rect">
            <a:avLst/>
          </a:prstGeom>
        </p:spPr>
      </p:pic>
      <p:sp>
        <p:nvSpPr>
          <p:cNvPr id="44" name="Szövegdoboz 43">
            <a:extLst>
              <a:ext uri="{FF2B5EF4-FFF2-40B4-BE49-F238E27FC236}">
                <a16:creationId xmlns:a16="http://schemas.microsoft.com/office/drawing/2014/main" id="{1DAF6037-AA20-929D-9A77-29E5FEE6400A}"/>
              </a:ext>
            </a:extLst>
          </p:cNvPr>
          <p:cNvSpPr txBox="1"/>
          <p:nvPr/>
        </p:nvSpPr>
        <p:spPr>
          <a:xfrm>
            <a:off x="-4373650" y="-2807711"/>
            <a:ext cx="6632120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sz="1600" i="1" dirty="0">
                <a:latin typeface="Aptos Display"/>
              </a:rPr>
              <a:t>Szerelmi élete egy nőnél kezdődött és annál a nőnél is ért véget. </a:t>
            </a:r>
            <a:r>
              <a:rPr lang="hu-HU" sz="1600" i="1" dirty="0" err="1">
                <a:latin typeface="Aptos Display"/>
              </a:rPr>
              <a:t>Drahota</a:t>
            </a:r>
            <a:r>
              <a:rPr lang="hu-HU" sz="1600" i="1" dirty="0">
                <a:latin typeface="Aptos Display"/>
              </a:rPr>
              <a:t> Andrea filmforgatás közben talált rá Kozákra. Közösen rendeztek darabokat, együtt játszottak, de a színházat képesek voltak félretenni a magánéletben, ami igen ritka és különleges. Andrea minden szempontból különlegesnek tartotta férjét, volt amikor forgatás során egyedül Kozák vette észre, hogy van egy villanyoszlop, aminek nem szabad, hogy benne legyen a képben, hisz nem olyan világban forgattak. Innen is vissza tükröződik milyen  komolyan is vette a szakmáját.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AB8F2F45-7E7A-E7FA-A8EE-A57FA5F60D14}"/>
              </a:ext>
            </a:extLst>
          </p:cNvPr>
          <p:cNvSpPr txBox="1"/>
          <p:nvPr/>
        </p:nvSpPr>
        <p:spPr>
          <a:xfrm>
            <a:off x="5721864" y="304967"/>
            <a:ext cx="6222610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hu-HU" sz="1600" i="1" dirty="0">
                <a:latin typeface="Aptos Display"/>
              </a:rPr>
              <a:t>Bánk Bán alakítása: Racionalitása és természetessége kiválóan át tudja adni Bánk Bán mérlegelését az</a:t>
            </a:r>
            <a:endParaRPr lang="hu-HU" dirty="0"/>
          </a:p>
          <a:p>
            <a:pPr algn="r"/>
            <a:r>
              <a:rPr lang="hu-HU" sz="1600" i="1" dirty="0">
                <a:latin typeface="Aptos Display"/>
              </a:rPr>
              <a:t>ország java és a magánélete közt. Feleségével, </a:t>
            </a:r>
            <a:r>
              <a:rPr lang="hu-HU" sz="1600" i="1" dirty="0" err="1">
                <a:latin typeface="Aptos Display"/>
              </a:rPr>
              <a:t>Drahota</a:t>
            </a:r>
            <a:r>
              <a:rPr lang="hu-HU" sz="1600" i="1" dirty="0">
                <a:latin typeface="Aptos Display"/>
              </a:rPr>
              <a:t> Andreával megfelelően ki tudták egészíteni egymást, </a:t>
            </a:r>
            <a:r>
              <a:rPr lang="hu-HU" sz="1600" i="1" dirty="0" err="1">
                <a:latin typeface="Aptos Display"/>
              </a:rPr>
              <a:t>Drahota</a:t>
            </a:r>
            <a:r>
              <a:rPr lang="hu-HU" sz="1600" i="1" dirty="0">
                <a:latin typeface="Aptos Display"/>
              </a:rPr>
              <a:t> beszédstílusával, Kozák a modern </a:t>
            </a:r>
            <a:r>
              <a:rPr lang="hu-HU" sz="1600" i="1" dirty="0" err="1">
                <a:latin typeface="Aptos Display"/>
              </a:rPr>
              <a:t>intelektualitásával</a:t>
            </a:r>
            <a:r>
              <a:rPr lang="hu-HU" sz="1600" i="1" dirty="0">
                <a:latin typeface="Aptos Display"/>
              </a:rPr>
              <a:t>. A falusi</a:t>
            </a:r>
          </a:p>
          <a:p>
            <a:pPr algn="r"/>
            <a:r>
              <a:rPr lang="hu-HU" sz="1600" i="1" dirty="0">
                <a:latin typeface="Aptos Display"/>
              </a:rPr>
              <a:t>életnek köszönhetően sokszor fel tudta használni ott szerzett</a:t>
            </a:r>
          </a:p>
          <a:p>
            <a:pPr algn="r"/>
            <a:r>
              <a:rPr lang="hu-HU" sz="1600" i="1" dirty="0">
                <a:latin typeface="Aptos Display"/>
              </a:rPr>
              <a:t>élményeit, mind a darabban, mind a filmekben.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3ED76A50-E6A2-4947-02DB-8A6F7E06B79A}"/>
              </a:ext>
            </a:extLst>
          </p:cNvPr>
          <p:cNvSpPr txBox="1"/>
          <p:nvPr/>
        </p:nvSpPr>
        <p:spPr>
          <a:xfrm>
            <a:off x="13689290" y="6499951"/>
            <a:ext cx="6106014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sz="1600" i="1" dirty="0">
                <a:latin typeface="Aptos Display"/>
              </a:rPr>
              <a:t>Ingázott a színházak és a szerepek között. Vállalt sorozatszerepet is,</a:t>
            </a:r>
            <a:endParaRPr lang="hu-HU"/>
          </a:p>
          <a:p>
            <a:r>
              <a:rPr lang="hu-HU" sz="1600" i="1" dirty="0">
                <a:latin typeface="Aptos Display"/>
              </a:rPr>
              <a:t>de abból hamar kilépett, mert a színvonalat nem találta megfelelőnek.  Még fiatal volt, amikor agydaganata lett, amiről csak</a:t>
            </a:r>
          </a:p>
          <a:p>
            <a:r>
              <a:rPr lang="hu-HU" sz="1600" i="1" dirty="0">
                <a:latin typeface="Aptos Display"/>
              </a:rPr>
              <a:t>közeli ismerősei és családtagjai tudtak. Rengeteget</a:t>
            </a:r>
          </a:p>
          <a:p>
            <a:r>
              <a:rPr lang="hu-HU" sz="1600" i="1" dirty="0">
                <a:latin typeface="Aptos Display"/>
              </a:rPr>
              <a:t>küzdött ellene de 2005-ben születésnapja betöltése után elhunyt.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4E879810-CBD0-434C-B1CD-2BC12D2B197B}"/>
              </a:ext>
            </a:extLst>
          </p:cNvPr>
          <p:cNvSpPr txBox="1"/>
          <p:nvPr/>
        </p:nvSpPr>
        <p:spPr>
          <a:xfrm>
            <a:off x="-6531350" y="-4509116"/>
            <a:ext cx="7008848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sz="1600" i="1" dirty="0">
                <a:latin typeface="Aptos Display"/>
              </a:rPr>
              <a:t>1943. februárjában született Gávavencsellőn. Nem az átlagos gyermekek közé tartozott, ő inkább a szomszédokkal rongylabda-rúgós művészgyermek volt. A színészválogatottban is előbukkant, igaz csak egyszer, de akkor két góllal a neve mögött. </a:t>
            </a:r>
          </a:p>
          <a:p>
            <a:r>
              <a:rPr lang="hu-HU" sz="1600" i="1" dirty="0">
                <a:latin typeface="Aptos Display"/>
              </a:rPr>
              <a:t>Gimnáziumi évei alatt látott először színházi előadást , ami legbelül erősen megfogta, de ekkor még nem gondolkodott a színész szakmán. Később </a:t>
            </a:r>
            <a:r>
              <a:rPr lang="hu-HU" sz="1600" i="1" dirty="0" err="1">
                <a:latin typeface="Aptos Display"/>
              </a:rPr>
              <a:t>tesvérei</a:t>
            </a:r>
            <a:r>
              <a:rPr lang="hu-HU" sz="1600" i="1" dirty="0">
                <a:latin typeface="Aptos Display"/>
              </a:rPr>
              <a:t> rávették Kozákot, hogy mégis csak jelentkezzen a Színművészetire, ahová fel is vették.</a:t>
            </a:r>
            <a:endParaRPr lang="hu-HU" sz="1600" dirty="0"/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5BEF2373-7AE3-4849-9365-98F348EDF922}"/>
              </a:ext>
            </a:extLst>
          </p:cNvPr>
          <p:cNvSpPr txBox="1"/>
          <p:nvPr/>
        </p:nvSpPr>
        <p:spPr>
          <a:xfrm>
            <a:off x="12192000" y="-2313431"/>
            <a:ext cx="8275981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hu-HU" sz="1600" i="1" dirty="0">
                <a:latin typeface="Aptos Display"/>
              </a:rPr>
              <a:t>Azonnal meglátták benne a tehetséget, és azt a természetességet, amit kevesen tudnak a játékba belerakni. Majd egy szerencsés véletlennek köszönhetően egy főiskolai órára benézett a híres Jancsó Miklós rendező, aki küldött is egy levelet a fiatal Kozák Andrásnak, hogy játsszon az ő filmjeiben. Rengeteg Jancsó filmnek ő volt a főszereplője. </a:t>
            </a:r>
            <a:r>
              <a:rPr lang="hu-HU" sz="1600" i="1" dirty="0" err="1">
                <a:latin typeface="Aptos Display"/>
              </a:rPr>
              <a:t>Főisklolás</a:t>
            </a:r>
            <a:r>
              <a:rPr lang="hu-HU" sz="1600" i="1" dirty="0">
                <a:latin typeface="Aptos Display"/>
              </a:rPr>
              <a:t> évei után feleségével, </a:t>
            </a:r>
            <a:r>
              <a:rPr lang="hu-HU" sz="1600" i="1" dirty="0" err="1">
                <a:latin typeface="Aptos Display"/>
              </a:rPr>
              <a:t>Drahota</a:t>
            </a:r>
            <a:r>
              <a:rPr lang="hu-HU" sz="1600" i="1" dirty="0">
                <a:latin typeface="Aptos Display"/>
              </a:rPr>
              <a:t> Andreával  a Szolnoki Szigligeti Színházba szerződtek, aztán felmentek a Tháliába és ott folytatták későbbi sikeres alkotói munkásságukat. A rendszerváltás után  visszatértek Szolnokra.  Később Székesfehérváron folytatta munkásságát mint rendező.</a:t>
            </a:r>
            <a:endParaRPr lang="hu-HU" dirty="0"/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61241BED-26D6-41DD-B543-D3391B649758}"/>
              </a:ext>
            </a:extLst>
          </p:cNvPr>
          <p:cNvSpPr txBox="1"/>
          <p:nvPr/>
        </p:nvSpPr>
        <p:spPr>
          <a:xfrm>
            <a:off x="-7492522" y="664872"/>
            <a:ext cx="7266667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sz="1600" i="1" dirty="0" err="1">
                <a:latin typeface="Aptos Display"/>
              </a:rPr>
              <a:t>Drahota</a:t>
            </a:r>
            <a:r>
              <a:rPr lang="hu-HU" sz="1600" i="1" dirty="0">
                <a:latin typeface="Aptos Display"/>
              </a:rPr>
              <a:t> Andrea és Kozák András egy filmforgatás közben találtak egymásra és életük végéig együtt maradtak. Közösen rendeztek darabokat, együtt játszottak, de a színházat képesek voltak félretenni a magánéletben, ami igen ritka és különleges. Andrea minden szempontból különlegesnek tartotta férjét, volt amikor forgatás során egyedül Kozák vette észre, hogy van egy villanyoszlop, aminek nem szabad, hogy benne legyen a képben, hisz nem olyan világban forgattak. Innen is visszatükröződik, milyen  komolyan vette a szakmáját.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ED259342-EDC0-4EF7-9A32-DA2E03544820}"/>
              </a:ext>
            </a:extLst>
          </p:cNvPr>
          <p:cNvSpPr txBox="1"/>
          <p:nvPr/>
        </p:nvSpPr>
        <p:spPr>
          <a:xfrm>
            <a:off x="-9474853" y="-1178264"/>
            <a:ext cx="7116828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sz="1600" i="1" dirty="0">
                <a:latin typeface="Aptos Display"/>
              </a:rPr>
              <a:t>Filmes karrierjét a legszebb éveinek tekintette.  Filmes szerepléseiből rengeteg van, ezért csak egy párat emelnék ki: Sodrásban, ahol  a feleségével ismerkedett meg, Az ember tragédiája, Fényes szelek. Elég komolyan vette mindig is a színész szakmát, ezért is volt képes a kétszeres Jászai Mari díjas színészünk rendezésekre. Rendezési közt volt a Sirály. Kozák elmondta, hogy azért is választotta a Sirályt mert úgy érzi, Csehov ugyanúgy látja az embereket, mint ő. Rendezte még a </a:t>
            </a:r>
            <a:r>
              <a:rPr lang="hu-HU" sz="1600" i="1" dirty="0" err="1">
                <a:latin typeface="Aptos Display"/>
              </a:rPr>
              <a:t>Lóvátett</a:t>
            </a:r>
            <a:r>
              <a:rPr lang="hu-HU" sz="1600" i="1" dirty="0">
                <a:latin typeface="Aptos Display"/>
              </a:rPr>
              <a:t> lovagokat, A kőszívű ember fiait. </a:t>
            </a:r>
          </a:p>
        </p:txBody>
      </p:sp>
      <p:sp>
        <p:nvSpPr>
          <p:cNvPr id="23" name="Cím 1">
            <a:extLst>
              <a:ext uri="{FF2B5EF4-FFF2-40B4-BE49-F238E27FC236}">
                <a16:creationId xmlns:a16="http://schemas.microsoft.com/office/drawing/2014/main" id="{E238ED0A-8DC2-4189-8A8B-B37B1C019452}"/>
              </a:ext>
            </a:extLst>
          </p:cNvPr>
          <p:cNvSpPr txBox="1">
            <a:spLocks/>
          </p:cNvSpPr>
          <p:nvPr/>
        </p:nvSpPr>
        <p:spPr>
          <a:xfrm>
            <a:off x="1360046" y="-1680511"/>
            <a:ext cx="9144000" cy="11367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9600" b="1">
                <a:solidFill>
                  <a:schemeClr val="bg1"/>
                </a:solidFill>
                <a:latin typeface="Baskerville Old Face" panose="02020602080505020303" pitchFamily="18" charset="0"/>
              </a:rPr>
              <a:t>Kozák András</a:t>
            </a:r>
            <a:endParaRPr lang="hu-HU" sz="96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196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11508" y="-1634319"/>
            <a:ext cx="9144000" cy="1136770"/>
          </a:xfrm>
        </p:spPr>
        <p:txBody>
          <a:bodyPr>
            <a:noAutofit/>
          </a:bodyPr>
          <a:lstStyle/>
          <a:p>
            <a:r>
              <a:rPr lang="hu-HU" sz="9600" b="1">
                <a:solidFill>
                  <a:schemeClr val="bg1"/>
                </a:solidFill>
                <a:latin typeface="Aptos Black"/>
              </a:rPr>
              <a:t>Kozák András</a:t>
            </a:r>
          </a:p>
        </p:txBody>
      </p:sp>
      <p:pic>
        <p:nvPicPr>
          <p:cNvPr id="5" name="Kép 4" descr="A képen Emberi arc, ruházat, személy, portré látható&#10;&#10;Automatikusan generált leírás">
            <a:extLst>
              <a:ext uri="{FF2B5EF4-FFF2-40B4-BE49-F238E27FC236}">
                <a16:creationId xmlns:a16="http://schemas.microsoft.com/office/drawing/2014/main" id="{9FA95813-23C0-46F4-D39E-FDA6BD796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952" y="-6086714"/>
            <a:ext cx="4833597" cy="5581290"/>
          </a:xfrm>
          <a:prstGeom prst="rect">
            <a:avLst/>
          </a:prstGeom>
        </p:spPr>
      </p:pic>
      <p:sp>
        <p:nvSpPr>
          <p:cNvPr id="7" name="Cím 1">
            <a:extLst>
              <a:ext uri="{FF2B5EF4-FFF2-40B4-BE49-F238E27FC236}">
                <a16:creationId xmlns:a16="http://schemas.microsoft.com/office/drawing/2014/main" id="{923272A6-AE2A-DA6D-71A8-C83AE434DE5E}"/>
              </a:ext>
            </a:extLst>
          </p:cNvPr>
          <p:cNvSpPr txBox="1">
            <a:spLocks/>
          </p:cNvSpPr>
          <p:nvPr/>
        </p:nvSpPr>
        <p:spPr>
          <a:xfrm>
            <a:off x="1536492" y="-1618087"/>
            <a:ext cx="9144000" cy="1136770"/>
          </a:xfrm>
          <a:prstGeom prst="rect">
            <a:avLst/>
          </a:prstGeom>
          <a:noFill/>
          <a:ln>
            <a:noFill/>
          </a:ln>
          <a:effectLst>
            <a:outerShdw blurRad="469900" dist="38100" dir="2154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9600" b="1" dirty="0">
                <a:solidFill>
                  <a:schemeClr val="bg1"/>
                </a:solidFill>
                <a:latin typeface="Aptos Black"/>
              </a:rPr>
              <a:t>Kozák András</a:t>
            </a:r>
          </a:p>
        </p:txBody>
      </p:sp>
      <p:cxnSp>
        <p:nvCxnSpPr>
          <p:cNvPr id="6" name="Egyenes összekötő nyíllal 5">
            <a:extLst>
              <a:ext uri="{FF2B5EF4-FFF2-40B4-BE49-F238E27FC236}">
                <a16:creationId xmlns:a16="http://schemas.microsoft.com/office/drawing/2014/main" id="{1A9D3B9B-3593-D64B-7CC1-05CA8BEB07EF}"/>
              </a:ext>
            </a:extLst>
          </p:cNvPr>
          <p:cNvCxnSpPr/>
          <p:nvPr/>
        </p:nvCxnSpPr>
        <p:spPr>
          <a:xfrm>
            <a:off x="10269577" y="2912022"/>
            <a:ext cx="7513605" cy="51758"/>
          </a:xfrm>
          <a:prstGeom prst="straightConnector1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Egyenes összekötő nyíllal 8">
            <a:extLst>
              <a:ext uri="{FF2B5EF4-FFF2-40B4-BE49-F238E27FC236}">
                <a16:creationId xmlns:a16="http://schemas.microsoft.com/office/drawing/2014/main" id="{2C203C21-0A14-8431-384B-5EC2FDD9D6F1}"/>
              </a:ext>
            </a:extLst>
          </p:cNvPr>
          <p:cNvCxnSpPr>
            <a:cxnSpLocks/>
          </p:cNvCxnSpPr>
          <p:nvPr/>
        </p:nvCxnSpPr>
        <p:spPr>
          <a:xfrm flipV="1">
            <a:off x="-5517" y="2913813"/>
            <a:ext cx="7651014" cy="10700"/>
          </a:xfrm>
          <a:prstGeom prst="straightConnector1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Nyíl: kanyarodó 11">
            <a:extLst>
              <a:ext uri="{FF2B5EF4-FFF2-40B4-BE49-F238E27FC236}">
                <a16:creationId xmlns:a16="http://schemas.microsoft.com/office/drawing/2014/main" id="{4C1FB5AF-24BB-C9B0-754C-C8C2E2EF105B}"/>
              </a:ext>
            </a:extLst>
          </p:cNvPr>
          <p:cNvSpPr/>
          <p:nvPr/>
        </p:nvSpPr>
        <p:spPr>
          <a:xfrm flipV="1">
            <a:off x="3307597" y="3425125"/>
            <a:ext cx="3134264" cy="2500953"/>
          </a:xfrm>
          <a:prstGeom prst="ben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4" name="Nyíl: kanyarodó 13">
            <a:extLst>
              <a:ext uri="{FF2B5EF4-FFF2-40B4-BE49-F238E27FC236}">
                <a16:creationId xmlns:a16="http://schemas.microsoft.com/office/drawing/2014/main" id="{D470DD06-6A5F-A569-684F-10848BD187A5}"/>
              </a:ext>
            </a:extLst>
          </p:cNvPr>
          <p:cNvSpPr/>
          <p:nvPr/>
        </p:nvSpPr>
        <p:spPr>
          <a:xfrm flipH="1" flipV="1">
            <a:off x="13866235" y="3312698"/>
            <a:ext cx="5420264" cy="2401018"/>
          </a:xfrm>
          <a:prstGeom prst="ben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pic>
        <p:nvPicPr>
          <p:cNvPr id="34" name="Kép 33" descr="A képen Emberi arc, portré, ember, személy látható&#10;&#10;Automatikusan generált leírás">
            <a:extLst>
              <a:ext uri="{FF2B5EF4-FFF2-40B4-BE49-F238E27FC236}">
                <a16:creationId xmlns:a16="http://schemas.microsoft.com/office/drawing/2014/main" id="{074A8130-C3D3-AE00-10D7-43309B63C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21424" y="6730585"/>
            <a:ext cx="3695569" cy="5076668"/>
          </a:xfrm>
          <a:prstGeom prst="rect">
            <a:avLst/>
          </a:prstGeom>
        </p:spPr>
      </p:pic>
      <p:pic>
        <p:nvPicPr>
          <p:cNvPr id="35" name="Kép 34" descr="A képen Emberi arc, személy, portré, képernyőkép látható&#10;&#10;Automatikusan generált leírás">
            <a:extLst>
              <a:ext uri="{FF2B5EF4-FFF2-40B4-BE49-F238E27FC236}">
                <a16:creationId xmlns:a16="http://schemas.microsoft.com/office/drawing/2014/main" id="{8052407F-FF22-F8D1-94EA-AD2CEA7B14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3366" y="8029732"/>
            <a:ext cx="5630680" cy="4789358"/>
          </a:xfrm>
          <a:prstGeom prst="rect">
            <a:avLst/>
          </a:prstGeom>
        </p:spPr>
      </p:pic>
      <p:pic>
        <p:nvPicPr>
          <p:cNvPr id="36" name="Kép 35" descr="A képen személy, ruházat, Emberi arc, nő látható&#10;&#10;Automatikusan generált leírás">
            <a:extLst>
              <a:ext uri="{FF2B5EF4-FFF2-40B4-BE49-F238E27FC236}">
                <a16:creationId xmlns:a16="http://schemas.microsoft.com/office/drawing/2014/main" id="{EBDFDC14-39E2-B7E4-99DC-99FFDD2B91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14053" y="9328880"/>
            <a:ext cx="6288074" cy="4576996"/>
          </a:xfrm>
          <a:prstGeom prst="rect">
            <a:avLst/>
          </a:prstGeom>
        </p:spPr>
      </p:pic>
      <p:pic>
        <p:nvPicPr>
          <p:cNvPr id="37" name="Kép 36" descr="A képen Emberi arc, személy, portré, ruházat látható&#10;&#10;Automatikusan generált leírás">
            <a:extLst>
              <a:ext uri="{FF2B5EF4-FFF2-40B4-BE49-F238E27FC236}">
                <a16:creationId xmlns:a16="http://schemas.microsoft.com/office/drawing/2014/main" id="{765911D4-9805-92CA-F4AD-4A478C33CA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2630" y="1971207"/>
            <a:ext cx="3230380" cy="4889291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E9E910E3-AC9F-6056-747A-C79FCC15792F}"/>
              </a:ext>
            </a:extLst>
          </p:cNvPr>
          <p:cNvSpPr txBox="1"/>
          <p:nvPr/>
        </p:nvSpPr>
        <p:spPr>
          <a:xfrm>
            <a:off x="534049" y="545880"/>
            <a:ext cx="7116828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sz="1600" i="1" dirty="0">
                <a:latin typeface="Aptos Display"/>
              </a:rPr>
              <a:t>Filmes karrierjét a legszebb éveinek tekintette.  Filmes szerepléseiből rengeteg van, ezért csak egy párat emelnék ki: Sodrásban, ahol  a feleségével ismerkedett meg, Az ember tragédiája, Fényes szelek. Elég komolyan vette mindig is a színész szakmát, ezért is volt képes a kétszeres Jászai Mari díjas színészünk rendezésekre. Rendezési közt volt a Sirály. Kozák elmondta, hogy azért is választotta a Sirályt mert úgy érzi, Csehov ugyanúgy látja az embereket, mint ő. Rendezte még a </a:t>
            </a:r>
            <a:r>
              <a:rPr lang="hu-HU" sz="1600" i="1" dirty="0" err="1">
                <a:latin typeface="Aptos Display"/>
              </a:rPr>
              <a:t>Lóvátett</a:t>
            </a:r>
            <a:r>
              <a:rPr lang="hu-HU" sz="1600" i="1" dirty="0">
                <a:latin typeface="Aptos Display"/>
              </a:rPr>
              <a:t> lovagokat, A kőszívű ember fiait. 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FFF18D7B-9A7E-3EC3-CD72-388DF6508F60}"/>
              </a:ext>
            </a:extLst>
          </p:cNvPr>
          <p:cNvSpPr txBox="1"/>
          <p:nvPr/>
        </p:nvSpPr>
        <p:spPr>
          <a:xfrm>
            <a:off x="12540155" y="6075390"/>
            <a:ext cx="6106014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hu-HU" sz="1600" i="1" dirty="0">
                <a:latin typeface="Aptos Display"/>
              </a:rPr>
              <a:t>Ingázott a színházak és a szerepek között. Vállalt sorozatszerepet is,</a:t>
            </a:r>
            <a:endParaRPr lang="hu-HU"/>
          </a:p>
          <a:p>
            <a:pPr algn="r"/>
            <a:r>
              <a:rPr lang="hu-HU" sz="1600" i="1" dirty="0">
                <a:latin typeface="Aptos Display"/>
              </a:rPr>
              <a:t>de abból hamar kilépett, mert a színvonalat nem találta megfelelőnek.  Még fiatal volt, amikor agydaganata lett, amiről csak</a:t>
            </a:r>
            <a:endParaRPr lang="hu-HU"/>
          </a:p>
          <a:p>
            <a:pPr algn="r"/>
            <a:r>
              <a:rPr lang="hu-HU" sz="1600" i="1" dirty="0">
                <a:latin typeface="Aptos Display"/>
              </a:rPr>
              <a:t>közeli ismerősei és családtagjai tudtak. Rengeteget</a:t>
            </a:r>
            <a:endParaRPr lang="hu-HU"/>
          </a:p>
          <a:p>
            <a:pPr algn="r"/>
            <a:r>
              <a:rPr lang="hu-HU" sz="1600" i="1" dirty="0">
                <a:latin typeface="Aptos Display"/>
              </a:rPr>
              <a:t>küzdött ellene de 2005-ben születésnapja betöltése után elhunyt.</a:t>
            </a:r>
            <a:endParaRPr lang="hu-HU"/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6C6E9210-1556-46E1-A125-A2B91D0AE672}"/>
              </a:ext>
            </a:extLst>
          </p:cNvPr>
          <p:cNvSpPr txBox="1"/>
          <p:nvPr/>
        </p:nvSpPr>
        <p:spPr>
          <a:xfrm>
            <a:off x="-6401706" y="-2967078"/>
            <a:ext cx="7008848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sz="1600" i="1" dirty="0">
                <a:latin typeface="Aptos Display"/>
              </a:rPr>
              <a:t>1943. februárjában született Gávavencsellőn. Nem az átlagos gyermekek közé tartozott, ő inkább a szomszédokkal rongylabda-rúgós művészgyermek volt. A színészválogatottban is előbukkant, igaz csak egyszer, de akkor két góllal a neve mögött. </a:t>
            </a:r>
          </a:p>
          <a:p>
            <a:r>
              <a:rPr lang="hu-HU" sz="1600" i="1" dirty="0">
                <a:latin typeface="Aptos Display"/>
              </a:rPr>
              <a:t>Gimnáziumi évei alatt látott először színházi előadást , ami legbelül erősen megfogta, de ekkor még nem gondolkodott a színész szakmán. Később </a:t>
            </a:r>
            <a:r>
              <a:rPr lang="hu-HU" sz="1600" i="1" dirty="0" err="1">
                <a:latin typeface="Aptos Display"/>
              </a:rPr>
              <a:t>tesvérei</a:t>
            </a:r>
            <a:r>
              <a:rPr lang="hu-HU" sz="1600" i="1" dirty="0">
                <a:latin typeface="Aptos Display"/>
              </a:rPr>
              <a:t> rávették Kozákot, hogy mégis csak jelentkezzen a Színművészetire, ahová fel is vették.</a:t>
            </a:r>
            <a:endParaRPr lang="hu-HU" sz="1600" dirty="0"/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49C2812D-B5D6-4B55-9C4C-D042D8CFDF40}"/>
              </a:ext>
            </a:extLst>
          </p:cNvPr>
          <p:cNvSpPr txBox="1"/>
          <p:nvPr/>
        </p:nvSpPr>
        <p:spPr>
          <a:xfrm>
            <a:off x="11573356" y="-2692811"/>
            <a:ext cx="8275981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hu-HU" sz="1600" i="1" dirty="0">
                <a:latin typeface="Aptos Display"/>
              </a:rPr>
              <a:t>Azonnal meglátták benne a tehetséget, és azt a természetességet, amit kevesen tudnak a játékba belerakni. Majd egy szerencsés véletlennek köszönhetően egy főiskolai órára benézett a híres Jancsó Miklós rendező, aki küldött is egy levelet a fiatal Kozák Andrásnak, hogy játsszon az ő filmjeiben. Rengeteg Jancsó filmnek ő volt a főszereplője. </a:t>
            </a:r>
            <a:r>
              <a:rPr lang="hu-HU" sz="1600" i="1" dirty="0" err="1">
                <a:latin typeface="Aptos Display"/>
              </a:rPr>
              <a:t>Főisklolás</a:t>
            </a:r>
            <a:r>
              <a:rPr lang="hu-HU" sz="1600" i="1" dirty="0">
                <a:latin typeface="Aptos Display"/>
              </a:rPr>
              <a:t> évei után feleségével, </a:t>
            </a:r>
            <a:r>
              <a:rPr lang="hu-HU" sz="1600" i="1" dirty="0" err="1">
                <a:latin typeface="Aptos Display"/>
              </a:rPr>
              <a:t>Drahota</a:t>
            </a:r>
            <a:r>
              <a:rPr lang="hu-HU" sz="1600" i="1" dirty="0">
                <a:latin typeface="Aptos Display"/>
              </a:rPr>
              <a:t> Andreával  a Szolnoki Szigligeti Színházba szerződtek, aztán felmentek a Tháliába és ott folytatták későbbi sikeres alkotói munkásságukat. A rendszerváltás után  visszatértek Szolnokra.  Később Székesfehérváron folytatta munkásságát mint rendező.</a:t>
            </a:r>
            <a:endParaRPr lang="hu-HU" dirty="0"/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0977A3FF-C6CB-4EA1-9B38-07A5A7280FF0}"/>
              </a:ext>
            </a:extLst>
          </p:cNvPr>
          <p:cNvSpPr txBox="1"/>
          <p:nvPr/>
        </p:nvSpPr>
        <p:spPr>
          <a:xfrm>
            <a:off x="-7878934" y="705717"/>
            <a:ext cx="7266667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sz="1600" i="1" dirty="0" err="1">
                <a:latin typeface="Aptos Display"/>
              </a:rPr>
              <a:t>Drahota</a:t>
            </a:r>
            <a:r>
              <a:rPr lang="hu-HU" sz="1600" i="1" dirty="0">
                <a:latin typeface="Aptos Display"/>
              </a:rPr>
              <a:t> Andrea és Kozák András egy filmforgatás közben találtak egymásra és életük végéig együtt maradtak. Közösen rendeztek darabokat, együtt játszottak, de a színházat képesek voltak félretenni a magánéletben, ami igen ritka és különleges. Andrea minden szempontból különlegesnek tartotta férjét, volt amikor forgatás során egyedül Kozák vette észre, hogy van egy villanyoszlop, aminek nem szabad, hogy benne legyen a képben, hisz nem olyan világban forgattak. Innen is visszatükröződik, milyen  komolyan vette a szakmáját.</a:t>
            </a:r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966D350D-78A2-4171-86AD-FF847D415AD6}"/>
              </a:ext>
            </a:extLst>
          </p:cNvPr>
          <p:cNvSpPr txBox="1"/>
          <p:nvPr/>
        </p:nvSpPr>
        <p:spPr>
          <a:xfrm>
            <a:off x="12481857" y="2223920"/>
            <a:ext cx="6222610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hu-HU" sz="1600" i="1" dirty="0">
                <a:latin typeface="Aptos Display"/>
              </a:rPr>
              <a:t>Bánk Bán alakítása: Racionalitása és természetessége kiválóan át tudja adni Bánk Bán mérlegelését az</a:t>
            </a:r>
            <a:endParaRPr lang="hu-HU" dirty="0"/>
          </a:p>
          <a:p>
            <a:pPr algn="r"/>
            <a:r>
              <a:rPr lang="hu-HU" sz="1600" i="1" dirty="0">
                <a:latin typeface="Aptos Display"/>
              </a:rPr>
              <a:t>ország java és a magánélete közt. Feleségével, </a:t>
            </a:r>
            <a:r>
              <a:rPr lang="hu-HU" sz="1600" i="1" dirty="0" err="1">
                <a:latin typeface="Aptos Display"/>
              </a:rPr>
              <a:t>Drahota</a:t>
            </a:r>
            <a:r>
              <a:rPr lang="hu-HU" sz="1600" i="1" dirty="0">
                <a:latin typeface="Aptos Display"/>
              </a:rPr>
              <a:t> Andreával megfelelően ki tudták egészíteni egymást, </a:t>
            </a:r>
            <a:r>
              <a:rPr lang="hu-HU" sz="1600" i="1" dirty="0" err="1">
                <a:latin typeface="Aptos Display"/>
              </a:rPr>
              <a:t>Drahota</a:t>
            </a:r>
            <a:r>
              <a:rPr lang="hu-HU" sz="1600" i="1" dirty="0">
                <a:latin typeface="Aptos Display"/>
              </a:rPr>
              <a:t> beszédstílusával, Kozák a modern </a:t>
            </a:r>
            <a:r>
              <a:rPr lang="hu-HU" sz="1600" i="1" dirty="0" err="1">
                <a:latin typeface="Aptos Display"/>
              </a:rPr>
              <a:t>intelektualitásával</a:t>
            </a:r>
            <a:r>
              <a:rPr lang="hu-HU" sz="1600" i="1" dirty="0">
                <a:latin typeface="Aptos Display"/>
              </a:rPr>
              <a:t>. A falusi</a:t>
            </a:r>
          </a:p>
          <a:p>
            <a:pPr algn="r"/>
            <a:r>
              <a:rPr lang="hu-HU" sz="1600" i="1" dirty="0">
                <a:latin typeface="Aptos Display"/>
              </a:rPr>
              <a:t>életnek köszönhetően sokszor fel tudta használni ott szerzett</a:t>
            </a:r>
          </a:p>
          <a:p>
            <a:pPr algn="r"/>
            <a:r>
              <a:rPr lang="hu-HU" sz="1600" i="1" dirty="0">
                <a:latin typeface="Aptos Display"/>
              </a:rPr>
              <a:t>élményeit, mind a darabban, mind a filmekben.</a:t>
            </a:r>
          </a:p>
        </p:txBody>
      </p:sp>
      <p:sp>
        <p:nvSpPr>
          <p:cNvPr id="25" name="Cím 1">
            <a:extLst>
              <a:ext uri="{FF2B5EF4-FFF2-40B4-BE49-F238E27FC236}">
                <a16:creationId xmlns:a16="http://schemas.microsoft.com/office/drawing/2014/main" id="{00737E4B-6A61-49AE-8838-ED4486A09F14}"/>
              </a:ext>
            </a:extLst>
          </p:cNvPr>
          <p:cNvSpPr txBox="1">
            <a:spLocks/>
          </p:cNvSpPr>
          <p:nvPr/>
        </p:nvSpPr>
        <p:spPr>
          <a:xfrm>
            <a:off x="1360046" y="-1680511"/>
            <a:ext cx="9144000" cy="11367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9600" b="1">
                <a:solidFill>
                  <a:schemeClr val="bg1"/>
                </a:solidFill>
                <a:latin typeface="Baskerville Old Face" panose="02020602080505020303" pitchFamily="18" charset="0"/>
              </a:rPr>
              <a:t>Kozák András</a:t>
            </a:r>
            <a:endParaRPr lang="hu-HU" sz="96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0407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A képen Emberi arc, ruházat, személy, portré látható&#10;&#10;Automatikusan generált leírás">
            <a:extLst>
              <a:ext uri="{FF2B5EF4-FFF2-40B4-BE49-F238E27FC236}">
                <a16:creationId xmlns:a16="http://schemas.microsoft.com/office/drawing/2014/main" id="{9FA95813-23C0-46F4-D39E-FDA6BD796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952" y="-6086714"/>
            <a:ext cx="4833597" cy="5581290"/>
          </a:xfrm>
          <a:prstGeom prst="rect">
            <a:avLst/>
          </a:prstGeom>
        </p:spPr>
      </p:pic>
      <p:cxnSp>
        <p:nvCxnSpPr>
          <p:cNvPr id="6" name="Egyenes összekötő nyíllal 5">
            <a:extLst>
              <a:ext uri="{FF2B5EF4-FFF2-40B4-BE49-F238E27FC236}">
                <a16:creationId xmlns:a16="http://schemas.microsoft.com/office/drawing/2014/main" id="{1A9D3B9B-3593-D64B-7CC1-05CA8BEB07EF}"/>
              </a:ext>
            </a:extLst>
          </p:cNvPr>
          <p:cNvCxnSpPr/>
          <p:nvPr/>
        </p:nvCxnSpPr>
        <p:spPr>
          <a:xfrm>
            <a:off x="5510200" y="2762120"/>
            <a:ext cx="7513605" cy="51758"/>
          </a:xfrm>
          <a:prstGeom prst="straightConnector1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Egyenes összekötő nyíllal 8">
            <a:extLst>
              <a:ext uri="{FF2B5EF4-FFF2-40B4-BE49-F238E27FC236}">
                <a16:creationId xmlns:a16="http://schemas.microsoft.com/office/drawing/2014/main" id="{2C203C21-0A14-8431-384B-5EC2FDD9D6F1}"/>
              </a:ext>
            </a:extLst>
          </p:cNvPr>
          <p:cNvCxnSpPr>
            <a:cxnSpLocks/>
          </p:cNvCxnSpPr>
          <p:nvPr/>
        </p:nvCxnSpPr>
        <p:spPr>
          <a:xfrm flipV="1">
            <a:off x="-5027222" y="2776403"/>
            <a:ext cx="7651014" cy="10700"/>
          </a:xfrm>
          <a:prstGeom prst="straightConnector1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Nyíl: kanyarodó 11">
            <a:extLst>
              <a:ext uri="{FF2B5EF4-FFF2-40B4-BE49-F238E27FC236}">
                <a16:creationId xmlns:a16="http://schemas.microsoft.com/office/drawing/2014/main" id="{4C1FB5AF-24BB-C9B0-754C-C8C2E2EF105B}"/>
              </a:ext>
            </a:extLst>
          </p:cNvPr>
          <p:cNvSpPr/>
          <p:nvPr/>
        </p:nvSpPr>
        <p:spPr>
          <a:xfrm flipV="1">
            <a:off x="-4649682" y="3312699"/>
            <a:ext cx="3134264" cy="2500953"/>
          </a:xfrm>
          <a:prstGeom prst="ben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4" name="Nyíl: kanyarodó 13">
            <a:extLst>
              <a:ext uri="{FF2B5EF4-FFF2-40B4-BE49-F238E27FC236}">
                <a16:creationId xmlns:a16="http://schemas.microsoft.com/office/drawing/2014/main" id="{D470DD06-6A5F-A569-684F-10848BD187A5}"/>
              </a:ext>
            </a:extLst>
          </p:cNvPr>
          <p:cNvSpPr/>
          <p:nvPr/>
        </p:nvSpPr>
        <p:spPr>
          <a:xfrm flipH="1" flipV="1">
            <a:off x="13866235" y="3312698"/>
            <a:ext cx="5420264" cy="2401018"/>
          </a:xfrm>
          <a:prstGeom prst="ben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grpSp>
        <p:nvGrpSpPr>
          <p:cNvPr id="32" name="Csoportba foglalás 31">
            <a:extLst>
              <a:ext uri="{FF2B5EF4-FFF2-40B4-BE49-F238E27FC236}">
                <a16:creationId xmlns:a16="http://schemas.microsoft.com/office/drawing/2014/main" id="{005648B6-9A00-E75C-A30C-D3ACB8201BBB}"/>
              </a:ext>
            </a:extLst>
          </p:cNvPr>
          <p:cNvGrpSpPr/>
          <p:nvPr/>
        </p:nvGrpSpPr>
        <p:grpSpPr>
          <a:xfrm>
            <a:off x="1001337" y="-12034347"/>
            <a:ext cx="8137623" cy="7732896"/>
            <a:chOff x="2013173" y="-629331"/>
            <a:chExt cx="8137623" cy="7732896"/>
          </a:xfrm>
        </p:grpSpPr>
        <p:pic>
          <p:nvPicPr>
            <p:cNvPr id="3" name="Kép 2" descr="Oscar Academy Awards PNG Transparent Images - PNG All">
              <a:extLst>
                <a:ext uri="{FF2B5EF4-FFF2-40B4-BE49-F238E27FC236}">
                  <a16:creationId xmlns:a16="http://schemas.microsoft.com/office/drawing/2014/main" id="{7507E0DF-3C6E-BA4D-5522-B2CD4BE15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-1200000">
              <a:off x="2013173" y="434714"/>
              <a:ext cx="1432573" cy="3127948"/>
            </a:xfrm>
            <a:prstGeom prst="rect">
              <a:avLst/>
            </a:prstGeom>
          </p:spPr>
        </p:pic>
        <p:pic>
          <p:nvPicPr>
            <p:cNvPr id="4" name="Kép 3" descr="Award PNG Images Transparent Free Download | PNGMart.com">
              <a:extLst>
                <a:ext uri="{FF2B5EF4-FFF2-40B4-BE49-F238E27FC236}">
                  <a16:creationId xmlns:a16="http://schemas.microsoft.com/office/drawing/2014/main" id="{A9188406-B472-47BD-CCF6-FD24EC4A5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-1260000">
              <a:off x="8494694" y="4816001"/>
              <a:ext cx="1656102" cy="2287564"/>
            </a:xfrm>
            <a:prstGeom prst="rect">
              <a:avLst/>
            </a:prstGeom>
          </p:spPr>
        </p:pic>
        <p:pic>
          <p:nvPicPr>
            <p:cNvPr id="21" name="Kép 20" descr="Download Achievement Trophy Yellow Award Gold Free Clipart HQ HQ PNG ...">
              <a:extLst>
                <a:ext uri="{FF2B5EF4-FFF2-40B4-BE49-F238E27FC236}">
                  <a16:creationId xmlns:a16="http://schemas.microsoft.com/office/drawing/2014/main" id="{C7D2F88A-D6E7-A593-A5D6-16461370B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-600000">
              <a:off x="3988086" y="101328"/>
              <a:ext cx="1817560" cy="1755101"/>
            </a:xfrm>
            <a:prstGeom prst="rect">
              <a:avLst/>
            </a:prstGeom>
          </p:spPr>
        </p:pic>
        <p:pic>
          <p:nvPicPr>
            <p:cNvPr id="28" name="Kép 27" descr="Gold medal Olympic medal Award Clip art - winner png download - 900* ...">
              <a:extLst>
                <a:ext uri="{FF2B5EF4-FFF2-40B4-BE49-F238E27FC236}">
                  <a16:creationId xmlns:a16="http://schemas.microsoft.com/office/drawing/2014/main" id="{4A1A08E7-42F1-5A1A-C843-3F6F40AF9D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4280000">
              <a:off x="7868275" y="2273504"/>
              <a:ext cx="1427191" cy="1711380"/>
            </a:xfrm>
            <a:prstGeom prst="rect">
              <a:avLst/>
            </a:prstGeom>
          </p:spPr>
        </p:pic>
        <p:pic>
          <p:nvPicPr>
            <p:cNvPr id="29" name="Kép 28" descr="Gold medal PNG">
              <a:extLst>
                <a:ext uri="{FF2B5EF4-FFF2-40B4-BE49-F238E27FC236}">
                  <a16:creationId xmlns:a16="http://schemas.microsoft.com/office/drawing/2014/main" id="{360850B6-6079-4F6C-C921-724F9F964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420000">
              <a:off x="6350286" y="1520877"/>
              <a:ext cx="1027920" cy="1605197"/>
            </a:xfrm>
            <a:prstGeom prst="rect">
              <a:avLst/>
            </a:prstGeom>
          </p:spPr>
        </p:pic>
        <p:pic>
          <p:nvPicPr>
            <p:cNvPr id="30" name="Kép 29" descr="Gold Cup Trophy PNG Image - PurePNG | Free transparent CC0 PNG Image ...">
              <a:extLst>
                <a:ext uri="{FF2B5EF4-FFF2-40B4-BE49-F238E27FC236}">
                  <a16:creationId xmlns:a16="http://schemas.microsoft.com/office/drawing/2014/main" id="{0FB79ADD-5332-3DAD-5AB9-3E080840C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">
              <a:off x="7276503" y="-629331"/>
              <a:ext cx="1527437" cy="2164208"/>
            </a:xfrm>
            <a:prstGeom prst="rect">
              <a:avLst/>
            </a:prstGeom>
          </p:spPr>
        </p:pic>
        <p:pic>
          <p:nvPicPr>
            <p:cNvPr id="31" name="Kép 30" descr="Golden Cup PNG Image | Trophies and medals, Gold frame, Cup">
              <a:extLst>
                <a:ext uri="{FF2B5EF4-FFF2-40B4-BE49-F238E27FC236}">
                  <a16:creationId xmlns:a16="http://schemas.microsoft.com/office/drawing/2014/main" id="{5267FF38-C8A7-1235-DBFD-A8943F23F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780000">
              <a:off x="3024577" y="4756956"/>
              <a:ext cx="1820682" cy="2028515"/>
            </a:xfrm>
            <a:prstGeom prst="rect">
              <a:avLst/>
            </a:prstGeom>
          </p:spPr>
        </p:pic>
      </p:grpSp>
      <p:pic>
        <p:nvPicPr>
          <p:cNvPr id="34" name="Kép 33" descr="A képen Emberi arc, portré, ember, személy látható&#10;&#10;Automatikusan generált leírás">
            <a:extLst>
              <a:ext uri="{FF2B5EF4-FFF2-40B4-BE49-F238E27FC236}">
                <a16:creationId xmlns:a16="http://schemas.microsoft.com/office/drawing/2014/main" id="{074A8130-C3D3-AE00-10D7-43309B63C2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921424" y="6730585"/>
            <a:ext cx="3695569" cy="5076668"/>
          </a:xfrm>
          <a:prstGeom prst="rect">
            <a:avLst/>
          </a:prstGeom>
        </p:spPr>
      </p:pic>
      <p:pic>
        <p:nvPicPr>
          <p:cNvPr id="35" name="Kép 34" descr="A képen Emberi arc, személy, portré, képernyőkép látható&#10;&#10;Automatikusan generált leírás">
            <a:extLst>
              <a:ext uri="{FF2B5EF4-FFF2-40B4-BE49-F238E27FC236}">
                <a16:creationId xmlns:a16="http://schemas.microsoft.com/office/drawing/2014/main" id="{8052407F-FF22-F8D1-94EA-AD2CEA7B146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73366" y="8029732"/>
            <a:ext cx="5630680" cy="4789358"/>
          </a:xfrm>
          <a:prstGeom prst="rect">
            <a:avLst/>
          </a:prstGeom>
        </p:spPr>
      </p:pic>
      <p:pic>
        <p:nvPicPr>
          <p:cNvPr id="36" name="Kép 35" descr="A képen személy, ruházat, Emberi arc, nő látható&#10;&#10;Automatikusan generált leírás">
            <a:extLst>
              <a:ext uri="{FF2B5EF4-FFF2-40B4-BE49-F238E27FC236}">
                <a16:creationId xmlns:a16="http://schemas.microsoft.com/office/drawing/2014/main" id="{EBDFDC14-39E2-B7E4-99DC-99FFDD2B91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214053" y="9328880"/>
            <a:ext cx="6288074" cy="4576996"/>
          </a:xfrm>
          <a:prstGeom prst="rect">
            <a:avLst/>
          </a:prstGeom>
        </p:spPr>
      </p:pic>
      <p:pic>
        <p:nvPicPr>
          <p:cNvPr id="37" name="Kép 36" descr="A képen Emberi arc, személy, portré, ruházat látható&#10;&#10;Automatikusan generált leírás">
            <a:extLst>
              <a:ext uri="{FF2B5EF4-FFF2-40B4-BE49-F238E27FC236}">
                <a16:creationId xmlns:a16="http://schemas.microsoft.com/office/drawing/2014/main" id="{765911D4-9805-92CA-F4AD-4A478C33CA4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13286" y="1971207"/>
            <a:ext cx="3230380" cy="4889291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1D6DACA5-8E93-3A08-0B9F-BD7D25F104C2}"/>
              </a:ext>
            </a:extLst>
          </p:cNvPr>
          <p:cNvSpPr txBox="1"/>
          <p:nvPr/>
        </p:nvSpPr>
        <p:spPr>
          <a:xfrm>
            <a:off x="5837377" y="3761168"/>
            <a:ext cx="6106014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hu-HU" sz="1600" i="1" dirty="0">
                <a:latin typeface="Aptos Display"/>
              </a:rPr>
              <a:t>Ingázott a színházak és a szerepek között. Vállalt sorozatszerepet is,</a:t>
            </a:r>
            <a:endParaRPr lang="hu-HU" dirty="0"/>
          </a:p>
          <a:p>
            <a:pPr algn="r"/>
            <a:r>
              <a:rPr lang="hu-HU" sz="1600" i="1" dirty="0">
                <a:latin typeface="Aptos Display"/>
              </a:rPr>
              <a:t>de abból hamar kilépett, mert a színvonalat nem találta megfelelőnek.  Még fiatal volt, amikor agydaganata lett, amiről csak</a:t>
            </a:r>
            <a:endParaRPr lang="hu-HU" dirty="0"/>
          </a:p>
          <a:p>
            <a:pPr algn="r"/>
            <a:r>
              <a:rPr lang="hu-HU" sz="1600" i="1" dirty="0">
                <a:latin typeface="Aptos Display"/>
              </a:rPr>
              <a:t>közeli ismerősei és családtagjai tudtak. Rengeteget</a:t>
            </a:r>
            <a:endParaRPr lang="hu-HU" dirty="0"/>
          </a:p>
          <a:p>
            <a:pPr algn="r"/>
            <a:r>
              <a:rPr lang="hu-HU" sz="1600" i="1" dirty="0">
                <a:latin typeface="Aptos Display"/>
              </a:rPr>
              <a:t>küzdött ellene de 2005-ben születésnapja betöltése után elhunyt.</a:t>
            </a:r>
            <a:endParaRPr lang="hu-HU" dirty="0"/>
          </a:p>
        </p:txBody>
      </p:sp>
      <p:sp>
        <p:nvSpPr>
          <p:cNvPr id="27" name="Szövegdoboz 26">
            <a:extLst>
              <a:ext uri="{FF2B5EF4-FFF2-40B4-BE49-F238E27FC236}">
                <a16:creationId xmlns:a16="http://schemas.microsoft.com/office/drawing/2014/main" id="{3007186C-EEBA-4E1A-A1A6-52FFFB3B164E}"/>
              </a:ext>
            </a:extLst>
          </p:cNvPr>
          <p:cNvSpPr txBox="1"/>
          <p:nvPr/>
        </p:nvSpPr>
        <p:spPr>
          <a:xfrm>
            <a:off x="-6428859" y="-3539721"/>
            <a:ext cx="7008848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sz="1600" i="1" dirty="0">
                <a:latin typeface="Aptos Display"/>
              </a:rPr>
              <a:t>1943. februárjában született Gávavencsellőn. Nem az átlagos gyermekek közé tartozott, ő inkább a szomszédokkal rongylabda-rúgós művészgyermek volt. A színészválogatottban is előbukkant, igaz csak egyszer, de akkor két góllal a neve mögött. </a:t>
            </a:r>
          </a:p>
          <a:p>
            <a:r>
              <a:rPr lang="hu-HU" sz="1600" i="1" dirty="0">
                <a:latin typeface="Aptos Display"/>
              </a:rPr>
              <a:t>Gimnáziumi évei alatt látott először színházi előadást , ami legbelül erősen megfogta, de ekkor még nem gondolkodott a színész szakmán. Később </a:t>
            </a:r>
            <a:r>
              <a:rPr lang="hu-HU" sz="1600" i="1" dirty="0" err="1">
                <a:latin typeface="Aptos Display"/>
              </a:rPr>
              <a:t>tesvérei</a:t>
            </a:r>
            <a:r>
              <a:rPr lang="hu-HU" sz="1600" i="1" dirty="0">
                <a:latin typeface="Aptos Display"/>
              </a:rPr>
              <a:t> rávették Kozákot, hogy mégis csak jelentkezzen a Színművészetire, ahová fel is vették.</a:t>
            </a:r>
            <a:endParaRPr lang="hu-HU" sz="1600" dirty="0"/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DDFBEDC1-7DE9-4A5F-80D8-A4FCEE413472}"/>
              </a:ext>
            </a:extLst>
          </p:cNvPr>
          <p:cNvSpPr txBox="1"/>
          <p:nvPr/>
        </p:nvSpPr>
        <p:spPr>
          <a:xfrm>
            <a:off x="11587027" y="-2887567"/>
            <a:ext cx="8275981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hu-HU" sz="1600" i="1" dirty="0">
                <a:latin typeface="Aptos Display"/>
              </a:rPr>
              <a:t>Azonnal meglátták benne a tehetséget, és azt a természetességet, amit kevesen tudnak a játékba belerakni. Majd egy szerencsés véletlennek köszönhetően egy főiskolai órára benézett a híres Jancsó Miklós rendező, aki küldött is egy levelet a fiatal Kozák Andrásnak, hogy játsszon az ő filmjeiben. Rengeteg Jancsó filmnek ő volt a főszereplője. </a:t>
            </a:r>
            <a:r>
              <a:rPr lang="hu-HU" sz="1600" i="1" dirty="0" err="1">
                <a:latin typeface="Aptos Display"/>
              </a:rPr>
              <a:t>Főisklolás</a:t>
            </a:r>
            <a:r>
              <a:rPr lang="hu-HU" sz="1600" i="1" dirty="0">
                <a:latin typeface="Aptos Display"/>
              </a:rPr>
              <a:t> évei után feleségével, </a:t>
            </a:r>
            <a:r>
              <a:rPr lang="hu-HU" sz="1600" i="1" dirty="0" err="1">
                <a:latin typeface="Aptos Display"/>
              </a:rPr>
              <a:t>Drahota</a:t>
            </a:r>
            <a:r>
              <a:rPr lang="hu-HU" sz="1600" i="1" dirty="0">
                <a:latin typeface="Aptos Display"/>
              </a:rPr>
              <a:t> Andreával  a Szolnoki Szigligeti Színházba szerződtek, aztán felmentek a Tháliába és ott folytatták későbbi sikeres alkotói munkásságukat. A rendszerváltás után  visszatértek Szolnokra.  Később Székesfehérváron folytatta munkásságát mint rendező.</a:t>
            </a:r>
            <a:endParaRPr lang="hu-HU" dirty="0"/>
          </a:p>
        </p:txBody>
      </p:sp>
      <p:sp>
        <p:nvSpPr>
          <p:cNvPr id="38" name="Szövegdoboz 37">
            <a:extLst>
              <a:ext uri="{FF2B5EF4-FFF2-40B4-BE49-F238E27FC236}">
                <a16:creationId xmlns:a16="http://schemas.microsoft.com/office/drawing/2014/main" id="{AA93293B-3AAD-4693-B012-34FB7E5003CC}"/>
              </a:ext>
            </a:extLst>
          </p:cNvPr>
          <p:cNvSpPr txBox="1"/>
          <p:nvPr/>
        </p:nvSpPr>
        <p:spPr>
          <a:xfrm>
            <a:off x="-7592731" y="1063266"/>
            <a:ext cx="7266667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sz="1600" i="1" dirty="0" err="1">
                <a:latin typeface="Aptos Display"/>
              </a:rPr>
              <a:t>Drahota</a:t>
            </a:r>
            <a:r>
              <a:rPr lang="hu-HU" sz="1600" i="1" dirty="0">
                <a:latin typeface="Aptos Display"/>
              </a:rPr>
              <a:t> Andrea és Kozák András egy filmforgatás közben találtak egymásra és életük végéig együtt maradtak. Közösen rendeztek darabokat, együtt játszottak, de a színházat képesek voltak félretenni a magánéletben, ami igen ritka és különleges. Andrea minden szempontból különlegesnek tartotta férjét, volt amikor forgatás során egyedül Kozák vette észre, hogy van egy villanyoszlop, aminek nem szabad, hogy benne legyen a képben, hisz nem olyan világban forgattak. Innen is visszatükröződik, milyen  komolyan vette a szakmáját.</a:t>
            </a:r>
          </a:p>
        </p:txBody>
      </p:sp>
      <p:sp>
        <p:nvSpPr>
          <p:cNvPr id="39" name="Szövegdoboz 38">
            <a:extLst>
              <a:ext uri="{FF2B5EF4-FFF2-40B4-BE49-F238E27FC236}">
                <a16:creationId xmlns:a16="http://schemas.microsoft.com/office/drawing/2014/main" id="{891B20A4-9229-4E5B-B74D-7FC63DB33EDA}"/>
              </a:ext>
            </a:extLst>
          </p:cNvPr>
          <p:cNvSpPr txBox="1"/>
          <p:nvPr/>
        </p:nvSpPr>
        <p:spPr>
          <a:xfrm>
            <a:off x="12481857" y="2223920"/>
            <a:ext cx="6222610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hu-HU" sz="1600" i="1" dirty="0">
                <a:latin typeface="Aptos Display"/>
              </a:rPr>
              <a:t>Bánk Bán alakítása: Racionalitása és természetessége kiválóan át tudja adni Bánk Bán mérlegelését az</a:t>
            </a:r>
            <a:endParaRPr lang="hu-HU" dirty="0"/>
          </a:p>
          <a:p>
            <a:pPr algn="r"/>
            <a:r>
              <a:rPr lang="hu-HU" sz="1600" i="1" dirty="0">
                <a:latin typeface="Aptos Display"/>
              </a:rPr>
              <a:t>ország java és a magánélete közt. Feleségével, </a:t>
            </a:r>
            <a:r>
              <a:rPr lang="hu-HU" sz="1600" i="1" dirty="0" err="1">
                <a:latin typeface="Aptos Display"/>
              </a:rPr>
              <a:t>Drahota</a:t>
            </a:r>
            <a:r>
              <a:rPr lang="hu-HU" sz="1600" i="1" dirty="0">
                <a:latin typeface="Aptos Display"/>
              </a:rPr>
              <a:t> Andreával megfelelően ki tudták egészíteni egymást, </a:t>
            </a:r>
            <a:r>
              <a:rPr lang="hu-HU" sz="1600" i="1" dirty="0" err="1">
                <a:latin typeface="Aptos Display"/>
              </a:rPr>
              <a:t>Drahota</a:t>
            </a:r>
            <a:r>
              <a:rPr lang="hu-HU" sz="1600" i="1" dirty="0">
                <a:latin typeface="Aptos Display"/>
              </a:rPr>
              <a:t> beszédstílusával, Kozák a modern </a:t>
            </a:r>
            <a:r>
              <a:rPr lang="hu-HU" sz="1600" i="1" dirty="0" err="1">
                <a:latin typeface="Aptos Display"/>
              </a:rPr>
              <a:t>intelektualitásával</a:t>
            </a:r>
            <a:r>
              <a:rPr lang="hu-HU" sz="1600" i="1" dirty="0">
                <a:latin typeface="Aptos Display"/>
              </a:rPr>
              <a:t>. A falusi</a:t>
            </a:r>
          </a:p>
          <a:p>
            <a:pPr algn="r"/>
            <a:r>
              <a:rPr lang="hu-HU" sz="1600" i="1" dirty="0">
                <a:latin typeface="Aptos Display"/>
              </a:rPr>
              <a:t>életnek köszönhetően sokszor fel tudta használni ott szerzett</a:t>
            </a:r>
          </a:p>
          <a:p>
            <a:pPr algn="r"/>
            <a:r>
              <a:rPr lang="hu-HU" sz="1600" i="1" dirty="0">
                <a:latin typeface="Aptos Display"/>
              </a:rPr>
              <a:t>élményeit, mind a darabban, mind a filmekben.</a:t>
            </a:r>
          </a:p>
        </p:txBody>
      </p:sp>
      <p:sp>
        <p:nvSpPr>
          <p:cNvPr id="41" name="Szövegdoboz 40">
            <a:extLst>
              <a:ext uri="{FF2B5EF4-FFF2-40B4-BE49-F238E27FC236}">
                <a16:creationId xmlns:a16="http://schemas.microsoft.com/office/drawing/2014/main" id="{746C75B4-A588-4B54-8A7D-6911D1FA5F0D}"/>
              </a:ext>
            </a:extLst>
          </p:cNvPr>
          <p:cNvSpPr txBox="1"/>
          <p:nvPr/>
        </p:nvSpPr>
        <p:spPr>
          <a:xfrm>
            <a:off x="-7442892" y="2523812"/>
            <a:ext cx="7116828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sz="1600" i="1" dirty="0">
                <a:latin typeface="Aptos Display"/>
              </a:rPr>
              <a:t>Filmes karrierjét a legszebb éveinek tekintette.  Filmes szerepléseiből rengeteg van, ezért csak egy párat emelnék ki: Sodrásban, ahol  a feleségével ismerkedett meg, Az ember tragédiája, Fényes szelek. Elég komolyan vette mindig is a színész szakmát, ezért is volt képes a kétszeres Jászai Mari díjas színészünk rendezésekre. Rendezési közt volt a Sirály. Kozák elmondta, hogy azért is választotta a Sirályt mert úgy érzi, Csehov ugyanúgy látja az embereket, mint ő. Rendezte még a </a:t>
            </a:r>
            <a:r>
              <a:rPr lang="hu-HU" sz="1600" i="1" dirty="0" err="1">
                <a:latin typeface="Aptos Display"/>
              </a:rPr>
              <a:t>Lóvátett</a:t>
            </a:r>
            <a:r>
              <a:rPr lang="hu-HU" sz="1600" i="1" dirty="0">
                <a:latin typeface="Aptos Display"/>
              </a:rPr>
              <a:t> lovagokat, A kőszívű ember fiait. </a:t>
            </a:r>
          </a:p>
        </p:txBody>
      </p:sp>
      <p:sp>
        <p:nvSpPr>
          <p:cNvPr id="43" name="Cím 1">
            <a:extLst>
              <a:ext uri="{FF2B5EF4-FFF2-40B4-BE49-F238E27FC236}">
                <a16:creationId xmlns:a16="http://schemas.microsoft.com/office/drawing/2014/main" id="{34C724B2-F391-4122-B5BF-89DCE3CBD8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0046" y="-1680511"/>
            <a:ext cx="9144000" cy="1136770"/>
          </a:xfrm>
        </p:spPr>
        <p:txBody>
          <a:bodyPr>
            <a:noAutofit/>
          </a:bodyPr>
          <a:lstStyle/>
          <a:p>
            <a:r>
              <a:rPr lang="hu-HU" sz="96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Kozák András</a:t>
            </a:r>
          </a:p>
        </p:txBody>
      </p:sp>
    </p:spTree>
    <p:extLst>
      <p:ext uri="{BB962C8B-B14F-4D97-AF65-F5344CB8AC3E}">
        <p14:creationId xmlns:p14="http://schemas.microsoft.com/office/powerpoint/2010/main" val="33339597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11508" y="-1634319"/>
            <a:ext cx="9144000" cy="1136770"/>
          </a:xfrm>
        </p:spPr>
        <p:txBody>
          <a:bodyPr>
            <a:noAutofit/>
          </a:bodyPr>
          <a:lstStyle/>
          <a:p>
            <a:r>
              <a:rPr lang="hu-HU" sz="9600" b="1">
                <a:solidFill>
                  <a:schemeClr val="bg1"/>
                </a:solidFill>
                <a:latin typeface="Aptos Black"/>
              </a:rPr>
              <a:t>Kozák András</a:t>
            </a:r>
          </a:p>
        </p:txBody>
      </p:sp>
      <p:pic>
        <p:nvPicPr>
          <p:cNvPr id="5" name="Kép 4" descr="A képen Emberi arc, ruházat, személy, portré látható&#10;&#10;Automatikusan generált leírás">
            <a:extLst>
              <a:ext uri="{FF2B5EF4-FFF2-40B4-BE49-F238E27FC236}">
                <a16:creationId xmlns:a16="http://schemas.microsoft.com/office/drawing/2014/main" id="{9FA95813-23C0-46F4-D39E-FDA6BD796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444" y="1270958"/>
            <a:ext cx="4833597" cy="5581290"/>
          </a:xfrm>
          <a:prstGeom prst="rect">
            <a:avLst/>
          </a:prstGeom>
        </p:spPr>
      </p:pic>
      <p:cxnSp>
        <p:nvCxnSpPr>
          <p:cNvPr id="6" name="Egyenes összekötő nyíllal 5">
            <a:extLst>
              <a:ext uri="{FF2B5EF4-FFF2-40B4-BE49-F238E27FC236}">
                <a16:creationId xmlns:a16="http://schemas.microsoft.com/office/drawing/2014/main" id="{1A9D3B9B-3593-D64B-7CC1-05CA8BEB07EF}"/>
              </a:ext>
            </a:extLst>
          </p:cNvPr>
          <p:cNvCxnSpPr/>
          <p:nvPr/>
        </p:nvCxnSpPr>
        <p:spPr>
          <a:xfrm>
            <a:off x="12692987" y="2762120"/>
            <a:ext cx="7513605" cy="51758"/>
          </a:xfrm>
          <a:prstGeom prst="straightConnector1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Egyenes összekötő nyíllal 8">
            <a:extLst>
              <a:ext uri="{FF2B5EF4-FFF2-40B4-BE49-F238E27FC236}">
                <a16:creationId xmlns:a16="http://schemas.microsoft.com/office/drawing/2014/main" id="{2C203C21-0A14-8431-384B-5EC2FDD9D6F1}"/>
              </a:ext>
            </a:extLst>
          </p:cNvPr>
          <p:cNvCxnSpPr>
            <a:cxnSpLocks/>
          </p:cNvCxnSpPr>
          <p:nvPr/>
        </p:nvCxnSpPr>
        <p:spPr>
          <a:xfrm flipV="1">
            <a:off x="-9486796" y="2514075"/>
            <a:ext cx="7651014" cy="10700"/>
          </a:xfrm>
          <a:prstGeom prst="straightConnector1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Nyíl: kanyarodó 11">
            <a:extLst>
              <a:ext uri="{FF2B5EF4-FFF2-40B4-BE49-F238E27FC236}">
                <a16:creationId xmlns:a16="http://schemas.microsoft.com/office/drawing/2014/main" id="{4C1FB5AF-24BB-C9B0-754C-C8C2E2EF105B}"/>
              </a:ext>
            </a:extLst>
          </p:cNvPr>
          <p:cNvSpPr/>
          <p:nvPr/>
        </p:nvSpPr>
        <p:spPr>
          <a:xfrm flipV="1">
            <a:off x="-4649682" y="3312699"/>
            <a:ext cx="3134264" cy="2500953"/>
          </a:xfrm>
          <a:prstGeom prst="ben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4" name="Nyíl: kanyarodó 13">
            <a:extLst>
              <a:ext uri="{FF2B5EF4-FFF2-40B4-BE49-F238E27FC236}">
                <a16:creationId xmlns:a16="http://schemas.microsoft.com/office/drawing/2014/main" id="{D470DD06-6A5F-A569-684F-10848BD187A5}"/>
              </a:ext>
            </a:extLst>
          </p:cNvPr>
          <p:cNvSpPr/>
          <p:nvPr/>
        </p:nvSpPr>
        <p:spPr>
          <a:xfrm flipH="1" flipV="1">
            <a:off x="13866235" y="3312698"/>
            <a:ext cx="5420264" cy="2401018"/>
          </a:xfrm>
          <a:prstGeom prst="ben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grpSp>
        <p:nvGrpSpPr>
          <p:cNvPr id="32" name="Csoportba foglalás 31">
            <a:extLst>
              <a:ext uri="{FF2B5EF4-FFF2-40B4-BE49-F238E27FC236}">
                <a16:creationId xmlns:a16="http://schemas.microsoft.com/office/drawing/2014/main" id="{005648B6-9A00-E75C-A30C-D3ACB8201BBB}"/>
              </a:ext>
            </a:extLst>
          </p:cNvPr>
          <p:cNvGrpSpPr/>
          <p:nvPr/>
        </p:nvGrpSpPr>
        <p:grpSpPr>
          <a:xfrm>
            <a:off x="1875763" y="-3002773"/>
            <a:ext cx="8137623" cy="7732896"/>
            <a:chOff x="2013173" y="-629331"/>
            <a:chExt cx="8137623" cy="7732896"/>
          </a:xfrm>
        </p:grpSpPr>
        <p:pic>
          <p:nvPicPr>
            <p:cNvPr id="3" name="Kép 2" descr="Oscar Academy Awards PNG Transparent Images - PNG All">
              <a:extLst>
                <a:ext uri="{FF2B5EF4-FFF2-40B4-BE49-F238E27FC236}">
                  <a16:creationId xmlns:a16="http://schemas.microsoft.com/office/drawing/2014/main" id="{7507E0DF-3C6E-BA4D-5522-B2CD4BE15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-1200000">
              <a:off x="2013173" y="434714"/>
              <a:ext cx="1432573" cy="3127948"/>
            </a:xfrm>
            <a:prstGeom prst="rect">
              <a:avLst/>
            </a:prstGeom>
          </p:spPr>
        </p:pic>
        <p:pic>
          <p:nvPicPr>
            <p:cNvPr id="4" name="Kép 3" descr="Award PNG Images Transparent Free Download | PNGMart.com">
              <a:extLst>
                <a:ext uri="{FF2B5EF4-FFF2-40B4-BE49-F238E27FC236}">
                  <a16:creationId xmlns:a16="http://schemas.microsoft.com/office/drawing/2014/main" id="{A9188406-B472-47BD-CCF6-FD24EC4A5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-1260000">
              <a:off x="8494694" y="4816001"/>
              <a:ext cx="1656102" cy="2287564"/>
            </a:xfrm>
            <a:prstGeom prst="rect">
              <a:avLst/>
            </a:prstGeom>
          </p:spPr>
        </p:pic>
        <p:pic>
          <p:nvPicPr>
            <p:cNvPr id="21" name="Kép 20" descr="Download Achievement Trophy Yellow Award Gold Free Clipart HQ HQ PNG ...">
              <a:extLst>
                <a:ext uri="{FF2B5EF4-FFF2-40B4-BE49-F238E27FC236}">
                  <a16:creationId xmlns:a16="http://schemas.microsoft.com/office/drawing/2014/main" id="{C7D2F88A-D6E7-A593-A5D6-16461370B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-600000">
              <a:off x="3988086" y="101328"/>
              <a:ext cx="1817560" cy="1755101"/>
            </a:xfrm>
            <a:prstGeom prst="rect">
              <a:avLst/>
            </a:prstGeom>
          </p:spPr>
        </p:pic>
        <p:pic>
          <p:nvPicPr>
            <p:cNvPr id="28" name="Kép 27" descr="Gold medal Olympic medal Award Clip art - winner png download - 900* ...">
              <a:extLst>
                <a:ext uri="{FF2B5EF4-FFF2-40B4-BE49-F238E27FC236}">
                  <a16:creationId xmlns:a16="http://schemas.microsoft.com/office/drawing/2014/main" id="{4A1A08E7-42F1-5A1A-C843-3F6F40AF9D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4280000">
              <a:off x="7868275" y="2273504"/>
              <a:ext cx="1427191" cy="1711380"/>
            </a:xfrm>
            <a:prstGeom prst="rect">
              <a:avLst/>
            </a:prstGeom>
          </p:spPr>
        </p:pic>
        <p:pic>
          <p:nvPicPr>
            <p:cNvPr id="29" name="Kép 28" descr="Gold medal PNG">
              <a:extLst>
                <a:ext uri="{FF2B5EF4-FFF2-40B4-BE49-F238E27FC236}">
                  <a16:creationId xmlns:a16="http://schemas.microsoft.com/office/drawing/2014/main" id="{360850B6-6079-4F6C-C921-724F9F964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420000">
              <a:off x="6350286" y="1520877"/>
              <a:ext cx="1027920" cy="1605197"/>
            </a:xfrm>
            <a:prstGeom prst="rect">
              <a:avLst/>
            </a:prstGeom>
          </p:spPr>
        </p:pic>
        <p:pic>
          <p:nvPicPr>
            <p:cNvPr id="30" name="Kép 29" descr="Gold Cup Trophy PNG Image - PurePNG | Free transparent CC0 PNG Image ...">
              <a:extLst>
                <a:ext uri="{FF2B5EF4-FFF2-40B4-BE49-F238E27FC236}">
                  <a16:creationId xmlns:a16="http://schemas.microsoft.com/office/drawing/2014/main" id="{0FB79ADD-5332-3DAD-5AB9-3E080840C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">
              <a:off x="7276503" y="-629331"/>
              <a:ext cx="1527437" cy="2164208"/>
            </a:xfrm>
            <a:prstGeom prst="rect">
              <a:avLst/>
            </a:prstGeom>
          </p:spPr>
        </p:pic>
        <p:pic>
          <p:nvPicPr>
            <p:cNvPr id="31" name="Kép 30" descr="Golden Cup PNG Image | Trophies and medals, Gold frame, Cup">
              <a:extLst>
                <a:ext uri="{FF2B5EF4-FFF2-40B4-BE49-F238E27FC236}">
                  <a16:creationId xmlns:a16="http://schemas.microsoft.com/office/drawing/2014/main" id="{5267FF38-C8A7-1235-DBFD-A8943F23F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780000">
              <a:off x="3024577" y="4756956"/>
              <a:ext cx="1820682" cy="2028515"/>
            </a:xfrm>
            <a:prstGeom prst="rect">
              <a:avLst/>
            </a:prstGeom>
          </p:spPr>
        </p:pic>
      </p:grpSp>
      <p:pic>
        <p:nvPicPr>
          <p:cNvPr id="34" name="Kép 33" descr="A képen Emberi arc, portré, ember, személy látható&#10;&#10;Automatikusan generált leírás">
            <a:extLst>
              <a:ext uri="{FF2B5EF4-FFF2-40B4-BE49-F238E27FC236}">
                <a16:creationId xmlns:a16="http://schemas.microsoft.com/office/drawing/2014/main" id="{074A8130-C3D3-AE00-10D7-43309B63C2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921424" y="6730585"/>
            <a:ext cx="3695569" cy="5076668"/>
          </a:xfrm>
          <a:prstGeom prst="rect">
            <a:avLst/>
          </a:prstGeom>
        </p:spPr>
      </p:pic>
      <p:pic>
        <p:nvPicPr>
          <p:cNvPr id="35" name="Kép 34" descr="A képen Emberi arc, személy, portré, képernyőkép látható&#10;&#10;Automatikusan generált leírás">
            <a:extLst>
              <a:ext uri="{FF2B5EF4-FFF2-40B4-BE49-F238E27FC236}">
                <a16:creationId xmlns:a16="http://schemas.microsoft.com/office/drawing/2014/main" id="{8052407F-FF22-F8D1-94EA-AD2CEA7B146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73366" y="8029732"/>
            <a:ext cx="5630680" cy="4789358"/>
          </a:xfrm>
          <a:prstGeom prst="rect">
            <a:avLst/>
          </a:prstGeom>
        </p:spPr>
      </p:pic>
      <p:pic>
        <p:nvPicPr>
          <p:cNvPr id="36" name="Kép 35" descr="A képen személy, ruházat, Emberi arc, nő látható&#10;&#10;Automatikusan generált leírás">
            <a:extLst>
              <a:ext uri="{FF2B5EF4-FFF2-40B4-BE49-F238E27FC236}">
                <a16:creationId xmlns:a16="http://schemas.microsoft.com/office/drawing/2014/main" id="{EBDFDC14-39E2-B7E4-99DC-99FFDD2B91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214053" y="9328880"/>
            <a:ext cx="6288074" cy="4576996"/>
          </a:xfrm>
          <a:prstGeom prst="rect">
            <a:avLst/>
          </a:prstGeom>
        </p:spPr>
      </p:pic>
      <p:pic>
        <p:nvPicPr>
          <p:cNvPr id="37" name="Kép 36" descr="A képen Emberi arc, személy, portré, ruházat látható&#10;&#10;Automatikusan generált leírás">
            <a:extLst>
              <a:ext uri="{FF2B5EF4-FFF2-40B4-BE49-F238E27FC236}">
                <a16:creationId xmlns:a16="http://schemas.microsoft.com/office/drawing/2014/main" id="{765911D4-9805-92CA-F4AD-4A478C33CA4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63516" y="7455109"/>
            <a:ext cx="3230380" cy="4889291"/>
          </a:xfrm>
          <a:prstGeom prst="rect">
            <a:avLst/>
          </a:prstGeom>
        </p:spPr>
      </p:pic>
      <p:sp>
        <p:nvSpPr>
          <p:cNvPr id="40" name="Szövegdoboz 39">
            <a:extLst>
              <a:ext uri="{FF2B5EF4-FFF2-40B4-BE49-F238E27FC236}">
                <a16:creationId xmlns:a16="http://schemas.microsoft.com/office/drawing/2014/main" id="{56F0E12B-7F5A-AAB7-7B41-7BFDCB34C489}"/>
              </a:ext>
            </a:extLst>
          </p:cNvPr>
          <p:cNvSpPr txBox="1"/>
          <p:nvPr/>
        </p:nvSpPr>
        <p:spPr>
          <a:xfrm>
            <a:off x="-5340195" y="-2561667"/>
            <a:ext cx="8291158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sz="1600" i="1" dirty="0">
                <a:latin typeface="Aptos Display"/>
              </a:rPr>
              <a:t>Minden 1943. februárjában kezdődött egy meghitt tipikus paraszttanyán. Nem az átlagos gyermekek közé tartozott, ő inkább a szomszédokkal rongylabda rúgós művészgyermek volt. Később a színészválogatottban is előbukkant, igaz csak egyszer, de akkor két góllal a neve mögött. </a:t>
            </a:r>
          </a:p>
          <a:p>
            <a:r>
              <a:rPr lang="hu-HU" sz="1600" i="1" dirty="0">
                <a:latin typeface="Aptos Display"/>
              </a:rPr>
              <a:t>Gimnáziumi évei alatt látott először színházi előadást , ami legbelül erősen megfogta, de ekkor még nem gondolkodott a színészi szakmán. Hanem aztán jó testvérei rávették Kozákot, hogy mégis csak jelentkezzen a Színművészetire. Nem meglepő módon felvették</a:t>
            </a:r>
            <a:r>
              <a:rPr lang="hu-HU" sz="1600" dirty="0"/>
              <a:t>. </a:t>
            </a:r>
          </a:p>
        </p:txBody>
      </p:sp>
      <p:sp>
        <p:nvSpPr>
          <p:cNvPr id="42" name="Szövegdoboz 41">
            <a:extLst>
              <a:ext uri="{FF2B5EF4-FFF2-40B4-BE49-F238E27FC236}">
                <a16:creationId xmlns:a16="http://schemas.microsoft.com/office/drawing/2014/main" id="{A12C1229-835C-F389-3B93-3A34FF2E5FB1}"/>
              </a:ext>
            </a:extLst>
          </p:cNvPr>
          <p:cNvSpPr txBox="1"/>
          <p:nvPr/>
        </p:nvSpPr>
        <p:spPr>
          <a:xfrm>
            <a:off x="11773286" y="-3447643"/>
            <a:ext cx="7510395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hu-HU" sz="1600" i="1" dirty="0">
                <a:latin typeface="Aptos Display"/>
              </a:rPr>
              <a:t>Azonnal meglátták benne a tehetséget, és azt a természetességet, amit kevesen tudnak a játékba belerakni. Majd egy szerencsés véletlennek köszönhetően egy főiskolai órára benézett a híres Jancsó Miklós rendező, akinek több se kellett egy napnál, és másnapra küldött is egy levelet a fiatal Kozák Andrásnak, hogy játsszon az ő filmjeiben. Rengeteg Jancsó filmnek ő volt a főszereplője. </a:t>
            </a:r>
            <a:r>
              <a:rPr lang="hu-HU" sz="1600" i="1" dirty="0" err="1">
                <a:latin typeface="Aptos Display"/>
              </a:rPr>
              <a:t>Főisklolás</a:t>
            </a:r>
            <a:r>
              <a:rPr lang="hu-HU" sz="1600" i="1" dirty="0">
                <a:latin typeface="Aptos Display"/>
              </a:rPr>
              <a:t> évei alatt feleségével, </a:t>
            </a:r>
            <a:r>
              <a:rPr lang="hu-HU" sz="1600" i="1" dirty="0" err="1">
                <a:latin typeface="Aptos Display"/>
              </a:rPr>
              <a:t>Drahota</a:t>
            </a:r>
            <a:r>
              <a:rPr lang="hu-HU" sz="1600" i="1" dirty="0">
                <a:latin typeface="Aptos Display"/>
              </a:rPr>
              <a:t> Andreával  a Szolnoki Szigligeti Színházba szerződtek, aztán felmentek a Tháliába és ott folytatták fantasztikus alkotásaikat. A rendszerváltás után  visszatértek Szolnokra.  Később Székesfehérváron folytatta munkásságát mint rendező.</a:t>
            </a:r>
            <a:endParaRPr lang="hu-HU" dirty="0"/>
          </a:p>
        </p:txBody>
      </p:sp>
      <p:sp>
        <p:nvSpPr>
          <p:cNvPr id="44" name="Szövegdoboz 43">
            <a:extLst>
              <a:ext uri="{FF2B5EF4-FFF2-40B4-BE49-F238E27FC236}">
                <a16:creationId xmlns:a16="http://schemas.microsoft.com/office/drawing/2014/main" id="{1DAF6037-AA20-929D-9A77-29E5FEE6400A}"/>
              </a:ext>
            </a:extLst>
          </p:cNvPr>
          <p:cNvSpPr txBox="1"/>
          <p:nvPr/>
        </p:nvSpPr>
        <p:spPr>
          <a:xfrm>
            <a:off x="-4373650" y="-2807711"/>
            <a:ext cx="6632120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sz="1600" i="1">
                <a:latin typeface="Aptos Display"/>
              </a:rPr>
              <a:t>Szerelmi élete egy nőnél kezdődött és annál a nőnél is ért véget. </a:t>
            </a:r>
            <a:r>
              <a:rPr lang="hu-HU" sz="1600" i="1" err="1">
                <a:latin typeface="Aptos Display"/>
              </a:rPr>
              <a:t>Drahota</a:t>
            </a:r>
            <a:r>
              <a:rPr lang="hu-HU" sz="1600" i="1" dirty="0">
                <a:latin typeface="Aptos Display"/>
              </a:rPr>
              <a:t> </a:t>
            </a:r>
            <a:r>
              <a:rPr lang="hu-HU" sz="1600" i="1">
                <a:latin typeface="Aptos Display"/>
              </a:rPr>
              <a:t>Andrea filmforgatás közben talált rá Kozákra. Közösen rendeztek darabokat, együtt játszottak, de a színházat képesek voltak félretenni a magánéletben, ami igen ritka és különleges. Andrea minden szempontból különlegesnek tartotta férjét, volt amikor forgatás során egyedül Kozák vette észre, hogy van egy villanyoszlop, aminek nem szabad, hogy benne legyen a képben, hisz nem olyan világban forgattak. Innen is vissza tükröződik milyen  komolyan is vette a szakmáját.</a:t>
            </a:r>
          </a:p>
        </p:txBody>
      </p:sp>
      <p:sp>
        <p:nvSpPr>
          <p:cNvPr id="45" name="Szövegdoboz 44">
            <a:extLst>
              <a:ext uri="{FF2B5EF4-FFF2-40B4-BE49-F238E27FC236}">
                <a16:creationId xmlns:a16="http://schemas.microsoft.com/office/drawing/2014/main" id="{E68E3156-19B7-9FEB-FDC1-3C5C19D2D805}"/>
              </a:ext>
            </a:extLst>
          </p:cNvPr>
          <p:cNvSpPr txBox="1"/>
          <p:nvPr/>
        </p:nvSpPr>
        <p:spPr>
          <a:xfrm>
            <a:off x="-5944409" y="-2801090"/>
            <a:ext cx="8203614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sz="1600" i="1" dirty="0">
                <a:latin typeface="Aptos Display"/>
              </a:rPr>
              <a:t>Filmes karrierje a legszebb éveit adta meg neki. Mint említettem számos Jancsó filmnek ő volt a főszereplője.  Filmes szerepléseiből rengeteg van ezért csak egy párat emelnék ki: Sodrásban, ahol is a feleségével ismerkedett meg, Az ember tragédiája, Fényes szelek. Elég komolyan vette mindig is a színész szakmát, ezért is volt képes a kétszeres Jászai Mari díjas színészünk rendezéseket is lebonyolítani. Rendezési közt volt a Sirály, ami nagy meglepetést okozott a fogyasztói társadalomnak, Kozák elmondta hogy azért is választotta a Sirályt mert úgy érzi Csehov ugyan úgy látja az embereket mint ő maga. Rendezte még a </a:t>
            </a:r>
            <a:r>
              <a:rPr lang="hu-HU" sz="1600" i="1" dirty="0" err="1">
                <a:latin typeface="Aptos Display"/>
              </a:rPr>
              <a:t>Lóvátett</a:t>
            </a:r>
            <a:r>
              <a:rPr lang="hu-HU" sz="1600" i="1" dirty="0">
                <a:latin typeface="Aptos Display"/>
              </a:rPr>
              <a:t> Lovagokat, A kőszívű ember fiait. 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5EFD73E1-CD88-055F-1755-3E84BCE4B579}"/>
              </a:ext>
            </a:extLst>
          </p:cNvPr>
          <p:cNvSpPr txBox="1"/>
          <p:nvPr/>
        </p:nvSpPr>
        <p:spPr>
          <a:xfrm>
            <a:off x="5947812" y="8344211"/>
            <a:ext cx="6106014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hu-HU" sz="1600" i="1" dirty="0">
                <a:latin typeface="Aptos Display"/>
              </a:rPr>
              <a:t>Ingázott a színházak és a szerepek között. Vállalt sorozatszerepet is,</a:t>
            </a:r>
            <a:endParaRPr lang="hu-HU"/>
          </a:p>
          <a:p>
            <a:pPr algn="r"/>
            <a:r>
              <a:rPr lang="hu-HU" sz="1600" i="1" dirty="0">
                <a:latin typeface="Aptos Display"/>
              </a:rPr>
              <a:t>de abból hamar kilépett, mert a színvonalat nem találta megfelelőnek.  Még fiatal volt, amikor agydaganata lett, amiről csak</a:t>
            </a:r>
            <a:endParaRPr lang="hu-HU"/>
          </a:p>
          <a:p>
            <a:pPr algn="r"/>
            <a:r>
              <a:rPr lang="hu-HU" sz="1600" i="1" dirty="0">
                <a:latin typeface="Aptos Display"/>
              </a:rPr>
              <a:t>közeli ismerősei és családtagjai tudtak. Rengeteget</a:t>
            </a:r>
            <a:endParaRPr lang="hu-HU"/>
          </a:p>
          <a:p>
            <a:pPr algn="r"/>
            <a:r>
              <a:rPr lang="hu-HU" sz="1600" i="1" dirty="0">
                <a:latin typeface="Aptos Display"/>
              </a:rPr>
              <a:t>küzdött ellene de 2005-ben születésnapja betöltése után elhunyt.</a:t>
            </a:r>
            <a:endParaRPr lang="hu-HU"/>
          </a:p>
        </p:txBody>
      </p:sp>
      <p:sp>
        <p:nvSpPr>
          <p:cNvPr id="27" name="Szövegdoboz 26">
            <a:extLst>
              <a:ext uri="{FF2B5EF4-FFF2-40B4-BE49-F238E27FC236}">
                <a16:creationId xmlns:a16="http://schemas.microsoft.com/office/drawing/2014/main" id="{ED60B441-CE34-4EB0-868C-AD34F9C8FC09}"/>
              </a:ext>
            </a:extLst>
          </p:cNvPr>
          <p:cNvSpPr txBox="1"/>
          <p:nvPr/>
        </p:nvSpPr>
        <p:spPr>
          <a:xfrm>
            <a:off x="12481857" y="2223920"/>
            <a:ext cx="6222610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hu-HU" sz="1600" i="1" dirty="0">
                <a:latin typeface="Aptos Display"/>
              </a:rPr>
              <a:t>Bánk Bán alakítása: Racionalitása és természetessége kiválóan át tudja adni Bánk Bán mérlegelését az</a:t>
            </a:r>
            <a:endParaRPr lang="hu-HU" dirty="0"/>
          </a:p>
          <a:p>
            <a:pPr algn="r"/>
            <a:r>
              <a:rPr lang="hu-HU" sz="1600" i="1" dirty="0">
                <a:latin typeface="Aptos Display"/>
              </a:rPr>
              <a:t>ország java és a magánélete közt. Feleségével, </a:t>
            </a:r>
            <a:r>
              <a:rPr lang="hu-HU" sz="1600" i="1" dirty="0" err="1">
                <a:latin typeface="Aptos Display"/>
              </a:rPr>
              <a:t>Drahota</a:t>
            </a:r>
            <a:r>
              <a:rPr lang="hu-HU" sz="1600" i="1" dirty="0">
                <a:latin typeface="Aptos Display"/>
              </a:rPr>
              <a:t> Andreával megfelelően ki tudták egészíteni egymást, </a:t>
            </a:r>
            <a:r>
              <a:rPr lang="hu-HU" sz="1600" i="1" dirty="0" err="1">
                <a:latin typeface="Aptos Display"/>
              </a:rPr>
              <a:t>Drahota</a:t>
            </a:r>
            <a:r>
              <a:rPr lang="hu-HU" sz="1600" i="1" dirty="0">
                <a:latin typeface="Aptos Display"/>
              </a:rPr>
              <a:t> beszédstílusával, Kozák a modern </a:t>
            </a:r>
            <a:r>
              <a:rPr lang="hu-HU" sz="1600" i="1" dirty="0" err="1">
                <a:latin typeface="Aptos Display"/>
              </a:rPr>
              <a:t>intelektualitásával</a:t>
            </a:r>
            <a:r>
              <a:rPr lang="hu-HU" sz="1600" i="1" dirty="0">
                <a:latin typeface="Aptos Display"/>
              </a:rPr>
              <a:t>. A falusi</a:t>
            </a:r>
          </a:p>
          <a:p>
            <a:pPr algn="r"/>
            <a:r>
              <a:rPr lang="hu-HU" sz="1600" i="1" dirty="0">
                <a:latin typeface="Aptos Display"/>
              </a:rPr>
              <a:t>életnek köszönhetően sokszor fel tudta használni ott szerzett</a:t>
            </a:r>
          </a:p>
          <a:p>
            <a:pPr algn="r"/>
            <a:r>
              <a:rPr lang="hu-HU" sz="1600" i="1" dirty="0">
                <a:latin typeface="Aptos Display"/>
              </a:rPr>
              <a:t>élményeit, mind a darabban, mind a filmekben.</a:t>
            </a:r>
          </a:p>
        </p:txBody>
      </p:sp>
      <p:sp>
        <p:nvSpPr>
          <p:cNvPr id="39" name="Cím 1">
            <a:extLst>
              <a:ext uri="{FF2B5EF4-FFF2-40B4-BE49-F238E27FC236}">
                <a16:creationId xmlns:a16="http://schemas.microsoft.com/office/drawing/2014/main" id="{C07BF849-18F3-412B-A1C3-517EEBC3C596}"/>
              </a:ext>
            </a:extLst>
          </p:cNvPr>
          <p:cNvSpPr txBox="1">
            <a:spLocks/>
          </p:cNvSpPr>
          <p:nvPr/>
        </p:nvSpPr>
        <p:spPr>
          <a:xfrm>
            <a:off x="1360046" y="5353546"/>
            <a:ext cx="9144000" cy="11367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9600" b="1">
                <a:solidFill>
                  <a:schemeClr val="bg1"/>
                </a:solidFill>
                <a:latin typeface="Baskerville Old Face" panose="02020602080505020303" pitchFamily="18" charset="0"/>
              </a:rPr>
              <a:t>Kozák András</a:t>
            </a:r>
            <a:endParaRPr lang="hu-HU" sz="96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690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4131</Words>
  <Application>Microsoft Office PowerPoint</Application>
  <PresentationFormat>Szélesvásznú</PresentationFormat>
  <Paragraphs>123</Paragraphs>
  <Slides>8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5" baseType="lpstr">
      <vt:lpstr>Aptos</vt:lpstr>
      <vt:lpstr>Aptos Black</vt:lpstr>
      <vt:lpstr>Aptos Display</vt:lpstr>
      <vt:lpstr>Arial</vt:lpstr>
      <vt:lpstr>Baskerville Old Face</vt:lpstr>
      <vt:lpstr>Calibri</vt:lpstr>
      <vt:lpstr>Office-téma</vt:lpstr>
      <vt:lpstr>Kozák András</vt:lpstr>
      <vt:lpstr>Kozák András</vt:lpstr>
      <vt:lpstr>Kozák András</vt:lpstr>
      <vt:lpstr>Kozák András</vt:lpstr>
      <vt:lpstr>Kozák András</vt:lpstr>
      <vt:lpstr>Kozák András</vt:lpstr>
      <vt:lpstr>Kozák András</vt:lpstr>
      <vt:lpstr>Kozák András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user</dc:creator>
  <cp:lastModifiedBy>user</cp:lastModifiedBy>
  <cp:revision>673</cp:revision>
  <dcterms:created xsi:type="dcterms:W3CDTF">2024-03-29T17:27:39Z</dcterms:created>
  <dcterms:modified xsi:type="dcterms:W3CDTF">2024-04-07T19:26:49Z</dcterms:modified>
</cp:coreProperties>
</file>