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7" r:id="rId3"/>
    <p:sldId id="266" r:id="rId4"/>
    <p:sldId id="261" r:id="rId5"/>
    <p:sldId id="267" r:id="rId6"/>
    <p:sldId id="258" r:id="rId7"/>
    <p:sldId id="268" r:id="rId8"/>
    <p:sldId id="259" r:id="rId9"/>
    <p:sldId id="262" r:id="rId10"/>
    <p:sldId id="263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DED6F3-C8E7-4C72-9E96-41FC6E447FF2}">
  <a:tblStyle styleId="{D9DED6F3-C8E7-4C72-9E96-41FC6E447F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Források: A.</a:t>
            </a:r>
            <a:r>
              <a:rPr lang="hu-HU" baseline="0" dirty="0" smtClean="0"/>
              <a:t> Szabó Magda: Tamási Áron (2021)</a:t>
            </a:r>
          </a:p>
          <a:p>
            <a:pPr marL="158750" indent="0">
              <a:buNone/>
            </a:pPr>
            <a:r>
              <a:rPr lang="hu-HU" baseline="0" dirty="0" smtClean="0"/>
              <a:t>                        Port.hu</a:t>
            </a:r>
          </a:p>
          <a:p>
            <a:pPr marL="158750" indent="0">
              <a:buNone/>
            </a:pPr>
            <a:r>
              <a:rPr lang="hu-HU" baseline="0" dirty="0" smtClean="0"/>
              <a:t>                        a Nemzeti Színház oldala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117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25725" y="1445275"/>
            <a:ext cx="5407800" cy="15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24725" y="3146450"/>
            <a:ext cx="3952500" cy="4095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8" r:id="rId3"/>
    <p:sldLayoutId id="2147483679" r:id="rId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>
            <a:spLocks noGrp="1"/>
          </p:cNvSpPr>
          <p:nvPr>
            <p:ph type="ctrTitle"/>
          </p:nvPr>
        </p:nvSpPr>
        <p:spPr>
          <a:xfrm>
            <a:off x="1090229" y="2029874"/>
            <a:ext cx="7105879" cy="23153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smtClean="0">
                <a:latin typeface="Blackadder ITC" panose="04020505051007020D02" pitchFamily="82" charset="0"/>
              </a:rPr>
              <a:t>„Nem gondolnám, hogy olyan csoda volna leverni másokat.”</a:t>
            </a:r>
            <a:endParaRPr sz="3200" dirty="0">
              <a:latin typeface="Blackadder ITC" panose="04020505051007020D02" pitchFamily="82" charset="0"/>
            </a:endParaRPr>
          </a:p>
        </p:txBody>
      </p:sp>
      <p:sp>
        <p:nvSpPr>
          <p:cNvPr id="358" name="Google Shape;358;p36"/>
          <p:cNvSpPr txBox="1">
            <a:spLocks noGrp="1"/>
          </p:cNvSpPr>
          <p:nvPr>
            <p:ph type="subTitle" idx="1"/>
          </p:nvPr>
        </p:nvSpPr>
        <p:spPr>
          <a:xfrm>
            <a:off x="6428520" y="3386126"/>
            <a:ext cx="1678639" cy="4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 smtClean="0">
                <a:latin typeface="Blackadder ITC" panose="04020505051007020D02" pitchFamily="82" charset="0"/>
              </a:rPr>
              <a:t>Tamási Áron</a:t>
            </a:r>
            <a:endParaRPr sz="2400" dirty="0">
              <a:latin typeface="Blackadder ITC" panose="04020505051007020D02" pitchFamily="82" charset="0"/>
            </a:endParaRPr>
          </a:p>
        </p:txBody>
      </p:sp>
      <p:cxnSp>
        <p:nvCxnSpPr>
          <p:cNvPr id="359" name="Google Shape;359;p36"/>
          <p:cNvCxnSpPr/>
          <p:nvPr/>
        </p:nvCxnSpPr>
        <p:spPr>
          <a:xfrm rot="5400000" flipH="1" flipV="1">
            <a:off x="8144980" y="1627137"/>
            <a:ext cx="1683487" cy="31455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zövegdoboz 1"/>
          <p:cNvSpPr txBox="1"/>
          <p:nvPr/>
        </p:nvSpPr>
        <p:spPr>
          <a:xfrm>
            <a:off x="942780" y="4271371"/>
            <a:ext cx="756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chemeClr val="accent6"/>
                </a:solidFill>
                <a:latin typeface="Franklin Gothic Medium" pitchFamily="34" charset="0"/>
              </a:rPr>
              <a:t>Tamási Áron színpadi műveinek a sorsa</a:t>
            </a:r>
            <a:endParaRPr lang="hu-HU" sz="1600" dirty="0">
              <a:solidFill>
                <a:schemeClr val="accent6"/>
              </a:solidFill>
              <a:latin typeface="Franklin Gothic Medium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68" y="651053"/>
            <a:ext cx="2697898" cy="18077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8232" t="8055" r="11367" b="7382"/>
          <a:stretch/>
        </p:blipFill>
        <p:spPr>
          <a:xfrm>
            <a:off x="2974554" y="460441"/>
            <a:ext cx="3194892" cy="422261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3013113" y="494258"/>
            <a:ext cx="31177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/>
            <a:r>
              <a:rPr lang="hu-HU" sz="1200" dirty="0" smtClean="0">
                <a:latin typeface="Bahnschrift Light" panose="020B0502040204020203" pitchFamily="34" charset="0"/>
              </a:rPr>
              <a:t>„Tamási </a:t>
            </a:r>
            <a:r>
              <a:rPr lang="hu-HU" sz="1200" dirty="0">
                <a:latin typeface="Bahnschrift Light" panose="020B0502040204020203" pitchFamily="34" charset="0"/>
              </a:rPr>
              <a:t>harmadik darabja, a tavaly bemutatott Vitéz lélek, igazán szép sikert aratott. Ezúttal megértőnek bizonyult a sajtó nagyobbik része és a közönség is. Pedig a darab alapjában véve </a:t>
            </a:r>
            <a:r>
              <a:rPr lang="hu-HU" sz="1200" dirty="0" err="1">
                <a:latin typeface="Bahnschrift Light" panose="020B0502040204020203" pitchFamily="34" charset="0"/>
              </a:rPr>
              <a:t>akusztikailag</a:t>
            </a:r>
            <a:r>
              <a:rPr lang="hu-HU" sz="1200" dirty="0">
                <a:latin typeface="Bahnschrift Light" panose="020B0502040204020203" pitchFamily="34" charset="0"/>
              </a:rPr>
              <a:t> nem túl szerencsés körülmények között került színre. Ennyire bensőséges, a lélek rejtett szépségeit, halk rezzenéseit megmutató finom, költői játék a Nemzeti Színház hibás akusztikájú nézőterén, kivált pedig a Városi Színház gyilkos, hangnyelő hombárjában csak részben fejthette ki hatását. Mégis, még így is megérezték, hogy itt a népi színjáték szükségképp elérkezett a lélek síkjaira. Pedig mekkora földet kellett bejárnia a népszínművek matricabirodalmán, a sablonok </a:t>
            </a:r>
            <a:r>
              <a:rPr lang="hu-HU" sz="1200" dirty="0" err="1">
                <a:latin typeface="Bahnschrift Light" panose="020B0502040204020203" pitchFamily="34" charset="0"/>
              </a:rPr>
              <a:t>honán</a:t>
            </a:r>
            <a:r>
              <a:rPr lang="hu-HU" sz="1200" dirty="0">
                <a:latin typeface="Bahnschrift Light" panose="020B0502040204020203" pitchFamily="34" charset="0"/>
              </a:rPr>
              <a:t>, a naturalizmus és realizmus sok sarán és </a:t>
            </a:r>
            <a:r>
              <a:rPr lang="hu-HU" sz="1200" dirty="0" err="1">
                <a:latin typeface="Bahnschrift Light" panose="020B0502040204020203" pitchFamily="34" charset="0"/>
              </a:rPr>
              <a:t>piszkán</a:t>
            </a:r>
            <a:r>
              <a:rPr lang="hu-HU" sz="1200" dirty="0">
                <a:latin typeface="Bahnschrift Light" panose="020B0502040204020203" pitchFamily="34" charset="0"/>
              </a:rPr>
              <a:t> át, amíg eljutott idáig! Mennyi szépség, mennyi emberi igazság, mennyi lélek árad itt Tamási bőségszarujából</a:t>
            </a:r>
            <a:r>
              <a:rPr lang="hu-HU" sz="1200" dirty="0" smtClean="0">
                <a:latin typeface="Bahnschrift Light" panose="020B0502040204020203" pitchFamily="34" charset="0"/>
              </a:rPr>
              <a:t>!„</a:t>
            </a:r>
          </a:p>
          <a:p>
            <a:pPr algn="r"/>
            <a:r>
              <a:rPr lang="hu-HU" sz="1200" dirty="0" smtClean="0">
                <a:latin typeface="Freestyle Script" panose="030804020302050B0404" pitchFamily="66" charset="0"/>
              </a:rPr>
              <a:t>Németh Antal</a:t>
            </a:r>
            <a:endParaRPr lang="hu-HU" sz="1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20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95837" y="646822"/>
            <a:ext cx="619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Bodoni MT Black" pitchFamily="18" charset="0"/>
              </a:rPr>
              <a:t>Köszönjük a figyelmet!</a:t>
            </a:r>
            <a:endParaRPr lang="hu-HU" sz="4000" dirty="0">
              <a:latin typeface="Bodoni MT Black" pitchFamily="18" charset="0"/>
            </a:endParaRPr>
          </a:p>
        </p:txBody>
      </p:sp>
      <p:pic>
        <p:nvPicPr>
          <p:cNvPr id="1026" name="Picture 2" descr="Forráskép megtekinté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3778" y="1497928"/>
            <a:ext cx="2205745" cy="284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936433" y="3389943"/>
            <a:ext cx="4417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</a:t>
            </a:r>
            <a:r>
              <a:rPr lang="hu-HU" b="1" u="sng" dirty="0" smtClean="0"/>
              <a:t>Pataki Teátristák </a:t>
            </a:r>
            <a:r>
              <a:rPr lang="hu-HU" u="sng" dirty="0" smtClean="0"/>
              <a:t>csapatának tagjai</a:t>
            </a:r>
            <a:r>
              <a:rPr lang="hu-HU" dirty="0" smtClean="0"/>
              <a:t>: </a:t>
            </a:r>
            <a:r>
              <a:rPr lang="hu-HU" i="1" dirty="0" smtClean="0"/>
              <a:t>Fejér Abigél </a:t>
            </a:r>
          </a:p>
          <a:p>
            <a:r>
              <a:rPr lang="hu-HU" i="1" dirty="0" smtClean="0"/>
              <a:t>                                                               Gecse Lilla</a:t>
            </a:r>
          </a:p>
          <a:p>
            <a:r>
              <a:rPr lang="hu-HU" i="1" dirty="0" smtClean="0"/>
              <a:t>                                                               Szabó Lea</a:t>
            </a:r>
          </a:p>
          <a:p>
            <a:r>
              <a:rPr lang="hu-HU" i="1" dirty="0" smtClean="0"/>
              <a:t>                                                               </a:t>
            </a:r>
            <a:r>
              <a:rPr lang="hu-HU" i="1" dirty="0" err="1" smtClean="0"/>
              <a:t>Viszlai</a:t>
            </a:r>
            <a:r>
              <a:rPr lang="hu-HU" i="1" dirty="0" smtClean="0"/>
              <a:t> Anna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048703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769" y="614476"/>
            <a:ext cx="683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 Black" pitchFamily="34" charset="0"/>
              </a:rPr>
              <a:t>A ősiség himnikus drámája, avagy az Ősvigasztalás</a:t>
            </a:r>
            <a:endParaRPr lang="hu-HU" sz="1800" dirty="0">
              <a:latin typeface="Arial Black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43662" y="1155802"/>
            <a:ext cx="40160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1200" dirty="0" smtClean="0"/>
              <a:t>Tamási ezen műve az Amerikában való tartózkodása alatt született 1924-ben, és </a:t>
            </a:r>
            <a:r>
              <a:rPr lang="hu-HU" sz="1200" dirty="0"/>
              <a:t>ez volt az első komoly próbálkozása a dráma világában</a:t>
            </a:r>
            <a:r>
              <a:rPr lang="hu-HU" sz="1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A Kolozsvári Nemzeti Színház pályázatára küldte haza, ahol dicséretben részesítették. 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A színmű kézirata elkallódott</a:t>
            </a:r>
            <a:r>
              <a:rPr lang="hu-HU" sz="1200" dirty="0"/>
              <a:t> </a:t>
            </a:r>
            <a:r>
              <a:rPr lang="hu-HU" sz="1200" dirty="0" smtClean="0"/>
              <a:t>és csak évtizedekkel később került elő.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209367" y="2928233"/>
            <a:ext cx="4447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1200" dirty="0" smtClean="0"/>
              <a:t>Tamási az ősi hitvilágból merítette az alap ötletet, és fonta össze egy XX. századi bűnügyi történettel – A darab az életbe vetett hitről, az újrakezdés reményeiről szól, </a:t>
            </a:r>
            <a:r>
              <a:rPr lang="hu-HU" sz="1200" dirty="0" err="1" smtClean="0"/>
              <a:t>Csorja</a:t>
            </a:r>
            <a:r>
              <a:rPr lang="hu-HU" sz="1200" dirty="0" smtClean="0"/>
              <a:t> Ambrus különös végakaratával kezdődik, és hű fivérével aki teljesíti azt. Igazságtalanság, szerelem, és mind ezek egyvelege jelenik meg a darabban, amit csaknem ötven évvel a megírása után Sík Ferenc alkalmazott színpadra a Pécsi Nemzeti Színházban.</a:t>
            </a:r>
          </a:p>
          <a:p>
            <a:endParaRPr lang="hu-HU" dirty="0"/>
          </a:p>
        </p:txBody>
      </p:sp>
      <p:pic>
        <p:nvPicPr>
          <p:cNvPr id="8198" name="Picture 6" descr="Nincs elérhető leírá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574" y="2571574"/>
            <a:ext cx="2042222" cy="187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Nincs elérhető leírá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0553" y="1052661"/>
            <a:ext cx="2925267" cy="162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150479" y="2682012"/>
            <a:ext cx="2591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1976 március 2 – Pécsi Nemzeti színház</a:t>
            </a:r>
            <a:endParaRPr lang="hu-HU" sz="1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55923" y="4443451"/>
            <a:ext cx="243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Vári Éva és </a:t>
            </a:r>
            <a:r>
              <a:rPr lang="hu-HU" sz="1200" dirty="0" err="1" smtClean="0"/>
              <a:t>Pákozdy</a:t>
            </a:r>
            <a:r>
              <a:rPr lang="hu-HU" sz="1200" dirty="0" smtClean="0"/>
              <a:t> János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76934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nyíllal 2"/>
          <p:cNvCxnSpPr/>
          <p:nvPr/>
        </p:nvCxnSpPr>
        <p:spPr>
          <a:xfrm>
            <a:off x="881349" y="2666082"/>
            <a:ext cx="7711808" cy="1"/>
          </a:xfrm>
          <a:prstGeom prst="straightConnector1">
            <a:avLst/>
          </a:prstGeom>
          <a:ln w="57150">
            <a:solidFill>
              <a:srgbClr val="0C0C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3368" y="544224"/>
            <a:ext cx="1527907" cy="2087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2295" y="2557616"/>
            <a:ext cx="1373076" cy="2218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4346" y="366989"/>
            <a:ext cx="1563698" cy="2405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9" name="Egyenes összekötő 8"/>
          <p:cNvCxnSpPr>
            <a:endCxn id="5" idx="1"/>
          </p:cNvCxnSpPr>
          <p:nvPr/>
        </p:nvCxnSpPr>
        <p:spPr>
          <a:xfrm flipV="1">
            <a:off x="2107321" y="2351682"/>
            <a:ext cx="1" cy="314400"/>
          </a:xfrm>
          <a:prstGeom prst="line">
            <a:avLst/>
          </a:prstGeom>
          <a:ln w="57150"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058" y="2335131"/>
            <a:ext cx="54869" cy="34750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965" y="2632981"/>
            <a:ext cx="54869" cy="34750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 flipH="1">
            <a:off x="881349" y="345558"/>
            <a:ext cx="235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1982. </a:t>
            </a:r>
            <a:r>
              <a:rPr lang="hu-HU" sz="1200" dirty="0"/>
              <a:t>f</a:t>
            </a:r>
            <a:r>
              <a:rPr lang="hu-HU" sz="1200" dirty="0" smtClean="0"/>
              <a:t>ebruár 6.</a:t>
            </a:r>
          </a:p>
          <a:p>
            <a:pPr algn="ctr"/>
            <a:r>
              <a:rPr lang="hu-HU" sz="1200" dirty="0" smtClean="0"/>
              <a:t>Nagyváradi Állami Színház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 flipH="1">
            <a:off x="3238489" y="4353560"/>
            <a:ext cx="252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2017. </a:t>
            </a:r>
            <a:r>
              <a:rPr lang="hu-HU" sz="1200" dirty="0"/>
              <a:t>s</a:t>
            </a:r>
            <a:r>
              <a:rPr lang="hu-HU" sz="1200" dirty="0" smtClean="0"/>
              <a:t>zeptember 8.</a:t>
            </a:r>
          </a:p>
          <a:p>
            <a:pPr algn="ctr"/>
            <a:r>
              <a:rPr lang="hu-HU" sz="1200" dirty="0" smtClean="0"/>
              <a:t>Békéscsabai Jókai Színház</a:t>
            </a:r>
            <a:endParaRPr lang="hu-HU" sz="12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239" y="281972"/>
            <a:ext cx="2523963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3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74033" y="1015824"/>
            <a:ext cx="4491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1200" dirty="0" smtClean="0"/>
              <a:t>1934-ben íródott, majd az év októberében már el is hangzott a pesti rádióban </a:t>
            </a:r>
            <a:r>
              <a:rPr lang="hu-HU" sz="1200" dirty="0" err="1" smtClean="0"/>
              <a:t>Csanády</a:t>
            </a:r>
            <a:r>
              <a:rPr lang="hu-HU" sz="1200" dirty="0" smtClean="0"/>
              <a:t> György rendezésében.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Először 1935-ben a Márkus László vezette Új Thália Társaság mutatta be a Royal Színházban.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A Nemzeti színház 1939. november 16-án tűzte műsorra </a:t>
            </a:r>
            <a:r>
              <a:rPr lang="hu-HU" sz="1200" dirty="0" err="1" smtClean="0"/>
              <a:t>Pünkösti</a:t>
            </a:r>
            <a:r>
              <a:rPr lang="hu-HU" sz="1200" dirty="0" smtClean="0"/>
              <a:t> Andor rendezésében, ahol a megfelelő hangulat megteremtéséért fenyő illatú levegőt fújtak a nézőtérre.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A mű </a:t>
            </a:r>
            <a:r>
              <a:rPr lang="hu-HU" sz="1200" dirty="0" err="1" smtClean="0"/>
              <a:t>előfutáraként</a:t>
            </a:r>
            <a:r>
              <a:rPr lang="hu-HU" sz="1200" dirty="0" smtClean="0"/>
              <a:t> szolgált az orosz Kék madár című alkotás.</a:t>
            </a:r>
          </a:p>
          <a:p>
            <a:endParaRPr lang="hu-HU" dirty="0"/>
          </a:p>
        </p:txBody>
      </p:sp>
      <p:sp>
        <p:nvSpPr>
          <p:cNvPr id="5" name="BlokTextu 4"/>
          <p:cNvSpPr txBox="1"/>
          <p:nvPr/>
        </p:nvSpPr>
        <p:spPr>
          <a:xfrm>
            <a:off x="1404516" y="563270"/>
            <a:ext cx="672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 Black" pitchFamily="34" charset="0"/>
              </a:rPr>
              <a:t>A fenyő illatú színmű, avagy az Énekes madár</a:t>
            </a:r>
            <a:endParaRPr lang="hu-HU" sz="1800" dirty="0"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036559" y="3718718"/>
            <a:ext cx="37803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A mese és a dráma tulajdonságait tükrözi.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Egy történet az igaz, tiszta szerelemről, a gonoszságról és az igazság végső győzedelmeskedéséről. 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8" y="2696916"/>
            <a:ext cx="3104977" cy="174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94" y="1023004"/>
            <a:ext cx="2394734" cy="225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 flipH="1">
            <a:off x="1404516" y="4439714"/>
            <a:ext cx="2743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1935. </a:t>
            </a:r>
            <a:r>
              <a:rPr lang="hu-HU" sz="1200" dirty="0"/>
              <a:t>n</a:t>
            </a:r>
            <a:r>
              <a:rPr lang="hu-HU" sz="1200" dirty="0" smtClean="0"/>
              <a:t>ovember 17. – Royal Színház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20086" y="3201380"/>
            <a:ext cx="3772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1939. szeptember 16. – Budapest, Nemzeti Színház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949384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888" y="2215392"/>
            <a:ext cx="54869" cy="34750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271" y="2547841"/>
            <a:ext cx="54869" cy="3475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794" y="2220644"/>
            <a:ext cx="54869" cy="347502"/>
          </a:xfrm>
          <a:prstGeom prst="rect">
            <a:avLst/>
          </a:prstGeom>
        </p:spPr>
      </p:pic>
      <p:cxnSp>
        <p:nvCxnSpPr>
          <p:cNvPr id="2" name="Egyenes összekötő nyíllal 1"/>
          <p:cNvCxnSpPr/>
          <p:nvPr/>
        </p:nvCxnSpPr>
        <p:spPr>
          <a:xfrm>
            <a:off x="881349" y="2577947"/>
            <a:ext cx="7711808" cy="1"/>
          </a:xfrm>
          <a:prstGeom prst="straightConnector1">
            <a:avLst/>
          </a:prstGeom>
          <a:ln w="57150">
            <a:solidFill>
              <a:srgbClr val="0C0C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9" y="738130"/>
            <a:ext cx="2486628" cy="159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80" y="2820320"/>
            <a:ext cx="1406319" cy="1551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05" y="2895343"/>
            <a:ext cx="2445657" cy="157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87" y="730848"/>
            <a:ext cx="2388940" cy="1564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65" y="2594429"/>
            <a:ext cx="54869" cy="34750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79071" y="308472"/>
            <a:ext cx="34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1968. </a:t>
            </a:r>
            <a:r>
              <a:rPr lang="hu-HU" sz="1200" dirty="0"/>
              <a:t>m</a:t>
            </a:r>
            <a:r>
              <a:rPr lang="hu-HU" sz="1200" dirty="0" smtClean="0"/>
              <a:t>ájus 4.</a:t>
            </a:r>
          </a:p>
          <a:p>
            <a:pPr algn="ctr"/>
            <a:r>
              <a:rPr lang="hu-HU" sz="1200" dirty="0" smtClean="0"/>
              <a:t>Sepsiszentgyörgyi Állami Magyar Színház 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802305" y="4345850"/>
            <a:ext cx="34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1979. </a:t>
            </a:r>
            <a:r>
              <a:rPr lang="hu-HU" sz="1200" dirty="0"/>
              <a:t>á</a:t>
            </a:r>
            <a:r>
              <a:rPr lang="hu-HU" sz="1200" dirty="0" smtClean="0"/>
              <a:t>prilis 23.</a:t>
            </a:r>
          </a:p>
          <a:p>
            <a:pPr algn="ctr"/>
            <a:r>
              <a:rPr lang="hu-HU" sz="1200" dirty="0" smtClean="0"/>
              <a:t>Veszprémi Petőfi Színház 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935357" y="308472"/>
            <a:ext cx="34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1987. április 17.</a:t>
            </a:r>
          </a:p>
          <a:p>
            <a:pPr algn="ctr"/>
            <a:r>
              <a:rPr lang="hu-HU" sz="1200" dirty="0" smtClean="0"/>
              <a:t>Budapest, Nemzeti Színház   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373165" y="4412640"/>
            <a:ext cx="34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 2020. augusztus 21. </a:t>
            </a:r>
          </a:p>
          <a:p>
            <a:pPr algn="ctr"/>
            <a:r>
              <a:rPr lang="hu-HU" sz="1200" dirty="0" smtClean="0"/>
              <a:t>Gödöllő, Művészetek Háza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386074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75412" y="532377"/>
            <a:ext cx="603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 Black" pitchFamily="34" charset="0"/>
              </a:rPr>
              <a:t>A győztes alkotás, avagy a Tündöklő Jeromos</a:t>
            </a:r>
            <a:endParaRPr lang="hu-HU" sz="1800" dirty="0">
              <a:latin typeface="Arial Black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881437" y="1039210"/>
            <a:ext cx="5149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200" dirty="0" smtClean="0"/>
              <a:t> Az Erdélyi Szépmíves Céh és a Kolozsvári Magyar Színház 1936-ban meghirdetett dráma pályázatán a 83 mű közül egyedül ezt az alkotást díjazták. 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Egy korai novellájából az </a:t>
            </a:r>
            <a:r>
              <a:rPr lang="hu-HU" sz="1200" i="1" dirty="0" smtClean="0"/>
              <a:t>Ördögváltozás Csíkban</a:t>
            </a:r>
            <a:r>
              <a:rPr lang="hu-HU" sz="1200" dirty="0" smtClean="0"/>
              <a:t>-</a:t>
            </a:r>
            <a:r>
              <a:rPr lang="hu-HU" sz="1200" dirty="0" err="1" smtClean="0"/>
              <a:t>ból</a:t>
            </a:r>
            <a:r>
              <a:rPr lang="hu-HU" sz="1200" dirty="0" smtClean="0"/>
              <a:t> inspirálódott.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Szinte azonnal színpadra kerül és </a:t>
            </a:r>
            <a:r>
              <a:rPr lang="hu-HU" sz="1200" dirty="0"/>
              <a:t>a</a:t>
            </a:r>
            <a:r>
              <a:rPr lang="hu-HU" sz="1200" dirty="0" smtClean="0"/>
              <a:t> közönség a szívébe zárja, viszont a kritikusok kevésbé.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184825" y="3257467"/>
            <a:ext cx="44476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magyarországi bemutató Németh Antal rendezésében 1939. április 22-én a budapesti Nemzeti Színházban volt.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smtClean="0"/>
              <a:t>A történet egy erdélyi faluban játszódik, Adventi időszakban, majd egy fekete felhő leszáll a falura feldúlva a nyájakat, és az emberek lelkét. </a:t>
            </a:r>
            <a:r>
              <a:rPr lang="hu-HU" sz="1200" dirty="0"/>
              <a:t>J</a:t>
            </a:r>
            <a:r>
              <a:rPr lang="hu-HU" sz="1200" dirty="0" smtClean="0"/>
              <a:t>átékos humor, mély komolyság és emberi jóság keveredik benne.</a:t>
            </a:r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71" y="2207223"/>
            <a:ext cx="2464946" cy="21664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8070" y="1165087"/>
            <a:ext cx="2167401" cy="175921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 flipH="1">
            <a:off x="566552" y="4340647"/>
            <a:ext cx="416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1936. </a:t>
            </a:r>
            <a:r>
              <a:rPr lang="hu-HU" sz="1200" dirty="0"/>
              <a:t>n</a:t>
            </a:r>
            <a:r>
              <a:rPr lang="hu-HU" sz="1200" dirty="0" smtClean="0"/>
              <a:t>ovember 6. – Kolozsvári Nemzeti Színház Ősbemutató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401897" y="3143213"/>
            <a:ext cx="347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1939. április 22. – </a:t>
            </a:r>
            <a:r>
              <a:rPr lang="hu-HU" sz="1200" dirty="0"/>
              <a:t>B</a:t>
            </a:r>
            <a:r>
              <a:rPr lang="hu-HU" sz="1200" dirty="0" smtClean="0"/>
              <a:t>udapest, Nemzeti Színház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720258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73" y="2230445"/>
            <a:ext cx="54869" cy="34750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28" y="2262597"/>
            <a:ext cx="54869" cy="34750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53" y="2577947"/>
            <a:ext cx="54869" cy="347502"/>
          </a:xfrm>
          <a:prstGeom prst="rect">
            <a:avLst/>
          </a:prstGeom>
        </p:spPr>
      </p:pic>
      <p:cxnSp>
        <p:nvCxnSpPr>
          <p:cNvPr id="2" name="Egyenes összekötő nyíllal 1"/>
          <p:cNvCxnSpPr/>
          <p:nvPr/>
        </p:nvCxnSpPr>
        <p:spPr>
          <a:xfrm>
            <a:off x="881349" y="2577947"/>
            <a:ext cx="7711808" cy="1"/>
          </a:xfrm>
          <a:prstGeom prst="straightConnector1">
            <a:avLst/>
          </a:prstGeom>
          <a:ln w="57150">
            <a:solidFill>
              <a:srgbClr val="0C0C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56" y="740799"/>
            <a:ext cx="2441744" cy="157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01" y="2739061"/>
            <a:ext cx="1227972" cy="1657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6929" y="396584"/>
            <a:ext cx="1576153" cy="226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zövegdoboz 11"/>
          <p:cNvSpPr txBox="1"/>
          <p:nvPr/>
        </p:nvSpPr>
        <p:spPr>
          <a:xfrm flipH="1">
            <a:off x="294173" y="297936"/>
            <a:ext cx="370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1975. október 14.</a:t>
            </a:r>
          </a:p>
          <a:p>
            <a:pPr algn="ctr"/>
            <a:r>
              <a:rPr lang="hu-HU" sz="1200" dirty="0" smtClean="0"/>
              <a:t> Sepsiszentgyörgyi Állami Magyar Színház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3304845" y="4396294"/>
            <a:ext cx="297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1994. október 1.</a:t>
            </a:r>
          </a:p>
          <a:p>
            <a:pPr algn="ctr"/>
            <a:r>
              <a:rPr lang="hu-HU" sz="1200" dirty="0" smtClean="0"/>
              <a:t> Budapest, Nemzeti Színház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 flipH="1">
            <a:off x="5014676" y="307687"/>
            <a:ext cx="370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2018. </a:t>
            </a:r>
            <a:r>
              <a:rPr lang="hu-HU" sz="1200" dirty="0"/>
              <a:t>d</a:t>
            </a:r>
            <a:r>
              <a:rPr lang="hu-HU" sz="1200" dirty="0" smtClean="0"/>
              <a:t>ecember 5.</a:t>
            </a:r>
          </a:p>
          <a:p>
            <a:pPr algn="ctr"/>
            <a:r>
              <a:rPr lang="hu-HU" sz="1200" dirty="0" smtClean="0"/>
              <a:t> Marosvásárhelyi Nemzeti Színház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854509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95144" y="512064"/>
            <a:ext cx="582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 Black" pitchFamily="34" charset="0"/>
              </a:rPr>
              <a:t>A tökéletes remek, avagy a Vitéz lélek</a:t>
            </a:r>
            <a:endParaRPr lang="hu-HU" sz="1800" dirty="0">
              <a:latin typeface="Arial Black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89507" y="973310"/>
            <a:ext cx="3935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200" dirty="0" smtClean="0"/>
              <a:t>1940 őszén fejezte a darab írását, és amint letette a tollat, a Nemzeti színházban </a:t>
            </a:r>
            <a:r>
              <a:rPr lang="hu-HU" sz="1200" dirty="0" err="1" smtClean="0"/>
              <a:t>Pünkösti</a:t>
            </a:r>
            <a:r>
              <a:rPr lang="hu-HU" sz="1200" dirty="0" smtClean="0"/>
              <a:t> Andor vezetésével el is kezdődtek a próbák.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A </a:t>
            </a:r>
            <a:r>
              <a:rPr lang="hu-HU" sz="1200" i="1" dirty="0" smtClean="0"/>
              <a:t>Himnusz egy szamárral </a:t>
            </a:r>
            <a:r>
              <a:rPr lang="hu-HU" sz="1200" dirty="0" smtClean="0"/>
              <a:t>című novellájából merítette az ötletet.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A magyar néplélek igazi drámája.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/>
              <a:t>Az </a:t>
            </a:r>
            <a:r>
              <a:rPr lang="hu-HU" sz="1200" dirty="0" smtClean="0"/>
              <a:t>ősbemutatóra a budapesti Nemzeti Színházban 1941. </a:t>
            </a:r>
            <a:r>
              <a:rPr lang="hu-HU" sz="1200" dirty="0"/>
              <a:t>január </a:t>
            </a:r>
            <a:r>
              <a:rPr lang="hu-HU" sz="1200" dirty="0" smtClean="0"/>
              <a:t>25-én Pünkösdi </a:t>
            </a:r>
            <a:r>
              <a:rPr lang="hu-HU" sz="1200" dirty="0"/>
              <a:t>Andor </a:t>
            </a:r>
            <a:r>
              <a:rPr lang="hu-HU" sz="1200" dirty="0" smtClean="0"/>
              <a:t>rendezésében került sor.</a:t>
            </a:r>
            <a:endParaRPr lang="hu-HU" sz="1200" dirty="0"/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Műfaji megjelölése „komoly játék”.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 flipH="1">
            <a:off x="4428780" y="3161841"/>
            <a:ext cx="4307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„Tamási</a:t>
            </a:r>
            <a:r>
              <a:rPr lang="hu-HU" sz="1200" dirty="0"/>
              <a:t>, a történet minden misztikuma, szürreális mozzanatai ellenére is valójában életszerű, jól nyomon követhető mesét vázol fel a </a:t>
            </a:r>
            <a:r>
              <a:rPr lang="hu-HU" sz="1200" dirty="0" smtClean="0"/>
              <a:t>Vitéz </a:t>
            </a:r>
            <a:r>
              <a:rPr lang="hu-HU" sz="1200" dirty="0"/>
              <a:t>lélekről szólva. Az elbeszélés hangsúlya a változásra, a cselekvési ambícióra, az újrakezdés szándékára, szükségességére </a:t>
            </a:r>
            <a:r>
              <a:rPr lang="hu-HU" sz="1200" dirty="0" err="1"/>
              <a:t>helyeződik</a:t>
            </a:r>
            <a:r>
              <a:rPr lang="hu-HU" sz="1200" dirty="0"/>
              <a:t>, az érvek erősen emlékeztetnek az új erdélyi politikai helyzet megkívánta, az író által követendőnek tartott közösségi magatartás jellemzőire</a:t>
            </a:r>
            <a:r>
              <a:rPr lang="hu-HU" sz="1200" dirty="0" smtClean="0"/>
              <a:t>.”</a:t>
            </a:r>
            <a:endParaRPr lang="hu-HU" sz="1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26" y="841910"/>
            <a:ext cx="1784101" cy="231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7" y="2886417"/>
            <a:ext cx="3216925" cy="163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920396" y="4516916"/>
            <a:ext cx="3355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1941. január 25. – Budapest, Nemzeti Színház </a:t>
            </a:r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6515764" y="1783877"/>
            <a:ext cx="2295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Szeleczky</a:t>
            </a:r>
            <a:r>
              <a:rPr lang="hu-HU" sz="1200" dirty="0"/>
              <a:t> </a:t>
            </a:r>
            <a:r>
              <a:rPr lang="hu-HU" sz="1200" dirty="0" smtClean="0"/>
              <a:t>Zita és </a:t>
            </a:r>
            <a:r>
              <a:rPr lang="hu-HU" sz="1200" dirty="0" err="1" smtClean="0"/>
              <a:t>Apáthy</a:t>
            </a:r>
            <a:r>
              <a:rPr lang="hu-HU" sz="1200" dirty="0" smtClean="0"/>
              <a:t> Imre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09097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011" y="2231741"/>
            <a:ext cx="54869" cy="34750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41" y="2577947"/>
            <a:ext cx="54869" cy="34750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2" y="2230445"/>
            <a:ext cx="54869" cy="347502"/>
          </a:xfrm>
          <a:prstGeom prst="rect">
            <a:avLst/>
          </a:prstGeom>
        </p:spPr>
      </p:pic>
      <p:cxnSp>
        <p:nvCxnSpPr>
          <p:cNvPr id="2" name="Egyenes összekötő nyíllal 1"/>
          <p:cNvCxnSpPr/>
          <p:nvPr/>
        </p:nvCxnSpPr>
        <p:spPr>
          <a:xfrm>
            <a:off x="881349" y="2577947"/>
            <a:ext cx="7711808" cy="1"/>
          </a:xfrm>
          <a:prstGeom prst="straightConnector1">
            <a:avLst/>
          </a:prstGeom>
          <a:ln w="57150">
            <a:solidFill>
              <a:srgbClr val="0C0C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5" y="786947"/>
            <a:ext cx="2391860" cy="1533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9" y="809341"/>
            <a:ext cx="2871721" cy="1489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44" y="2742966"/>
            <a:ext cx="2207835" cy="1616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56" y="2872199"/>
            <a:ext cx="3615697" cy="1358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135" y="2564635"/>
            <a:ext cx="54869" cy="34750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 flipH="1">
            <a:off x="294173" y="297936"/>
            <a:ext cx="370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1941. </a:t>
            </a:r>
            <a:r>
              <a:rPr lang="hu-HU" sz="1200" dirty="0"/>
              <a:t>m</a:t>
            </a:r>
            <a:r>
              <a:rPr lang="hu-HU" sz="1200" dirty="0" smtClean="0"/>
              <a:t>árcius 21.</a:t>
            </a:r>
          </a:p>
          <a:p>
            <a:pPr algn="ctr"/>
            <a:r>
              <a:rPr lang="hu-HU" sz="1200" dirty="0" smtClean="0"/>
              <a:t> Kolozsvári Nemzeti Színház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1218476" y="4346554"/>
            <a:ext cx="370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1974. október 17. </a:t>
            </a:r>
          </a:p>
          <a:p>
            <a:pPr algn="ctr"/>
            <a:r>
              <a:rPr lang="hu-HU" sz="1200" dirty="0" smtClean="0"/>
              <a:t> Kassa, Thália Színház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 flipH="1">
            <a:off x="3821177" y="336804"/>
            <a:ext cx="370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2005. július 25. </a:t>
            </a:r>
          </a:p>
          <a:p>
            <a:pPr algn="ctr"/>
            <a:r>
              <a:rPr lang="hu-HU" sz="1200" dirty="0" smtClean="0"/>
              <a:t> Gyulai Várszínház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 flipH="1">
            <a:off x="4681301" y="4268818"/>
            <a:ext cx="370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2017.</a:t>
            </a:r>
          </a:p>
          <a:p>
            <a:pPr algn="ctr"/>
            <a:r>
              <a:rPr lang="hu-HU" sz="1200" dirty="0" smtClean="0"/>
              <a:t>A Vitéz lélek </a:t>
            </a:r>
            <a:r>
              <a:rPr lang="hu-HU" sz="1200" dirty="0" err="1" smtClean="0"/>
              <a:t>Farkaslakán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029732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Book Slideshow for Business by Slidesgo">
  <a:themeElements>
    <a:clrScheme name="Simple Light">
      <a:dk1>
        <a:srgbClr val="08388D"/>
      </a:dk1>
      <a:lt1>
        <a:srgbClr val="F5F1ED"/>
      </a:lt1>
      <a:dk2>
        <a:srgbClr val="FFC2B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388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819</Words>
  <Application>Microsoft Office PowerPoint</Application>
  <PresentationFormat>Diavetítés a képernyőre (16:9 oldalarány)</PresentationFormat>
  <Paragraphs>73</Paragraphs>
  <Slides>11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Bahnschrift Light</vt:lpstr>
      <vt:lpstr>Bebas Neue</vt:lpstr>
      <vt:lpstr>Blackadder ITC</vt:lpstr>
      <vt:lpstr>Bodoni MT Black</vt:lpstr>
      <vt:lpstr>Franklin Gothic Medium</vt:lpstr>
      <vt:lpstr>Freestyle Script</vt:lpstr>
      <vt:lpstr>Open Sans</vt:lpstr>
      <vt:lpstr>Minimalist Book Slideshow for Business by Slidesgo</vt:lpstr>
      <vt:lpstr>„Nem gondolnám, hogy olyan csoda volna leverni másokat.”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„Nem gondolnám, hogy olyan csoda volna leverni másokat.”</dc:title>
  <dc:creator>Oláh Ajsa</dc:creator>
  <cp:lastModifiedBy>legen</cp:lastModifiedBy>
  <cp:revision>142</cp:revision>
  <dcterms:modified xsi:type="dcterms:W3CDTF">2022-03-23T18:18:50Z</dcterms:modified>
</cp:coreProperties>
</file>