
<file path=[Content_Types].xml><?xml version="1.0" encoding="utf-8"?>
<Types xmlns="http://schemas.openxmlformats.org/package/2006/content-types">
  <Default Extension="jpeg" ContentType="image/jpeg"/>
  <Default Extension="jp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eg"/>
  <Override PartName="/ppt/media/image5.jpg" ContentType="image/jpeg"/>
  <Override PartName="/ppt/media/image7.jpg" ContentType="image/jpeg"/>
  <Override PartName="/ppt/media/image8.jpg" ContentType="image/jpeg"/>
  <Override PartName="/ppt/media/image10.jpg" ContentType="image/jpeg"/>
  <Override PartName="/ppt/media/image11.jpg" ContentType="image/jpeg"/>
  <Override PartName="/ppt/media/image13.jpg" ContentType="image/jpeg"/>
  <Override PartName="/ppt/media/image14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DCA1-D73E-4D61-A45B-182E9CA02D92}" type="datetimeFigureOut">
              <a:rPr lang="hu-HU" smtClean="0"/>
              <a:t>2021. 03. 20.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1D2F-D376-4ECE-A853-52CCBCA106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552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DCA1-D73E-4D61-A45B-182E9CA02D92}" type="datetimeFigureOut">
              <a:rPr lang="hu-HU" smtClean="0"/>
              <a:t>2021. 03. 20.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1D2F-D376-4ECE-A853-52CCBCA106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026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DCA1-D73E-4D61-A45B-182E9CA02D92}" type="datetimeFigureOut">
              <a:rPr lang="hu-HU" smtClean="0"/>
              <a:t>2021. 03. 20.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1D2F-D376-4ECE-A853-52CCBCA106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394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DCA1-D73E-4D61-A45B-182E9CA02D92}" type="datetimeFigureOut">
              <a:rPr lang="hu-HU" smtClean="0"/>
              <a:t>2021. 03. 20.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1D2F-D376-4ECE-A853-52CCBCA106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630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DCA1-D73E-4D61-A45B-182E9CA02D92}" type="datetimeFigureOut">
              <a:rPr lang="hu-HU" smtClean="0"/>
              <a:t>2021. 03. 20.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1D2F-D376-4ECE-A853-52CCBCA106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014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DCA1-D73E-4D61-A45B-182E9CA02D92}" type="datetimeFigureOut">
              <a:rPr lang="hu-HU" smtClean="0"/>
              <a:t>2021. 03. 20.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1D2F-D376-4ECE-A853-52CCBCA106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036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DCA1-D73E-4D61-A45B-182E9CA02D92}" type="datetimeFigureOut">
              <a:rPr lang="hu-HU" smtClean="0"/>
              <a:t>2021. 03. 20.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1D2F-D376-4ECE-A853-52CCBCA106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891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DCA1-D73E-4D61-A45B-182E9CA02D92}" type="datetimeFigureOut">
              <a:rPr lang="hu-HU" smtClean="0"/>
              <a:t>2021. 03. 20.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1D2F-D376-4ECE-A853-52CCBCA106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166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DCA1-D73E-4D61-A45B-182E9CA02D92}" type="datetimeFigureOut">
              <a:rPr lang="hu-HU" smtClean="0"/>
              <a:t>2021. 03. 20.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1D2F-D376-4ECE-A853-52CCBCA106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706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DCA1-D73E-4D61-A45B-182E9CA02D92}" type="datetimeFigureOut">
              <a:rPr lang="hu-HU" smtClean="0"/>
              <a:t>2021. 03. 20.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1D2F-D376-4ECE-A853-52CCBCA106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906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DCA1-D73E-4D61-A45B-182E9CA02D92}" type="datetimeFigureOut">
              <a:rPr lang="hu-HU" smtClean="0"/>
              <a:t>2021. 03. 20.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1D2F-D376-4ECE-A853-52CCBCA106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974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DCA1-D73E-4D61-A45B-182E9CA02D92}" type="datetimeFigureOut">
              <a:rPr lang="hu-HU" smtClean="0"/>
              <a:t>2021. 03. 20.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31D2F-D376-4ECE-A853-52CCBCA106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0807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93D702E-F4E0-47FC-A74C-ECD9647A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AFCBADE-DEDE-4BB1-A459-703268175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08297"/>
            <a:ext cx="9144000" cy="1152663"/>
          </a:xfrm>
        </p:spPr>
        <p:txBody>
          <a:bodyPr>
            <a:normAutofit/>
          </a:bodyPr>
          <a:lstStyle/>
          <a:p>
            <a:r>
              <a:rPr lang="hu-HU" sz="4400" dirty="0"/>
              <a:t>A Nemzeti Színház története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D9F350B-F2A2-425E-9FEF-58B54F1BD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7916"/>
            <a:ext cx="9144000" cy="646785"/>
          </a:xfrm>
        </p:spPr>
        <p:txBody>
          <a:bodyPr>
            <a:normAutofit/>
          </a:bodyPr>
          <a:lstStyle/>
          <a:p>
            <a:r>
              <a:rPr lang="hu-HU" sz="2200" dirty="0"/>
              <a:t>Készítette: </a:t>
            </a:r>
            <a:r>
              <a:rPr lang="hu-HU" sz="2200" dirty="0" err="1"/>
              <a:t>Cseppely</a:t>
            </a:r>
            <a:r>
              <a:rPr lang="hu-HU" sz="2200" dirty="0"/>
              <a:t> Dominik, Kalászi Veronika, Lendvai Kíra és Pohl Boglárka</a:t>
            </a:r>
          </a:p>
        </p:txBody>
      </p:sp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9802AF0B-0934-4411-A18E-9486AB6435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5" r="1" b="10687"/>
          <a:stretch/>
        </p:blipFill>
        <p:spPr>
          <a:xfrm>
            <a:off x="838201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D032D7E4-62AC-4A6F-8469-CA920F85573D}"/>
              </a:ext>
            </a:extLst>
          </p:cNvPr>
          <p:cNvSpPr txBox="1"/>
          <p:nvPr/>
        </p:nvSpPr>
        <p:spPr>
          <a:xfrm>
            <a:off x="0" y="6266848"/>
            <a:ext cx="1199949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Források: </a:t>
            </a:r>
            <a:r>
              <a:rPr lang="hu-HU" sz="1400" dirty="0">
                <a:hlinkClick r:id="rId3"/>
              </a:rPr>
              <a:t>https://nemzetiszinhaz.hu/</a:t>
            </a:r>
            <a:r>
              <a:rPr lang="hu-HU" sz="1400" dirty="0"/>
              <a:t>     </a:t>
            </a:r>
            <a:r>
              <a:rPr lang="hu-HU" sz="1400" dirty="0">
                <a:hlinkClick r:id="rId4"/>
              </a:rPr>
              <a:t>https://mandadb.hu/tetel/586551/A_Nemzeti_Szinhaz_musora_1837_VIII_22tol_1941_VI_21ig</a:t>
            </a:r>
            <a:endParaRPr lang="hu-HU" sz="1400" dirty="0"/>
          </a:p>
          <a:p>
            <a:r>
              <a:rPr lang="hu-HU" sz="1400" dirty="0">
                <a:hlinkClick r:id="rId5"/>
              </a:rPr>
              <a:t>https://hu.wikipedia.org/wiki/Nemzeti_Sz%C3%ADnh%C3%A1z</a:t>
            </a:r>
            <a:endParaRPr lang="hu-HU" sz="1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43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D936ED25-E8FC-4BB5-BAEC-908C2027A4A6}"/>
              </a:ext>
            </a:extLst>
          </p:cNvPr>
          <p:cNvSpPr txBox="1"/>
          <p:nvPr/>
        </p:nvSpPr>
        <p:spPr>
          <a:xfrm>
            <a:off x="5297762" y="329184"/>
            <a:ext cx="6251110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+mj-lt"/>
                <a:ea typeface="+mj-ea"/>
                <a:cs typeface="+mj-cs"/>
              </a:rPr>
              <a:t>A </a:t>
            </a:r>
            <a:r>
              <a:rPr lang="en-US" sz="5400" b="1" dirty="0" err="1">
                <a:latin typeface="+mj-lt"/>
                <a:ea typeface="+mj-ea"/>
                <a:cs typeface="+mj-cs"/>
              </a:rPr>
              <a:t>jelenlegi</a:t>
            </a:r>
            <a:r>
              <a:rPr lang="en-US" sz="5400" b="1" dirty="0">
                <a:latin typeface="+mj-lt"/>
                <a:ea typeface="+mj-ea"/>
                <a:cs typeface="+mj-cs"/>
              </a:rPr>
              <a:t> </a:t>
            </a:r>
            <a:r>
              <a:rPr lang="en-US" sz="5400" b="1" dirty="0" err="1">
                <a:latin typeface="+mj-lt"/>
                <a:ea typeface="+mj-ea"/>
                <a:cs typeface="+mj-cs"/>
              </a:rPr>
              <a:t>színház</a:t>
            </a:r>
            <a:r>
              <a:rPr lang="en-US" sz="5400" b="1" dirty="0">
                <a:latin typeface="+mj-lt"/>
                <a:ea typeface="+mj-ea"/>
                <a:cs typeface="+mj-cs"/>
              </a:rPr>
              <a:t> </a:t>
            </a:r>
            <a:r>
              <a:rPr lang="en-US" sz="5400" b="1" dirty="0" err="1">
                <a:latin typeface="+mj-lt"/>
                <a:ea typeface="+mj-ea"/>
                <a:cs typeface="+mj-cs"/>
              </a:rPr>
              <a:t>bemutatója</a:t>
            </a:r>
            <a:endParaRPr lang="en-US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Kép 4" descr="A képen személy, fal, beltéri, modellt állás látható&#10;&#10;Automatikusan generált leírás">
            <a:extLst>
              <a:ext uri="{FF2B5EF4-FFF2-40B4-BE49-F238E27FC236}">
                <a16:creationId xmlns:a16="http://schemas.microsoft.com/office/drawing/2014/main" id="{F6286E54-76C8-442D-8BC5-7405E89F4A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8" r="1404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5BC6F03-80AD-45A8-B415-6F5AAEE236D0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A jelenlegi Nemzeti Színház megnyitó előadása 2002. március 15-én került bemutatásra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Címe: Az ember tragédiája, amely egy drámai költemény három részben bemutatva  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írta: Madách Imre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Rendezte: Szikora János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Színészek között ott volt, Alföldi Róbert, Bodrogi Gyula, Bitskey Tibor, Szarvas József …..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>
                <a:effectLst/>
              </a:rPr>
              <a:t>A bemutató előtt megjelent interjúkban Szikora János azt nyilatkozta hogy azért esett választása a Tragédiára, mert az, a Bánk bánnal ellentétben, nem nemzeti, hanem globális dimenzióban gondolkodik</a:t>
            </a:r>
            <a:endParaRPr lang="en-US" sz="170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58461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33F6E5B-9E37-49AD-AF0D-7E6FA182AA75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ELŐZMÉNYEK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8CA3158-7AD6-4ED9-B4E2-1D0349A298F8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A Nemzeti Színház létrehozását gróg Széchenyi István  álmodta meg/indítványozta 1832-ben a Duna partjára.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1836-ban elrendelték az épület felépítését és 1837. augusztus 22-től 1840-ig Pesti Magyar Színház néven, majd 1840-től Nemzeti Színház néven üzemelt. 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5" name="Kép 4" descr="A képen szöveg, fal, személy, beltéri látható&#10;&#10;Automatikusan generált leírás">
            <a:extLst>
              <a:ext uri="{FF2B5EF4-FFF2-40B4-BE49-F238E27FC236}">
                <a16:creationId xmlns:a16="http://schemas.microsoft.com/office/drawing/2014/main" id="{A4ED7678-49A7-41C2-BB88-8FDD475384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67"/>
          <a:stretch/>
        </p:blipFill>
        <p:spPr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0550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szöveg, víz, kültéri, régi látható&#10;&#10;Automatikusan generált leírás">
            <a:extLst>
              <a:ext uri="{FF2B5EF4-FFF2-40B4-BE49-F238E27FC236}">
                <a16:creationId xmlns:a16="http://schemas.microsoft.com/office/drawing/2014/main" id="{99C6E913-3097-4EC7-B7FC-E0DE9E846B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/>
          <a:stretch/>
        </p:blipFill>
        <p:spPr>
          <a:xfrm>
            <a:off x="-7" y="-8"/>
            <a:ext cx="12192000" cy="6855958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D3902F66-4807-4A6D-BF3F-EF322955A53A}"/>
              </a:ext>
            </a:extLst>
          </p:cNvPr>
          <p:cNvSpPr txBox="1"/>
          <p:nvPr/>
        </p:nvSpPr>
        <p:spPr>
          <a:xfrm>
            <a:off x="76531" y="1656407"/>
            <a:ext cx="7615444" cy="5607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Az </a:t>
            </a:r>
            <a:r>
              <a:rPr lang="en-US" sz="2400" dirty="0" err="1"/>
              <a:t>első</a:t>
            </a:r>
            <a:r>
              <a:rPr lang="en-US" sz="2400" dirty="0"/>
              <a:t> </a:t>
            </a:r>
            <a:r>
              <a:rPr lang="en-US" sz="2400" dirty="0" err="1"/>
              <a:t>állandó</a:t>
            </a:r>
            <a:r>
              <a:rPr lang="en-US" sz="2400" dirty="0"/>
              <a:t> </a:t>
            </a:r>
            <a:r>
              <a:rPr lang="en-US" sz="2400" dirty="0" err="1"/>
              <a:t>magyar</a:t>
            </a:r>
            <a:r>
              <a:rPr lang="en-US" sz="2400" dirty="0"/>
              <a:t> </a:t>
            </a:r>
            <a:r>
              <a:rPr lang="en-US" sz="2400" dirty="0" err="1"/>
              <a:t>színházat</a:t>
            </a:r>
            <a:r>
              <a:rPr lang="en-US" sz="2400" dirty="0"/>
              <a:t> 1837-ben </a:t>
            </a:r>
            <a:r>
              <a:rPr lang="en-US" sz="2400" dirty="0" err="1"/>
              <a:t>nyitották</a:t>
            </a:r>
            <a:r>
              <a:rPr lang="en-US" sz="2400" dirty="0"/>
              <a:t> meg </a:t>
            </a:r>
            <a:r>
              <a:rPr lang="en-US" sz="2400" dirty="0" err="1"/>
              <a:t>Pesten</a:t>
            </a:r>
            <a:r>
              <a:rPr lang="en-US" sz="2400" dirty="0"/>
              <a:t> (</a:t>
            </a:r>
            <a:r>
              <a:rPr lang="en-US" sz="2400" dirty="0" err="1"/>
              <a:t>Pesti</a:t>
            </a:r>
            <a:r>
              <a:rPr lang="en-US" sz="2400" dirty="0"/>
              <a:t> Magyar </a:t>
            </a:r>
            <a:r>
              <a:rPr lang="en-US" sz="2400" dirty="0" err="1"/>
              <a:t>Színház</a:t>
            </a:r>
            <a:r>
              <a:rPr lang="en-US" sz="2400" dirty="0"/>
              <a:t> </a:t>
            </a:r>
            <a:r>
              <a:rPr lang="en-US" sz="2400" dirty="0" err="1"/>
              <a:t>néven</a:t>
            </a:r>
            <a:r>
              <a:rPr lang="en-US" sz="2400" dirty="0"/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1840-től </a:t>
            </a:r>
            <a:r>
              <a:rPr lang="en-US" sz="2400" dirty="0" err="1"/>
              <a:t>Nemzeti</a:t>
            </a:r>
            <a:r>
              <a:rPr lang="en-US" sz="2400" dirty="0"/>
              <a:t> </a:t>
            </a:r>
            <a:r>
              <a:rPr lang="en-US" sz="2400" dirty="0" err="1"/>
              <a:t>Színház</a:t>
            </a:r>
            <a:r>
              <a:rPr lang="en-US" sz="2400" dirty="0"/>
              <a:t> </a:t>
            </a:r>
            <a:r>
              <a:rPr lang="en-US" sz="2400" dirty="0" err="1"/>
              <a:t>néven</a:t>
            </a:r>
            <a:r>
              <a:rPr lang="en-US" sz="2400" dirty="0"/>
              <a:t> </a:t>
            </a:r>
            <a:r>
              <a:rPr lang="en-US" sz="2400" dirty="0" err="1"/>
              <a:t>működött</a:t>
            </a:r>
            <a:r>
              <a:rPr lang="en-US" sz="2400" dirty="0"/>
              <a:t> </a:t>
            </a:r>
            <a:r>
              <a:rPr lang="en-US" sz="2400" dirty="0" err="1"/>
              <a:t>tovább</a:t>
            </a:r>
            <a:r>
              <a:rPr lang="en-US" sz="24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4. </a:t>
            </a:r>
            <a:r>
              <a:rPr lang="en-US" sz="2400" dirty="0" err="1"/>
              <a:t>magyar</a:t>
            </a:r>
            <a:r>
              <a:rPr lang="en-US" sz="2400" dirty="0"/>
              <a:t> </a:t>
            </a:r>
            <a:r>
              <a:rPr lang="en-US" sz="2400" dirty="0" err="1"/>
              <a:t>nyelvű</a:t>
            </a:r>
            <a:r>
              <a:rPr lang="en-US" sz="2400" dirty="0"/>
              <a:t> </a:t>
            </a:r>
            <a:r>
              <a:rPr lang="en-US" sz="2400" dirty="0" err="1"/>
              <a:t>színház</a:t>
            </a:r>
            <a:r>
              <a:rPr lang="en-US" sz="2400" dirty="0"/>
              <a:t> </a:t>
            </a:r>
            <a:r>
              <a:rPr lang="en-US" sz="2400" dirty="0" err="1"/>
              <a:t>Magyarországon</a:t>
            </a:r>
            <a:r>
              <a:rPr lang="en-US" sz="2400" dirty="0"/>
              <a:t>: </a:t>
            </a:r>
            <a:r>
              <a:rPr lang="en-US" sz="2400" dirty="0" err="1"/>
              <a:t>dísztelen</a:t>
            </a:r>
            <a:r>
              <a:rPr lang="en-US" sz="2400" dirty="0"/>
              <a:t>, </a:t>
            </a:r>
            <a:r>
              <a:rPr lang="en-US" sz="2400" dirty="0" err="1"/>
              <a:t>egyemeletes</a:t>
            </a:r>
            <a:r>
              <a:rPr lang="en-US" sz="2400" dirty="0"/>
              <a:t> </a:t>
            </a:r>
            <a:r>
              <a:rPr lang="en-US" sz="2400" dirty="0" err="1"/>
              <a:t>épület</a:t>
            </a:r>
            <a:r>
              <a:rPr lang="en-US" sz="2400" dirty="0"/>
              <a:t> volt, de </a:t>
            </a:r>
            <a:r>
              <a:rPr lang="en-US" sz="2400" dirty="0" err="1"/>
              <a:t>az</a:t>
            </a:r>
            <a:r>
              <a:rPr lang="en-US" sz="2400" dirty="0"/>
              <a:t> 1860-as </a:t>
            </a:r>
            <a:r>
              <a:rPr lang="en-US" sz="2400" dirty="0" err="1"/>
              <a:t>években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épület</a:t>
            </a:r>
            <a:r>
              <a:rPr lang="en-US" sz="2400" dirty="0"/>
              <a:t> </a:t>
            </a:r>
            <a:r>
              <a:rPr lang="en-US" sz="2400" dirty="0" err="1"/>
              <a:t>homlokzatán</a:t>
            </a:r>
            <a:r>
              <a:rPr lang="en-US" sz="2400" dirty="0"/>
              <a:t> </a:t>
            </a:r>
            <a:r>
              <a:rPr lang="en-US" sz="2400" dirty="0" err="1"/>
              <a:t>változtatásokat</a:t>
            </a:r>
            <a:r>
              <a:rPr lang="en-US" sz="2400" dirty="0"/>
              <a:t> </a:t>
            </a:r>
            <a:r>
              <a:rPr lang="en-US" sz="2400" dirty="0" err="1"/>
              <a:t>végeztek</a:t>
            </a:r>
            <a:r>
              <a:rPr lang="en-US" sz="2400" dirty="0"/>
              <a:t>. </a:t>
            </a:r>
            <a:r>
              <a:rPr lang="en-US" sz="2400" dirty="0" err="1"/>
              <a:t>Illetve</a:t>
            </a:r>
            <a:r>
              <a:rPr lang="en-US" sz="2400" dirty="0"/>
              <a:t> 1875-ben a </a:t>
            </a:r>
            <a:r>
              <a:rPr lang="en-US" sz="2400" dirty="0" err="1"/>
              <a:t>színházat</a:t>
            </a:r>
            <a:r>
              <a:rPr lang="en-US" sz="2400" dirty="0"/>
              <a:t> </a:t>
            </a:r>
            <a:r>
              <a:rPr lang="en-US" sz="2400" dirty="0" err="1"/>
              <a:t>megnagyobbították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még</a:t>
            </a:r>
            <a:r>
              <a:rPr lang="en-US" sz="2400" dirty="0"/>
              <a:t> </a:t>
            </a:r>
            <a:r>
              <a:rPr lang="en-US" sz="2400" dirty="0" err="1"/>
              <a:t>egy</a:t>
            </a:r>
            <a:r>
              <a:rPr lang="en-US" sz="2400" dirty="0"/>
              <a:t> </a:t>
            </a:r>
            <a:r>
              <a:rPr lang="en-US" sz="2400" dirty="0" err="1"/>
              <a:t>emeletet</a:t>
            </a:r>
            <a:r>
              <a:rPr lang="en-US" sz="2400" dirty="0"/>
              <a:t> </a:t>
            </a:r>
            <a:r>
              <a:rPr lang="en-US" sz="2400" dirty="0" err="1"/>
              <a:t>építettek</a:t>
            </a:r>
            <a:r>
              <a:rPr lang="en-US" sz="2400" dirty="0"/>
              <a:t> </a:t>
            </a:r>
            <a:r>
              <a:rPr lang="en-US" sz="2400" dirty="0" err="1"/>
              <a:t>rá</a:t>
            </a:r>
            <a:r>
              <a:rPr lang="en-US" sz="2400" dirty="0"/>
              <a:t>, </a:t>
            </a:r>
            <a:r>
              <a:rPr lang="en-US" sz="2400" dirty="0" err="1"/>
              <a:t>valamint</a:t>
            </a:r>
            <a:r>
              <a:rPr lang="en-US" sz="2400" dirty="0"/>
              <a:t> </a:t>
            </a:r>
            <a:r>
              <a:rPr lang="en-US" sz="2400" dirty="0" err="1"/>
              <a:t>színházi</a:t>
            </a:r>
            <a:r>
              <a:rPr lang="en-US" sz="2400" dirty="0"/>
              <a:t> </a:t>
            </a:r>
            <a:r>
              <a:rPr lang="en-US" sz="2400" dirty="0" err="1"/>
              <a:t>műhelyeket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színész</a:t>
            </a:r>
            <a:r>
              <a:rPr lang="en-US" sz="2400" dirty="0"/>
              <a:t> </a:t>
            </a:r>
            <a:r>
              <a:rPr lang="en-US" sz="2400" dirty="0" err="1"/>
              <a:t>lakásokat</a:t>
            </a:r>
            <a:r>
              <a:rPr lang="en-US" sz="2400" dirty="0"/>
              <a:t> is </a:t>
            </a:r>
            <a:r>
              <a:rPr lang="en-US" sz="2400" dirty="0" err="1"/>
              <a:t>létrehoztak</a:t>
            </a:r>
            <a:r>
              <a:rPr lang="en-US" sz="24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1908 </a:t>
            </a:r>
            <a:r>
              <a:rPr lang="en-US" sz="2400" dirty="0" err="1"/>
              <a:t>nyarán</a:t>
            </a:r>
            <a:r>
              <a:rPr lang="en-US" sz="2400" dirty="0"/>
              <a:t> a </a:t>
            </a:r>
            <a:r>
              <a:rPr lang="en-US" sz="2400" dirty="0" err="1"/>
              <a:t>Nemzetit</a:t>
            </a:r>
            <a:r>
              <a:rPr lang="en-US" sz="2400" dirty="0"/>
              <a:t> </a:t>
            </a:r>
            <a:r>
              <a:rPr lang="en-US" sz="2400" dirty="0" err="1"/>
              <a:t>életveszélyesnek</a:t>
            </a:r>
            <a:r>
              <a:rPr lang="en-US" sz="2400" dirty="0"/>
              <a:t> </a:t>
            </a:r>
            <a:r>
              <a:rPr lang="en-US" sz="2400" dirty="0" err="1"/>
              <a:t>nyilvánították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bezáratták</a:t>
            </a:r>
            <a:r>
              <a:rPr lang="en-US" sz="2400" dirty="0"/>
              <a:t>, </a:t>
            </a:r>
            <a:r>
              <a:rPr lang="en-US" sz="2400" dirty="0" err="1"/>
              <a:t>majd</a:t>
            </a:r>
            <a:r>
              <a:rPr lang="en-US" sz="2400" dirty="0"/>
              <a:t> 1913 </a:t>
            </a:r>
            <a:r>
              <a:rPr lang="en-US" sz="2400" dirty="0" err="1"/>
              <a:t>októberében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1914 </a:t>
            </a:r>
            <a:r>
              <a:rPr lang="en-US" sz="2400" dirty="0" err="1"/>
              <a:t>márciusában</a:t>
            </a:r>
            <a:r>
              <a:rPr lang="en-US" sz="2400" dirty="0"/>
              <a:t> </a:t>
            </a:r>
            <a:r>
              <a:rPr lang="en-US" sz="2400" dirty="0" err="1"/>
              <a:t>lebontották</a:t>
            </a:r>
            <a:r>
              <a:rPr lang="en-US" sz="24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Kép 5" descr="A képen szöveg, épület, kültéri, régi látható&#10;&#10;Automatikusan generált leírás">
            <a:extLst>
              <a:ext uri="{FF2B5EF4-FFF2-40B4-BE49-F238E27FC236}">
                <a16:creationId xmlns:a16="http://schemas.microsoft.com/office/drawing/2014/main" id="{9CACFEAE-0853-4037-935B-9B393349F7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0" b="2"/>
          <a:stretch/>
        </p:blipFill>
        <p:spPr>
          <a:xfrm>
            <a:off x="7689829" y="-2055"/>
            <a:ext cx="4502173" cy="3316924"/>
          </a:xfrm>
          <a:custGeom>
            <a:avLst/>
            <a:gdLst/>
            <a:ahLst/>
            <a:cxnLst/>
            <a:rect l="l" t="t" r="r" b="b"/>
            <a:pathLst>
              <a:path w="4502173" h="3316924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</p:spPr>
      </p:pic>
      <p:pic>
        <p:nvPicPr>
          <p:cNvPr id="8" name="Kép 7" descr="A képen régi, épület, fehér, oltár látható&#10;&#10;Automatikusan generált leírás">
            <a:extLst>
              <a:ext uri="{FF2B5EF4-FFF2-40B4-BE49-F238E27FC236}">
                <a16:creationId xmlns:a16="http://schemas.microsoft.com/office/drawing/2014/main" id="{4B478C2F-F566-4940-B16B-56B6E4CF27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r="25575" b="1"/>
          <a:stretch/>
        </p:blipFill>
        <p:spPr>
          <a:xfrm>
            <a:off x="8768834" y="4082148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5F25C142-BF89-4C73-A016-1F5890F65843}"/>
              </a:ext>
            </a:extLst>
          </p:cNvPr>
          <p:cNvSpPr txBox="1"/>
          <p:nvPr/>
        </p:nvSpPr>
        <p:spPr>
          <a:xfrm>
            <a:off x="432348" y="639722"/>
            <a:ext cx="6278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800" b="1" dirty="0">
                <a:latin typeface="+mj-lt"/>
              </a:rPr>
              <a:t>Astoria 1837-1908</a:t>
            </a:r>
          </a:p>
        </p:txBody>
      </p:sp>
    </p:spTree>
    <p:extLst>
      <p:ext uri="{BB962C8B-B14F-4D97-AF65-F5344CB8AC3E}">
        <p14:creationId xmlns:p14="http://schemas.microsoft.com/office/powerpoint/2010/main" val="1497400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ép 22" descr="A képen épület, kültéri, régi, fehér látható&#10;&#10;Automatikusan generált leírás">
            <a:extLst>
              <a:ext uri="{FF2B5EF4-FFF2-40B4-BE49-F238E27FC236}">
                <a16:creationId xmlns:a16="http://schemas.microsoft.com/office/drawing/2014/main" id="{8E445E23-8C0F-4C32-BE3E-56D2E8C805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"/>
          <a:stretch/>
        </p:blipFill>
        <p:spPr>
          <a:xfrm>
            <a:off x="0" y="2042"/>
            <a:ext cx="12192000" cy="6855958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0E64F8E-D8BC-454F-9527-5D396AE21164}"/>
              </a:ext>
            </a:extLst>
          </p:cNvPr>
          <p:cNvSpPr txBox="1"/>
          <p:nvPr/>
        </p:nvSpPr>
        <p:spPr>
          <a:xfrm>
            <a:off x="486566" y="316884"/>
            <a:ext cx="63871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Blaha </a:t>
            </a:r>
            <a:r>
              <a:rPr lang="en-US" sz="3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Lujza</a:t>
            </a:r>
            <a:r>
              <a:rPr lang="en-US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tér</a:t>
            </a:r>
            <a:r>
              <a:rPr lang="en-US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1908-1964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00D93AF9-426B-43FE-8C3D-1850709686CD}"/>
              </a:ext>
            </a:extLst>
          </p:cNvPr>
          <p:cNvSpPr txBox="1"/>
          <p:nvPr/>
        </p:nvSpPr>
        <p:spPr>
          <a:xfrm>
            <a:off x="0" y="1409549"/>
            <a:ext cx="7896433" cy="53451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dirty="0" err="1"/>
              <a:t>Népszínházat</a:t>
            </a:r>
            <a:r>
              <a:rPr lang="en-US" sz="2400" dirty="0"/>
              <a:t> 1875-ben </a:t>
            </a:r>
            <a:r>
              <a:rPr lang="en-US" sz="2400" dirty="0" err="1"/>
              <a:t>építették</a:t>
            </a:r>
            <a:r>
              <a:rPr lang="en-US" sz="2400" dirty="0"/>
              <a:t> </a:t>
            </a:r>
            <a:r>
              <a:rPr lang="en-US" sz="2400" dirty="0" err="1"/>
              <a:t>dalszínháznak</a:t>
            </a:r>
            <a:r>
              <a:rPr lang="en-US" sz="2400" dirty="0"/>
              <a:t>,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épület</a:t>
            </a:r>
            <a:r>
              <a:rPr lang="en-US" sz="2400" dirty="0"/>
              <a:t> </a:t>
            </a:r>
            <a:r>
              <a:rPr lang="en-US" sz="2400" dirty="0" err="1"/>
              <a:t>díszes</a:t>
            </a:r>
            <a:r>
              <a:rPr lang="en-US" sz="2400" dirty="0"/>
              <a:t> a </a:t>
            </a:r>
            <a:r>
              <a:rPr lang="en-US" sz="2400" dirty="0" err="1"/>
              <a:t>színpadtere</a:t>
            </a:r>
            <a:r>
              <a:rPr lang="en-US" sz="2400" dirty="0"/>
              <a:t> </a:t>
            </a:r>
            <a:r>
              <a:rPr lang="en-US" sz="2400" dirty="0" err="1"/>
              <a:t>óriási</a:t>
            </a:r>
            <a:r>
              <a:rPr lang="en-US" sz="2400" dirty="0"/>
              <a:t> volt </a:t>
            </a:r>
            <a:r>
              <a:rPr lang="en-US" sz="2400" dirty="0" err="1"/>
              <a:t>és</a:t>
            </a:r>
            <a:r>
              <a:rPr lang="en-US" sz="2400" dirty="0"/>
              <a:t> 500-zal </a:t>
            </a:r>
            <a:r>
              <a:rPr lang="en-US" sz="2400" dirty="0" err="1"/>
              <a:t>több</a:t>
            </a:r>
            <a:r>
              <a:rPr lang="en-US" sz="2400" dirty="0"/>
              <a:t> </a:t>
            </a:r>
            <a:r>
              <a:rPr lang="en-US" sz="2400" dirty="0" err="1"/>
              <a:t>nézőt</a:t>
            </a:r>
            <a:r>
              <a:rPr lang="en-US" sz="2400" dirty="0"/>
              <a:t> </a:t>
            </a:r>
            <a:r>
              <a:rPr lang="en-US" sz="2400" dirty="0" err="1"/>
              <a:t>tudott</a:t>
            </a:r>
            <a:r>
              <a:rPr lang="en-US" sz="2400" dirty="0"/>
              <a:t> </a:t>
            </a:r>
            <a:r>
              <a:rPr lang="en-US" sz="2400" dirty="0" err="1"/>
              <a:t>befogadni</a:t>
            </a:r>
            <a:r>
              <a:rPr lang="en-US" sz="2400" dirty="0"/>
              <a:t>, mint a </a:t>
            </a:r>
            <a:r>
              <a:rPr lang="en-US" sz="2400" dirty="0" err="1"/>
              <a:t>régi</a:t>
            </a:r>
            <a:r>
              <a:rPr lang="en-US" sz="2400" dirty="0"/>
              <a:t> </a:t>
            </a:r>
            <a:r>
              <a:rPr lang="en-US" sz="2400" dirty="0" err="1"/>
              <a:t>Nemzeti</a:t>
            </a:r>
            <a:r>
              <a:rPr lang="en-US" sz="2400" dirty="0"/>
              <a:t> </a:t>
            </a:r>
            <a:r>
              <a:rPr lang="en-US" sz="2400" dirty="0" err="1"/>
              <a:t>Színház</a:t>
            </a:r>
            <a:r>
              <a:rPr lang="en-US" sz="2400" dirty="0"/>
              <a:t>. </a:t>
            </a:r>
            <a:r>
              <a:rPr lang="en-US" sz="2400" dirty="0" err="1"/>
              <a:t>Így</a:t>
            </a:r>
            <a:r>
              <a:rPr lang="en-US" sz="2400" dirty="0"/>
              <a:t> 1908 </a:t>
            </a:r>
            <a:r>
              <a:rPr lang="en-US" sz="2400" dirty="0" err="1"/>
              <a:t>augusztusától</a:t>
            </a:r>
            <a:r>
              <a:rPr lang="en-US" sz="2400" dirty="0"/>
              <a:t> a </a:t>
            </a:r>
            <a:r>
              <a:rPr lang="en-US" sz="2400" dirty="0" err="1"/>
              <a:t>bezárt</a:t>
            </a:r>
            <a:r>
              <a:rPr lang="en-US" sz="2400" dirty="0"/>
              <a:t> </a:t>
            </a:r>
            <a:r>
              <a:rPr lang="en-US" sz="2400" dirty="0" err="1"/>
              <a:t>Nemzeti</a:t>
            </a:r>
            <a:r>
              <a:rPr lang="en-US" sz="2400" dirty="0"/>
              <a:t> </a:t>
            </a:r>
            <a:r>
              <a:rPr lang="en-US" sz="2400" dirty="0" err="1"/>
              <a:t>itt</a:t>
            </a:r>
            <a:r>
              <a:rPr lang="en-US" sz="2400" dirty="0"/>
              <a:t> </a:t>
            </a:r>
            <a:r>
              <a:rPr lang="en-US" sz="2400" dirty="0" err="1"/>
              <a:t>tartotta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előadásait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9 </a:t>
            </a:r>
            <a:r>
              <a:rPr lang="en-US" sz="2400" dirty="0" err="1"/>
              <a:t>évre</a:t>
            </a:r>
            <a:r>
              <a:rPr lang="en-US" sz="2400" dirty="0"/>
              <a:t> </a:t>
            </a:r>
            <a:r>
              <a:rPr lang="en-US" sz="2400" dirty="0" err="1"/>
              <a:t>kötöttek</a:t>
            </a:r>
            <a:r>
              <a:rPr lang="en-US" sz="2400" dirty="0"/>
              <a:t> </a:t>
            </a:r>
            <a:r>
              <a:rPr lang="en-US" sz="2400" dirty="0" err="1"/>
              <a:t>szerződést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új</a:t>
            </a:r>
            <a:r>
              <a:rPr lang="en-US" sz="2400" dirty="0"/>
              <a:t> </a:t>
            </a:r>
            <a:r>
              <a:rPr lang="en-US" sz="2400" dirty="0" err="1"/>
              <a:t>épület</a:t>
            </a:r>
            <a:r>
              <a:rPr lang="en-US" sz="2400" dirty="0"/>
              <a:t> </a:t>
            </a:r>
            <a:r>
              <a:rPr lang="en-US" sz="2400" dirty="0" err="1"/>
              <a:t>átadásáig</a:t>
            </a:r>
            <a:r>
              <a:rPr lang="hu-HU" sz="2400" dirty="0"/>
              <a:t> (</a:t>
            </a:r>
            <a:r>
              <a:rPr lang="hu-HU" sz="2400" b="0" i="0" dirty="0">
                <a:effectLst/>
              </a:rPr>
              <a:t>évi 60 000 korona bérért</a:t>
            </a:r>
            <a:r>
              <a:rPr lang="hu-HU" sz="2400" dirty="0"/>
              <a:t>)</a:t>
            </a: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1912-ben </a:t>
            </a:r>
            <a:r>
              <a:rPr lang="en-US" sz="2400" dirty="0" err="1"/>
              <a:t>megvoltak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új</a:t>
            </a:r>
            <a:r>
              <a:rPr lang="en-US" sz="2400" dirty="0"/>
              <a:t> </a:t>
            </a:r>
            <a:r>
              <a:rPr lang="en-US" sz="2400" dirty="0" err="1"/>
              <a:t>színház</a:t>
            </a:r>
            <a:r>
              <a:rPr lang="en-US" sz="2400" dirty="0"/>
              <a:t> </a:t>
            </a:r>
            <a:r>
              <a:rPr lang="en-US" sz="2400" dirty="0" err="1"/>
              <a:t>tervei</a:t>
            </a:r>
            <a:r>
              <a:rPr lang="en-US" sz="2400" dirty="0"/>
              <a:t>, de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első</a:t>
            </a:r>
            <a:r>
              <a:rPr lang="en-US" sz="2400" dirty="0"/>
              <a:t> </a:t>
            </a:r>
            <a:r>
              <a:rPr lang="en-US" sz="2400" dirty="0" err="1"/>
              <a:t>világháború</a:t>
            </a:r>
            <a:r>
              <a:rPr lang="en-US" sz="2400" dirty="0"/>
              <a:t> </a:t>
            </a:r>
            <a:r>
              <a:rPr lang="en-US" sz="2400" dirty="0" err="1"/>
              <a:t>kitörése</a:t>
            </a:r>
            <a:r>
              <a:rPr lang="en-US" sz="2400" dirty="0"/>
              <a:t> </a:t>
            </a:r>
            <a:r>
              <a:rPr lang="en-US" sz="2400" dirty="0" err="1"/>
              <a:t>miatt</a:t>
            </a:r>
            <a:r>
              <a:rPr lang="en-US" sz="2400" dirty="0"/>
              <a:t> 1904 </a:t>
            </a:r>
            <a:r>
              <a:rPr lang="en-US" sz="2400" dirty="0" err="1"/>
              <a:t>júliusában</a:t>
            </a:r>
            <a:r>
              <a:rPr lang="en-US" sz="2400" dirty="0"/>
              <a:t> </a:t>
            </a:r>
            <a:r>
              <a:rPr lang="en-US" sz="2400" dirty="0" err="1"/>
              <a:t>kiderült</a:t>
            </a:r>
            <a:r>
              <a:rPr lang="en-US" sz="2400" dirty="0"/>
              <a:t>, </a:t>
            </a:r>
            <a:r>
              <a:rPr lang="en-US" sz="2400" dirty="0" err="1"/>
              <a:t>hogy</a:t>
            </a:r>
            <a:r>
              <a:rPr lang="en-US" sz="2400" dirty="0"/>
              <a:t> a </a:t>
            </a:r>
            <a:r>
              <a:rPr lang="en-US" sz="2400" dirty="0" err="1"/>
              <a:t>megépítésére</a:t>
            </a:r>
            <a:r>
              <a:rPr lang="en-US" sz="2400" dirty="0"/>
              <a:t> </a:t>
            </a:r>
            <a:r>
              <a:rPr lang="en-US" sz="2400" dirty="0" err="1"/>
              <a:t>nincs</a:t>
            </a:r>
            <a:r>
              <a:rPr lang="en-US" sz="2400" dirty="0"/>
              <a:t> </a:t>
            </a:r>
            <a:r>
              <a:rPr lang="en-US" sz="2400" dirty="0" err="1"/>
              <a:t>lehetőség</a:t>
            </a:r>
            <a:r>
              <a:rPr lang="en-US" sz="2400" dirty="0"/>
              <a:t>, </a:t>
            </a:r>
            <a:r>
              <a:rPr lang="en-US" sz="2400" dirty="0" err="1"/>
              <a:t>így</a:t>
            </a:r>
            <a:r>
              <a:rPr lang="en-US" sz="2400" dirty="0"/>
              <a:t> 56 </a:t>
            </a:r>
            <a:r>
              <a:rPr lang="en-US" sz="2400" dirty="0" err="1"/>
              <a:t>évig</a:t>
            </a:r>
            <a:r>
              <a:rPr lang="en-US" sz="2400" dirty="0"/>
              <a:t> </a:t>
            </a:r>
            <a:r>
              <a:rPr lang="en-US" sz="2400" dirty="0" err="1"/>
              <a:t>játszottak</a:t>
            </a:r>
            <a:r>
              <a:rPr lang="en-US" sz="2400" dirty="0"/>
              <a:t> a Blaha </a:t>
            </a:r>
            <a:r>
              <a:rPr lang="en-US" sz="2400" dirty="0" err="1"/>
              <a:t>Lujza</a:t>
            </a:r>
            <a:r>
              <a:rPr lang="en-US" sz="2400" dirty="0"/>
              <a:t> </a:t>
            </a:r>
            <a:r>
              <a:rPr lang="en-US" sz="2400" dirty="0" err="1"/>
              <a:t>téri</a:t>
            </a:r>
            <a:r>
              <a:rPr lang="en-US" sz="2400" dirty="0"/>
              <a:t> </a:t>
            </a:r>
            <a:r>
              <a:rPr lang="en-US" sz="2400" dirty="0" err="1"/>
              <a:t>épületben</a:t>
            </a: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1964. </a:t>
            </a:r>
            <a:r>
              <a:rPr lang="en-US" sz="2400" dirty="0" err="1"/>
              <a:t>február</a:t>
            </a:r>
            <a:r>
              <a:rPr lang="en-US" sz="2400" dirty="0"/>
              <a:t> 13-án </a:t>
            </a:r>
            <a:r>
              <a:rPr lang="en-US" sz="2400" dirty="0" err="1"/>
              <a:t>bejelentették</a:t>
            </a:r>
            <a:r>
              <a:rPr lang="en-US" sz="2400" dirty="0"/>
              <a:t> a </a:t>
            </a:r>
            <a:r>
              <a:rPr lang="en-US" sz="2400" dirty="0" err="1"/>
              <a:t>televízióba</a:t>
            </a:r>
            <a:r>
              <a:rPr lang="en-US" sz="2400" dirty="0"/>
              <a:t>, </a:t>
            </a:r>
            <a:r>
              <a:rPr lang="en-US" sz="2400" dirty="0" err="1"/>
              <a:t>hogy</a:t>
            </a:r>
            <a:r>
              <a:rPr lang="en-US" sz="2400" dirty="0"/>
              <a:t> </a:t>
            </a:r>
            <a:r>
              <a:rPr lang="en-US" sz="2400" dirty="0" err="1"/>
              <a:t>metróépítés</a:t>
            </a:r>
            <a:r>
              <a:rPr lang="en-US" sz="2400" dirty="0"/>
              <a:t> </a:t>
            </a:r>
            <a:r>
              <a:rPr lang="en-US" sz="2400" dirty="0" err="1"/>
              <a:t>miatt</a:t>
            </a:r>
            <a:r>
              <a:rPr lang="en-US" sz="2400" dirty="0"/>
              <a:t> a </a:t>
            </a:r>
            <a:r>
              <a:rPr lang="en-US" sz="2400" dirty="0" err="1"/>
              <a:t>színházat</a:t>
            </a:r>
            <a:r>
              <a:rPr lang="en-US" sz="2400" dirty="0"/>
              <a:t> le </a:t>
            </a:r>
            <a:r>
              <a:rPr lang="en-US" sz="2400" dirty="0" err="1"/>
              <a:t>kell</a:t>
            </a:r>
            <a:r>
              <a:rPr lang="en-US" sz="2400" dirty="0"/>
              <a:t> </a:t>
            </a:r>
            <a:r>
              <a:rPr lang="en-US" sz="2400" dirty="0" err="1"/>
              <a:t>bontani</a:t>
            </a: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Az </a:t>
            </a:r>
            <a:r>
              <a:rPr lang="en-US" sz="2400" dirty="0" err="1"/>
              <a:t>utolsó</a:t>
            </a:r>
            <a:r>
              <a:rPr lang="en-US" sz="2400" dirty="0"/>
              <a:t> </a:t>
            </a:r>
            <a:r>
              <a:rPr lang="en-US" sz="2400" dirty="0" err="1"/>
              <a:t>előadást</a:t>
            </a:r>
            <a:r>
              <a:rPr lang="en-US" sz="2400" dirty="0"/>
              <a:t> 1964. </a:t>
            </a:r>
            <a:r>
              <a:rPr lang="en-US" sz="2400" dirty="0" err="1"/>
              <a:t>június</a:t>
            </a:r>
            <a:r>
              <a:rPr lang="en-US" sz="2400" dirty="0"/>
              <a:t> 28-án </a:t>
            </a:r>
            <a:r>
              <a:rPr lang="en-US" sz="2400" dirty="0" err="1"/>
              <a:t>tartották</a:t>
            </a:r>
            <a:r>
              <a:rPr lang="en-US" sz="2400" dirty="0"/>
              <a:t>, </a:t>
            </a:r>
            <a:r>
              <a:rPr lang="en-US" sz="2400" dirty="0" err="1"/>
              <a:t>majd</a:t>
            </a:r>
            <a:r>
              <a:rPr lang="en-US" sz="2400" dirty="0"/>
              <a:t> 1965. </a:t>
            </a:r>
            <a:r>
              <a:rPr lang="en-US" sz="2400" dirty="0" err="1"/>
              <a:t>január</a:t>
            </a:r>
            <a:r>
              <a:rPr lang="en-US" sz="2400" dirty="0"/>
              <a:t> 15-én </a:t>
            </a:r>
            <a:r>
              <a:rPr lang="en-US" sz="2400" dirty="0" err="1"/>
              <a:t>elkezdték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épület</a:t>
            </a:r>
            <a:r>
              <a:rPr lang="en-US" sz="2400" dirty="0"/>
              <a:t> </a:t>
            </a:r>
            <a:r>
              <a:rPr lang="en-US" sz="2400" dirty="0" err="1"/>
              <a:t>lebontását</a:t>
            </a: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4 </a:t>
            </a:r>
            <a:r>
              <a:rPr lang="en-US" sz="2400" dirty="0" err="1"/>
              <a:t>robbantással</a:t>
            </a:r>
            <a:r>
              <a:rPr lang="en-US" sz="2400" dirty="0"/>
              <a:t> </a:t>
            </a:r>
            <a:r>
              <a:rPr lang="en-US" sz="2400" dirty="0" err="1"/>
              <a:t>semmisítették</a:t>
            </a:r>
            <a:r>
              <a:rPr lang="en-US" sz="2400" dirty="0"/>
              <a:t> meg a </a:t>
            </a:r>
            <a:r>
              <a:rPr lang="en-US" sz="2400" dirty="0" err="1"/>
              <a:t>színházat</a:t>
            </a:r>
            <a:r>
              <a:rPr lang="en-US" sz="2400" dirty="0"/>
              <a:t>: </a:t>
            </a:r>
          </a:p>
          <a:p>
            <a:pPr marL="571500" lvl="1">
              <a:lnSpc>
                <a:spcPct val="90000"/>
              </a:lnSpc>
              <a:spcAft>
                <a:spcPts val="600"/>
              </a:spcAft>
            </a:pPr>
            <a:r>
              <a:rPr lang="hu-HU" sz="2400" dirty="0"/>
              <a:t>1.  </a:t>
            </a:r>
            <a:r>
              <a:rPr lang="en-US" sz="2400" dirty="0"/>
              <a:t>1965. </a:t>
            </a:r>
            <a:r>
              <a:rPr lang="en-US" sz="2400" dirty="0" err="1"/>
              <a:t>március</a:t>
            </a:r>
            <a:r>
              <a:rPr lang="en-US" sz="2400" dirty="0"/>
              <a:t> 15.: </a:t>
            </a:r>
            <a:r>
              <a:rPr lang="en-US" sz="2400" dirty="0" err="1"/>
              <a:t>színház</a:t>
            </a:r>
            <a:r>
              <a:rPr lang="en-US" sz="2400" dirty="0"/>
              <a:t> </a:t>
            </a:r>
            <a:r>
              <a:rPr lang="en-US" sz="2400" dirty="0" err="1"/>
              <a:t>pincéjét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tartófödémeit</a:t>
            </a:r>
            <a:endParaRPr lang="en-US" sz="2400" dirty="0"/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hu-HU" sz="2400" dirty="0"/>
              <a:t>     </a:t>
            </a:r>
            <a:r>
              <a:rPr lang="en-US" sz="2400" dirty="0"/>
              <a:t>4.   1965. </a:t>
            </a:r>
            <a:r>
              <a:rPr lang="en-US" sz="2400" dirty="0" err="1"/>
              <a:t>április</a:t>
            </a:r>
            <a:r>
              <a:rPr lang="en-US" sz="2400" dirty="0"/>
              <a:t> 23.: </a:t>
            </a:r>
            <a:r>
              <a:rPr lang="en-US" sz="2400" dirty="0" err="1"/>
              <a:t>utolsó</a:t>
            </a:r>
            <a:r>
              <a:rPr lang="en-US" sz="2400" dirty="0"/>
              <a:t> </a:t>
            </a:r>
            <a:r>
              <a:rPr lang="en-US" sz="2400" dirty="0" err="1"/>
              <a:t>falszakasz</a:t>
            </a:r>
            <a:r>
              <a:rPr lang="en-US" sz="2400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27" name="Kép 26" descr="A képen kültéri, talaj, esernyő, utca látható&#10;&#10;Automatikusan generált leírás">
            <a:extLst>
              <a:ext uri="{FF2B5EF4-FFF2-40B4-BE49-F238E27FC236}">
                <a16:creationId xmlns:a16="http://schemas.microsoft.com/office/drawing/2014/main" id="{4A5B9A3B-1968-4481-A8C0-6254BB8CB1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r="5942" b="4"/>
          <a:stretch/>
        </p:blipFill>
        <p:spPr>
          <a:xfrm>
            <a:off x="7689829" y="-2055"/>
            <a:ext cx="4502173" cy="3316924"/>
          </a:xfrm>
          <a:custGeom>
            <a:avLst/>
            <a:gdLst/>
            <a:ahLst/>
            <a:cxnLst/>
            <a:rect l="l" t="t" r="r" b="b"/>
            <a:pathLst>
              <a:path w="4502173" h="3316924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</p:spPr>
      </p:pic>
      <p:pic>
        <p:nvPicPr>
          <p:cNvPr id="19" name="Kép 18" descr="A képen régi látható&#10;&#10;Automatikusan generált leírás">
            <a:extLst>
              <a:ext uri="{FF2B5EF4-FFF2-40B4-BE49-F238E27FC236}">
                <a16:creationId xmlns:a16="http://schemas.microsoft.com/office/drawing/2014/main" id="{C0D29E71-1D4D-4D5D-B7D1-8E1EECE2A9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135"/>
          <a:stretch/>
        </p:blipFill>
        <p:spPr>
          <a:xfrm>
            <a:off x="8768834" y="4082148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0354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szöveg, beltéri, padló, szoba látható&#10;&#10;Automatikusan generált leírás">
            <a:extLst>
              <a:ext uri="{FF2B5EF4-FFF2-40B4-BE49-F238E27FC236}">
                <a16:creationId xmlns:a16="http://schemas.microsoft.com/office/drawing/2014/main" id="{B4E53BCF-FD49-432D-A219-07B0D26EDF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8" b="10069"/>
          <a:stretch/>
        </p:blipFill>
        <p:spPr>
          <a:xfrm>
            <a:off x="-7" y="-8"/>
            <a:ext cx="12192000" cy="685595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CA12ECF-0AD1-4F61-B589-A35773AF4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Nagymező</a:t>
            </a:r>
            <a:r>
              <a:rPr lang="en-US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utca</a:t>
            </a:r>
            <a:r>
              <a:rPr lang="en-US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1964-1966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DCAF16A-112C-481E-91F3-0C8C8B9FB23D}"/>
              </a:ext>
            </a:extLst>
          </p:cNvPr>
          <p:cNvSpPr txBox="1"/>
          <p:nvPr/>
        </p:nvSpPr>
        <p:spPr>
          <a:xfrm>
            <a:off x="805542" y="2871982"/>
            <a:ext cx="6382657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1964. </a:t>
            </a:r>
            <a:r>
              <a:rPr lang="en-US" sz="2400" dirty="0" err="1"/>
              <a:t>október</a:t>
            </a:r>
            <a:r>
              <a:rPr lang="en-US" sz="2400" dirty="0"/>
              <a:t> 2-án </a:t>
            </a:r>
            <a:r>
              <a:rPr lang="en-US" sz="2400" dirty="0" err="1"/>
              <a:t>nyitotta</a:t>
            </a:r>
            <a:r>
              <a:rPr lang="en-US" sz="2400" dirty="0"/>
              <a:t> meg </a:t>
            </a:r>
            <a:r>
              <a:rPr lang="en-US" sz="2400" dirty="0" err="1"/>
              <a:t>kapuit</a:t>
            </a:r>
            <a:r>
              <a:rPr lang="en-US" sz="2400" dirty="0"/>
              <a:t> a </a:t>
            </a:r>
            <a:r>
              <a:rPr lang="en-US" sz="2400" dirty="0" err="1"/>
              <a:t>Nemzeti</a:t>
            </a:r>
            <a:r>
              <a:rPr lang="en-US" sz="2400" dirty="0"/>
              <a:t> </a:t>
            </a:r>
            <a:r>
              <a:rPr lang="en-US" sz="2400" dirty="0" err="1"/>
              <a:t>Színház</a:t>
            </a:r>
            <a:r>
              <a:rPr lang="en-US" sz="2400" dirty="0"/>
              <a:t> </a:t>
            </a:r>
            <a:r>
              <a:rPr lang="en-US" sz="2400" dirty="0" err="1"/>
              <a:t>társulata</a:t>
            </a:r>
            <a:r>
              <a:rPr lang="en-US" sz="2400" dirty="0"/>
              <a:t> a </a:t>
            </a:r>
            <a:r>
              <a:rPr lang="en-US" sz="2400" dirty="0" err="1"/>
              <a:t>Nagymező</a:t>
            </a:r>
            <a:r>
              <a:rPr lang="en-US" sz="2400" dirty="0"/>
              <a:t> </a:t>
            </a:r>
            <a:r>
              <a:rPr lang="en-US" sz="2400" dirty="0" err="1"/>
              <a:t>utcában</a:t>
            </a:r>
            <a:r>
              <a:rPr lang="en-US" sz="2400" dirty="0"/>
              <a:t>, a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Thália</a:t>
            </a:r>
            <a:r>
              <a:rPr lang="en-US" sz="2400" dirty="0"/>
              <a:t> </a:t>
            </a:r>
            <a:r>
              <a:rPr lang="en-US" sz="2400" dirty="0" err="1"/>
              <a:t>Színház</a:t>
            </a:r>
            <a:r>
              <a:rPr lang="en-US" sz="2400" dirty="0"/>
              <a:t> </a:t>
            </a:r>
            <a:r>
              <a:rPr lang="en-US" sz="2400" dirty="0" err="1"/>
              <a:t>helyén</a:t>
            </a: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dirty="0" err="1"/>
              <a:t>társulat</a:t>
            </a:r>
            <a:r>
              <a:rPr lang="en-US" sz="2400" dirty="0"/>
              <a:t> 2 </a:t>
            </a:r>
            <a:r>
              <a:rPr lang="en-US" sz="2400" dirty="0" err="1"/>
              <a:t>évig</a:t>
            </a:r>
            <a:r>
              <a:rPr lang="en-US" sz="2400" dirty="0"/>
              <a:t> </a:t>
            </a:r>
            <a:r>
              <a:rPr lang="en-US" sz="2400" dirty="0" err="1"/>
              <a:t>játszott</a:t>
            </a:r>
            <a:r>
              <a:rPr lang="en-US" sz="2400" dirty="0"/>
              <a:t> </a:t>
            </a:r>
            <a:r>
              <a:rPr lang="en-US" sz="2400" dirty="0" err="1"/>
              <a:t>itt</a:t>
            </a: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1965-ben </a:t>
            </a:r>
            <a:r>
              <a:rPr lang="en-US" sz="2400" dirty="0" err="1"/>
              <a:t>pályázatot</a:t>
            </a:r>
            <a:r>
              <a:rPr lang="en-US" sz="2400" dirty="0"/>
              <a:t> </a:t>
            </a:r>
            <a:r>
              <a:rPr lang="en-US" sz="2400" dirty="0" err="1"/>
              <a:t>indítottak</a:t>
            </a:r>
            <a:r>
              <a:rPr lang="en-US" sz="2400" dirty="0"/>
              <a:t> a </a:t>
            </a:r>
            <a:r>
              <a:rPr lang="en-US" sz="2400" dirty="0" err="1"/>
              <a:t>Városligetben</a:t>
            </a:r>
            <a:r>
              <a:rPr lang="en-US" sz="2400" dirty="0"/>
              <a:t> </a:t>
            </a:r>
            <a:r>
              <a:rPr lang="en-US" sz="2400" dirty="0" err="1"/>
              <a:t>építendő</a:t>
            </a:r>
            <a:r>
              <a:rPr lang="en-US" sz="2400" dirty="0"/>
              <a:t> </a:t>
            </a:r>
            <a:r>
              <a:rPr lang="en-US" sz="2400" dirty="0" err="1"/>
              <a:t>új</a:t>
            </a:r>
            <a:r>
              <a:rPr lang="en-US" sz="2400" dirty="0"/>
              <a:t> </a:t>
            </a:r>
            <a:r>
              <a:rPr lang="en-US" sz="2400" dirty="0" err="1"/>
              <a:t>Nemzeti</a:t>
            </a:r>
            <a:r>
              <a:rPr lang="en-US" sz="2400" dirty="0"/>
              <a:t> </a:t>
            </a:r>
            <a:r>
              <a:rPr lang="en-US" sz="2400" dirty="0" err="1"/>
              <a:t>Színházra</a:t>
            </a:r>
            <a:endParaRPr lang="en-US" sz="2400" dirty="0"/>
          </a:p>
        </p:txBody>
      </p:sp>
      <p:pic>
        <p:nvPicPr>
          <p:cNvPr id="9" name="Kép 8" descr="A képen szöveg, épület, régi, ló látható&#10;&#10;Automatikusan generált leírás">
            <a:extLst>
              <a:ext uri="{FF2B5EF4-FFF2-40B4-BE49-F238E27FC236}">
                <a16:creationId xmlns:a16="http://schemas.microsoft.com/office/drawing/2014/main" id="{6A20A060-8B9C-4DF2-990F-442CB4497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0" b="3"/>
          <a:stretch/>
        </p:blipFill>
        <p:spPr>
          <a:xfrm>
            <a:off x="7689829" y="-2055"/>
            <a:ext cx="4502173" cy="3316924"/>
          </a:xfrm>
          <a:custGeom>
            <a:avLst/>
            <a:gdLst/>
            <a:ahLst/>
            <a:cxnLst/>
            <a:rect l="l" t="t" r="r" b="b"/>
            <a:pathLst>
              <a:path w="4502173" h="3316924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</p:spPr>
      </p:pic>
      <p:pic>
        <p:nvPicPr>
          <p:cNvPr id="5" name="Kép 4" descr="A képen út, kültéri, épület, utca látható&#10;&#10;Automatikusan generált leírás">
            <a:extLst>
              <a:ext uri="{FF2B5EF4-FFF2-40B4-BE49-F238E27FC236}">
                <a16:creationId xmlns:a16="http://schemas.microsoft.com/office/drawing/2014/main" id="{782DE2DF-A821-4EEF-AFE3-CBD3024243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7" r="-2" b="4423"/>
          <a:stretch/>
        </p:blipFill>
        <p:spPr>
          <a:xfrm>
            <a:off x="8768834" y="4082148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9978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A képen szöveg, kültéri látható&#10;&#10;Automatikusan generált leírás">
            <a:extLst>
              <a:ext uri="{FF2B5EF4-FFF2-40B4-BE49-F238E27FC236}">
                <a16:creationId xmlns:a16="http://schemas.microsoft.com/office/drawing/2014/main" id="{08C7968C-3B75-4B98-B307-AFAED0096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" r="3097" b="1"/>
          <a:stretch/>
        </p:blipFill>
        <p:spPr>
          <a:xfrm>
            <a:off x="-1616686" y="51609"/>
            <a:ext cx="12192000" cy="6855958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8B006ADF-25AB-49F4-9B44-49D72E97BE78}"/>
              </a:ext>
            </a:extLst>
          </p:cNvPr>
          <p:cNvSpPr txBox="1"/>
          <p:nvPr/>
        </p:nvSpPr>
        <p:spPr>
          <a:xfrm>
            <a:off x="482121" y="794150"/>
            <a:ext cx="63871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Hevesi</a:t>
            </a:r>
            <a:r>
              <a:rPr lang="en-US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Sándor</a:t>
            </a:r>
            <a:r>
              <a:rPr lang="en-US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Tér</a:t>
            </a:r>
            <a:r>
              <a:rPr lang="en-US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(1966-2000)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E81E0E-E0F4-4F32-BD73-77F76DAB70C9}"/>
              </a:ext>
            </a:extLst>
          </p:cNvPr>
          <p:cNvSpPr txBox="1"/>
          <p:nvPr/>
        </p:nvSpPr>
        <p:spPr>
          <a:xfrm>
            <a:off x="287692" y="2862254"/>
            <a:ext cx="7492297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1966. </a:t>
            </a:r>
            <a:r>
              <a:rPr lang="en-US" sz="2400" dirty="0" err="1"/>
              <a:t>október</a:t>
            </a:r>
            <a:r>
              <a:rPr lang="en-US" sz="2400" dirty="0"/>
              <a:t> 1-jén </a:t>
            </a:r>
            <a:r>
              <a:rPr lang="en-US" sz="2400" dirty="0" err="1"/>
              <a:t>költözött</a:t>
            </a:r>
            <a:r>
              <a:rPr lang="en-US" sz="2400" dirty="0"/>
              <a:t> </a:t>
            </a:r>
            <a:r>
              <a:rPr lang="en-US" sz="2400" dirty="0" err="1"/>
              <a:t>át</a:t>
            </a:r>
            <a:r>
              <a:rPr lang="en-US" sz="2400" dirty="0"/>
              <a:t> a </a:t>
            </a:r>
            <a:r>
              <a:rPr lang="en-US" sz="2400" dirty="0" err="1"/>
              <a:t>színház</a:t>
            </a:r>
            <a:r>
              <a:rPr lang="en-US" sz="2400" dirty="0"/>
              <a:t> a </a:t>
            </a:r>
            <a:r>
              <a:rPr lang="en-US" sz="2400" dirty="0" err="1"/>
              <a:t>Hevesi</a:t>
            </a:r>
            <a:r>
              <a:rPr lang="en-US" sz="2400" dirty="0"/>
              <a:t> </a:t>
            </a:r>
            <a:r>
              <a:rPr lang="en-US" sz="2400" dirty="0" err="1"/>
              <a:t>Sándor</a:t>
            </a:r>
            <a:r>
              <a:rPr lang="en-US" sz="2400" dirty="0"/>
              <a:t> </a:t>
            </a:r>
            <a:r>
              <a:rPr lang="en-US" sz="2400" dirty="0" err="1"/>
              <a:t>térre</a:t>
            </a:r>
            <a:r>
              <a:rPr lang="en-US" sz="2400" dirty="0"/>
              <a:t>, </a:t>
            </a:r>
            <a:r>
              <a:rPr lang="en-US" sz="2400" dirty="0" err="1"/>
              <a:t>majd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elkövetkezendő</a:t>
            </a:r>
            <a:r>
              <a:rPr lang="en-US" sz="2400" dirty="0"/>
              <a:t> </a:t>
            </a:r>
            <a:r>
              <a:rPr lang="en-US" sz="2400" dirty="0" err="1"/>
              <a:t>két</a:t>
            </a:r>
            <a:r>
              <a:rPr lang="en-US" sz="2400" dirty="0"/>
              <a:t> </a:t>
            </a:r>
            <a:r>
              <a:rPr lang="en-US" sz="2400" dirty="0" err="1"/>
              <a:t>évben</a:t>
            </a:r>
            <a:r>
              <a:rPr lang="en-US" sz="2400" dirty="0"/>
              <a:t> </a:t>
            </a:r>
            <a:r>
              <a:rPr lang="en-US" sz="2400" dirty="0" err="1"/>
              <a:t>alakításokat</a:t>
            </a:r>
            <a:r>
              <a:rPr lang="en-US" sz="2400" dirty="0"/>
              <a:t> is </a:t>
            </a:r>
            <a:r>
              <a:rPr lang="en-US" sz="2400" dirty="0" err="1"/>
              <a:t>végeztek</a:t>
            </a:r>
            <a:r>
              <a:rPr lang="en-US" sz="2400" dirty="0"/>
              <a:t>, mint </a:t>
            </a:r>
            <a:r>
              <a:rPr lang="en-US" sz="2400" dirty="0" err="1"/>
              <a:t>például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épület</a:t>
            </a:r>
            <a:r>
              <a:rPr lang="en-US" sz="2400" dirty="0"/>
              <a:t> </a:t>
            </a:r>
            <a:r>
              <a:rPr lang="en-US" sz="2400" dirty="0" err="1"/>
              <a:t>kocka</a:t>
            </a:r>
            <a:r>
              <a:rPr lang="en-US" sz="2400" dirty="0"/>
              <a:t> </a:t>
            </a:r>
            <a:r>
              <a:rPr lang="en-US" sz="2400" dirty="0" err="1"/>
              <a:t>alakú</a:t>
            </a:r>
            <a:r>
              <a:rPr lang="en-US" sz="2400" dirty="0"/>
              <a:t> </a:t>
            </a:r>
            <a:r>
              <a:rPr lang="en-US" sz="2400" dirty="0" err="1"/>
              <a:t>homlokzata</a:t>
            </a:r>
            <a:r>
              <a:rPr lang="en-US" sz="2400" dirty="0"/>
              <a:t> </a:t>
            </a:r>
            <a:r>
              <a:rPr lang="en-US" sz="2400" dirty="0" err="1"/>
              <a:t>vagy</a:t>
            </a:r>
            <a:r>
              <a:rPr lang="en-US" sz="2400" dirty="0"/>
              <a:t> a </a:t>
            </a:r>
            <a:r>
              <a:rPr lang="en-US" sz="2400" dirty="0" err="1"/>
              <a:t>korszerűsített</a:t>
            </a:r>
            <a:r>
              <a:rPr lang="en-US" sz="2400" dirty="0"/>
              <a:t> </a:t>
            </a:r>
            <a:r>
              <a:rPr lang="en-US" sz="2400" dirty="0" err="1"/>
              <a:t>belső</a:t>
            </a:r>
            <a:r>
              <a:rPr lang="en-US" sz="2400" dirty="0"/>
              <a:t> terek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Majd</a:t>
            </a:r>
            <a:r>
              <a:rPr lang="en-US" sz="2400" dirty="0"/>
              <a:t> 2000. </a:t>
            </a:r>
            <a:r>
              <a:rPr lang="en-US" sz="2400" dirty="0" err="1"/>
              <a:t>szeptember</a:t>
            </a:r>
            <a:r>
              <a:rPr lang="en-US" sz="2400" dirty="0"/>
              <a:t> 1-től 2002-ig a </a:t>
            </a:r>
            <a:r>
              <a:rPr lang="en-US" sz="2400" dirty="0" err="1"/>
              <a:t>nemzeti</a:t>
            </a:r>
            <a:r>
              <a:rPr lang="en-US" sz="2400" dirty="0"/>
              <a:t> </a:t>
            </a:r>
            <a:r>
              <a:rPr lang="en-US" sz="2400" dirty="0" err="1"/>
              <a:t>Színháznak</a:t>
            </a:r>
            <a:r>
              <a:rPr lang="en-US" sz="2400" dirty="0"/>
              <a:t> </a:t>
            </a:r>
            <a:r>
              <a:rPr lang="en-US" sz="2400" dirty="0" err="1"/>
              <a:t>nem</a:t>
            </a:r>
            <a:r>
              <a:rPr lang="en-US" sz="2400" dirty="0"/>
              <a:t> volt </a:t>
            </a:r>
            <a:r>
              <a:rPr lang="en-US" sz="2400" dirty="0" err="1"/>
              <a:t>társulata</a:t>
            </a:r>
            <a:r>
              <a:rPr lang="en-US" sz="2400" dirty="0"/>
              <a:t>,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ittj</a:t>
            </a:r>
            <a:r>
              <a:rPr lang="en-US" sz="2400" dirty="0"/>
              <a:t> </a:t>
            </a:r>
            <a:r>
              <a:rPr lang="en-US" sz="2400" dirty="0" err="1"/>
              <a:t>átszó</a:t>
            </a:r>
            <a:r>
              <a:rPr lang="en-US" sz="2400" dirty="0"/>
              <a:t> </a:t>
            </a:r>
            <a:r>
              <a:rPr lang="en-US" sz="2400" dirty="0" err="1"/>
              <a:t>színészi</a:t>
            </a:r>
            <a:r>
              <a:rPr lang="en-US" sz="2400" dirty="0"/>
              <a:t> </a:t>
            </a:r>
            <a:r>
              <a:rPr lang="en-US" sz="2400" dirty="0" err="1"/>
              <a:t>csoport</a:t>
            </a:r>
            <a:r>
              <a:rPr lang="en-US" sz="2400" dirty="0"/>
              <a:t> ma </a:t>
            </a:r>
            <a:r>
              <a:rPr lang="en-US" sz="2400" dirty="0" err="1"/>
              <a:t>már</a:t>
            </a:r>
            <a:r>
              <a:rPr lang="en-US" sz="2400" dirty="0"/>
              <a:t> </a:t>
            </a:r>
            <a:r>
              <a:rPr lang="en-US" sz="2400" dirty="0" err="1"/>
              <a:t>Pesti</a:t>
            </a:r>
            <a:r>
              <a:rPr lang="en-US" sz="2400" dirty="0"/>
              <a:t> Magyar </a:t>
            </a:r>
            <a:r>
              <a:rPr lang="en-US" sz="2400" dirty="0" err="1"/>
              <a:t>Színház</a:t>
            </a:r>
            <a:r>
              <a:rPr lang="en-US" sz="2400" dirty="0"/>
              <a:t> </a:t>
            </a:r>
            <a:r>
              <a:rPr lang="en-US" sz="2400" dirty="0" err="1"/>
              <a:t>néven</a:t>
            </a:r>
            <a:r>
              <a:rPr lang="en-US" sz="2400" dirty="0"/>
              <a:t> </a:t>
            </a:r>
            <a:r>
              <a:rPr lang="en-US" sz="2400" dirty="0" err="1"/>
              <a:t>működik</a:t>
            </a:r>
            <a:r>
              <a:rPr lang="en-US" sz="2400" dirty="0"/>
              <a:t> </a:t>
            </a:r>
            <a:r>
              <a:rPr lang="en-US" sz="2400" dirty="0" err="1"/>
              <a:t>tovább</a:t>
            </a:r>
            <a:endParaRPr lang="en-US" sz="2400" dirty="0"/>
          </a:p>
        </p:txBody>
      </p:sp>
      <p:pic>
        <p:nvPicPr>
          <p:cNvPr id="5" name="Kép 4" descr="A képen szöveg, régi, út látható&#10;&#10;Automatikusan generált leírás">
            <a:extLst>
              <a:ext uri="{FF2B5EF4-FFF2-40B4-BE49-F238E27FC236}">
                <a16:creationId xmlns:a16="http://schemas.microsoft.com/office/drawing/2014/main" id="{0BBE0B5B-40AC-491D-9022-AFE34CB73F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" r="8148" b="-2"/>
          <a:stretch/>
        </p:blipFill>
        <p:spPr>
          <a:xfrm>
            <a:off x="7689829" y="-2055"/>
            <a:ext cx="4502173" cy="3316924"/>
          </a:xfrm>
          <a:custGeom>
            <a:avLst/>
            <a:gdLst/>
            <a:ahLst/>
            <a:cxnLst/>
            <a:rect l="l" t="t" r="r" b="b"/>
            <a:pathLst>
              <a:path w="4502173" h="3316924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</p:spPr>
      </p:pic>
      <p:pic>
        <p:nvPicPr>
          <p:cNvPr id="7" name="Kép 6" descr="A képen szöveg, régi látható&#10;&#10;Automatikusan generált leírás">
            <a:extLst>
              <a:ext uri="{FF2B5EF4-FFF2-40B4-BE49-F238E27FC236}">
                <a16:creationId xmlns:a16="http://schemas.microsoft.com/office/drawing/2014/main" id="{A6B31A54-1A3D-4EE5-AE74-83284026BD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" r="14044" b="4"/>
          <a:stretch/>
        </p:blipFill>
        <p:spPr>
          <a:xfrm>
            <a:off x="8768834" y="4082148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75435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épület, kültéri, égbolt, fű látható&#10;&#10;Automatikusan generált leírás">
            <a:extLst>
              <a:ext uri="{FF2B5EF4-FFF2-40B4-BE49-F238E27FC236}">
                <a16:creationId xmlns:a16="http://schemas.microsoft.com/office/drawing/2014/main" id="{46230644-AEFF-4FB0-9A15-A7FF87B48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6"/>
          <a:stretch/>
        </p:blipFill>
        <p:spPr>
          <a:xfrm>
            <a:off x="0" y="18626"/>
            <a:ext cx="12192000" cy="6855958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0466DE0F-1428-4898-9490-85705B2D80DB}"/>
              </a:ext>
            </a:extLst>
          </p:cNvPr>
          <p:cNvSpPr txBox="1"/>
          <p:nvPr/>
        </p:nvSpPr>
        <p:spPr>
          <a:xfrm>
            <a:off x="410921" y="330844"/>
            <a:ext cx="63871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mai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4400" b="1" dirty="0">
                <a:latin typeface="+mj-lt"/>
                <a:ea typeface="+mj-ea"/>
                <a:cs typeface="+mj-cs"/>
              </a:rPr>
              <a:t>N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emzeti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4400" b="1" dirty="0">
                <a:latin typeface="+mj-lt"/>
                <a:ea typeface="+mj-ea"/>
                <a:cs typeface="+mj-cs"/>
              </a:rPr>
              <a:t>S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zínház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98AD686-2577-4D2A-AF4B-699EC626228B}"/>
              </a:ext>
            </a:extLst>
          </p:cNvPr>
          <p:cNvSpPr txBox="1"/>
          <p:nvPr/>
        </p:nvSpPr>
        <p:spPr>
          <a:xfrm>
            <a:off x="0" y="1656407"/>
            <a:ext cx="8442251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 ma is </a:t>
            </a:r>
            <a:r>
              <a:rPr lang="en-US" sz="2200" dirty="0" err="1"/>
              <a:t>látható</a:t>
            </a:r>
            <a:r>
              <a:rPr lang="en-US" sz="2200" dirty="0"/>
              <a:t> </a:t>
            </a:r>
            <a:r>
              <a:rPr lang="en-US" sz="2200" dirty="0" err="1"/>
              <a:t>Nemzeti</a:t>
            </a:r>
            <a:r>
              <a:rPr lang="en-US" sz="2200" dirty="0"/>
              <a:t> </a:t>
            </a:r>
            <a:r>
              <a:rPr lang="en-US" sz="2200" dirty="0" err="1"/>
              <a:t>Színház</a:t>
            </a:r>
            <a:r>
              <a:rPr lang="en-US" sz="2200" dirty="0"/>
              <a:t> </a:t>
            </a:r>
            <a:r>
              <a:rPr lang="en-US" sz="2200" dirty="0" err="1"/>
              <a:t>megépülése</a:t>
            </a:r>
            <a:r>
              <a:rPr lang="en-US" sz="2200" dirty="0"/>
              <a:t>, </a:t>
            </a:r>
            <a:r>
              <a:rPr lang="en-US" sz="2200" dirty="0" err="1"/>
              <a:t>sok</a:t>
            </a:r>
            <a:r>
              <a:rPr lang="en-US" sz="2200" dirty="0"/>
              <a:t> </a:t>
            </a:r>
            <a:r>
              <a:rPr lang="en-US" sz="2200" dirty="0" err="1"/>
              <a:t>éven</a:t>
            </a:r>
            <a:r>
              <a:rPr lang="en-US" sz="2200" dirty="0"/>
              <a:t> </a:t>
            </a:r>
            <a:r>
              <a:rPr lang="en-US" sz="2200" dirty="0" err="1"/>
              <a:t>át</a:t>
            </a:r>
            <a:r>
              <a:rPr lang="en-US" sz="2200" dirty="0"/>
              <a:t> </a:t>
            </a:r>
            <a:r>
              <a:rPr lang="en-US" sz="2200" dirty="0" err="1"/>
              <a:t>tartó</a:t>
            </a:r>
            <a:r>
              <a:rPr lang="en-US" sz="2200" dirty="0"/>
              <a:t> </a:t>
            </a:r>
            <a:r>
              <a:rPr lang="en-US" sz="2200" dirty="0" err="1"/>
              <a:t>várakozás</a:t>
            </a:r>
            <a:r>
              <a:rPr lang="en-US" sz="2200" dirty="0"/>
              <a:t> volt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1965-ben </a:t>
            </a:r>
            <a:r>
              <a:rPr lang="en-US" sz="2200" dirty="0" err="1"/>
              <a:t>beadott</a:t>
            </a:r>
            <a:r>
              <a:rPr lang="en-US" sz="2200" dirty="0"/>
              <a:t> </a:t>
            </a:r>
            <a:r>
              <a:rPr lang="en-US" sz="2200" dirty="0" err="1"/>
              <a:t>pályázat</a:t>
            </a:r>
            <a:r>
              <a:rPr lang="en-US" sz="2200" dirty="0"/>
              <a:t> a </a:t>
            </a:r>
            <a:r>
              <a:rPr lang="en-US" sz="2200" dirty="0" err="1"/>
              <a:t>Vásorligetben</a:t>
            </a:r>
            <a:r>
              <a:rPr lang="en-US" sz="2200" dirty="0"/>
              <a:t> </a:t>
            </a:r>
            <a:r>
              <a:rPr lang="en-US" sz="2200" dirty="0" err="1"/>
              <a:t>építendő</a:t>
            </a:r>
            <a:r>
              <a:rPr lang="en-US" sz="2200" dirty="0"/>
              <a:t> </a:t>
            </a:r>
            <a:r>
              <a:rPr lang="en-US" sz="2200" dirty="0" err="1"/>
              <a:t>nemzeti</a:t>
            </a:r>
            <a:r>
              <a:rPr lang="en-US" sz="2200" dirty="0"/>
              <a:t> </a:t>
            </a:r>
            <a:r>
              <a:rPr lang="en-US" sz="2200" dirty="0" err="1"/>
              <a:t>Színházra</a:t>
            </a:r>
            <a:r>
              <a:rPr lang="en-US" sz="2200" dirty="0"/>
              <a:t> </a:t>
            </a:r>
            <a:r>
              <a:rPr lang="en-US" sz="2200" dirty="0" err="1"/>
              <a:t>nem</a:t>
            </a:r>
            <a:r>
              <a:rPr lang="en-US" sz="2200" dirty="0"/>
              <a:t> </a:t>
            </a:r>
            <a:r>
              <a:rPr lang="en-US" sz="2200" dirty="0" err="1"/>
              <a:t>valósult</a:t>
            </a:r>
            <a:r>
              <a:rPr lang="en-US" sz="2200" dirty="0"/>
              <a:t> meg, </a:t>
            </a:r>
            <a:r>
              <a:rPr lang="en-US" sz="2200" dirty="0" err="1"/>
              <a:t>ugyanígy</a:t>
            </a:r>
            <a:r>
              <a:rPr lang="en-US" sz="2200" dirty="0"/>
              <a:t> a </a:t>
            </a:r>
            <a:r>
              <a:rPr lang="en-US" sz="2200" dirty="0" err="1"/>
              <a:t>mai</a:t>
            </a:r>
            <a:r>
              <a:rPr lang="en-US" sz="2200" dirty="0"/>
              <a:t> </a:t>
            </a:r>
            <a:r>
              <a:rPr lang="en-US" sz="2200" dirty="0" err="1"/>
              <a:t>Erzsébet</a:t>
            </a:r>
            <a:r>
              <a:rPr lang="en-US" sz="2200" dirty="0"/>
              <a:t> </a:t>
            </a:r>
            <a:r>
              <a:rPr lang="en-US" sz="2200" dirty="0" err="1"/>
              <a:t>téren</a:t>
            </a:r>
            <a:r>
              <a:rPr lang="en-US" sz="2200" dirty="0"/>
              <a:t> </a:t>
            </a:r>
            <a:r>
              <a:rPr lang="en-US" sz="2200" dirty="0" err="1"/>
              <a:t>sem</a:t>
            </a:r>
            <a:r>
              <a:rPr lang="en-US" sz="2200" dirty="0"/>
              <a:t> volt </a:t>
            </a:r>
            <a:r>
              <a:rPr lang="en-US" sz="2200" dirty="0" err="1"/>
              <a:t>lehetőség</a:t>
            </a:r>
            <a:r>
              <a:rPr lang="en-US" sz="2200" dirty="0"/>
              <a:t> a </a:t>
            </a:r>
            <a:r>
              <a:rPr lang="en-US" sz="2200" dirty="0" err="1"/>
              <a:t>megépítésére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Bán</a:t>
            </a:r>
            <a:r>
              <a:rPr lang="en-US" sz="2200" dirty="0"/>
              <a:t> Ferenc, </a:t>
            </a:r>
            <a:r>
              <a:rPr lang="en-US" sz="2200" dirty="0" err="1"/>
              <a:t>aki</a:t>
            </a:r>
            <a:r>
              <a:rPr lang="en-US" sz="2200" dirty="0"/>
              <a:t> </a:t>
            </a:r>
            <a:r>
              <a:rPr lang="en-US" sz="2200" dirty="0" err="1"/>
              <a:t>megnyerte</a:t>
            </a:r>
            <a:r>
              <a:rPr lang="en-US" sz="2200" dirty="0"/>
              <a:t> </a:t>
            </a:r>
            <a:r>
              <a:rPr lang="en-US" sz="2200" dirty="0" err="1"/>
              <a:t>az</a:t>
            </a:r>
            <a:r>
              <a:rPr lang="en-US" sz="2200" dirty="0"/>
              <a:t> 1997-es </a:t>
            </a:r>
            <a:r>
              <a:rPr lang="en-US" sz="2200" dirty="0" err="1"/>
              <a:t>építési</a:t>
            </a:r>
            <a:r>
              <a:rPr lang="en-US" sz="2200" dirty="0"/>
              <a:t> </a:t>
            </a:r>
            <a:r>
              <a:rPr lang="en-US" sz="2200" dirty="0" err="1"/>
              <a:t>pályázatot</a:t>
            </a:r>
            <a:r>
              <a:rPr lang="en-US" sz="2200" dirty="0"/>
              <a:t>, 1998. </a:t>
            </a:r>
            <a:r>
              <a:rPr lang="en-US" sz="2200" dirty="0" err="1"/>
              <a:t>március</a:t>
            </a:r>
            <a:r>
              <a:rPr lang="en-US" sz="2200" dirty="0"/>
              <a:t> 28-án el is </a:t>
            </a:r>
            <a:r>
              <a:rPr lang="en-US" sz="2200" dirty="0" err="1"/>
              <a:t>kezdte</a:t>
            </a:r>
            <a:r>
              <a:rPr lang="en-US" sz="2200" dirty="0"/>
              <a:t> </a:t>
            </a:r>
            <a:r>
              <a:rPr lang="en-US" sz="2200" dirty="0" err="1"/>
              <a:t>az</a:t>
            </a:r>
            <a:r>
              <a:rPr lang="en-US" sz="2200" dirty="0"/>
              <a:t> </a:t>
            </a:r>
            <a:r>
              <a:rPr lang="en-US" sz="2200" dirty="0" err="1"/>
              <a:t>építkezést</a:t>
            </a:r>
            <a:r>
              <a:rPr lang="en-US" sz="2200" dirty="0"/>
              <a:t> </a:t>
            </a:r>
            <a:r>
              <a:rPr lang="en-US" sz="2200" dirty="0" err="1"/>
              <a:t>az</a:t>
            </a:r>
            <a:r>
              <a:rPr lang="en-US" sz="2200" dirty="0"/>
              <a:t> </a:t>
            </a:r>
            <a:r>
              <a:rPr lang="en-US" sz="2200" dirty="0" err="1"/>
              <a:t>azonban</a:t>
            </a:r>
            <a:r>
              <a:rPr lang="en-US" sz="2200" dirty="0"/>
              <a:t> </a:t>
            </a:r>
            <a:r>
              <a:rPr lang="en-US" sz="2200" dirty="0" err="1"/>
              <a:t>szeptemberben</a:t>
            </a:r>
            <a:r>
              <a:rPr lang="en-US" sz="2200" dirty="0"/>
              <a:t> </a:t>
            </a:r>
            <a:r>
              <a:rPr lang="en-US" sz="2200" dirty="0" err="1"/>
              <a:t>már</a:t>
            </a:r>
            <a:r>
              <a:rPr lang="en-US" sz="2200" dirty="0"/>
              <a:t> le is </a:t>
            </a:r>
            <a:r>
              <a:rPr lang="en-US" sz="2200" dirty="0" err="1"/>
              <a:t>állt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Ezt</a:t>
            </a:r>
            <a:r>
              <a:rPr lang="en-US" sz="2200" dirty="0"/>
              <a:t> </a:t>
            </a:r>
            <a:r>
              <a:rPr lang="en-US" sz="2200" dirty="0" err="1"/>
              <a:t>követően</a:t>
            </a:r>
            <a:r>
              <a:rPr lang="en-US" sz="2200" dirty="0"/>
              <a:t> 1999. </a:t>
            </a:r>
            <a:r>
              <a:rPr lang="en-US" sz="2200" dirty="0" err="1"/>
              <a:t>márciusában</a:t>
            </a:r>
            <a:r>
              <a:rPr lang="en-US" sz="2200" dirty="0"/>
              <a:t> </a:t>
            </a:r>
            <a:r>
              <a:rPr lang="en-US" sz="2200" dirty="0" err="1"/>
              <a:t>Schwajda</a:t>
            </a:r>
            <a:r>
              <a:rPr lang="en-US" sz="2200" dirty="0"/>
              <a:t> </a:t>
            </a:r>
            <a:r>
              <a:rPr lang="en-US" sz="2200" dirty="0" err="1"/>
              <a:t>György</a:t>
            </a:r>
            <a:r>
              <a:rPr lang="en-US" sz="2200" dirty="0"/>
              <a:t> </a:t>
            </a:r>
            <a:r>
              <a:rPr lang="en-US" sz="2200" dirty="0" err="1"/>
              <a:t>kezébe</a:t>
            </a:r>
            <a:r>
              <a:rPr lang="en-US" sz="2200" dirty="0"/>
              <a:t> </a:t>
            </a:r>
            <a:r>
              <a:rPr lang="en-US" sz="2200" dirty="0" err="1"/>
              <a:t>kerül</a:t>
            </a:r>
            <a:r>
              <a:rPr lang="en-US" sz="2200" dirty="0"/>
              <a:t> </a:t>
            </a:r>
            <a:r>
              <a:rPr lang="en-US" sz="2200" dirty="0" err="1"/>
              <a:t>az</a:t>
            </a:r>
            <a:r>
              <a:rPr lang="en-US" sz="2200" dirty="0"/>
              <a:t> </a:t>
            </a:r>
            <a:r>
              <a:rPr lang="en-US" sz="2200" dirty="0" err="1"/>
              <a:t>irányítás</a:t>
            </a:r>
            <a:r>
              <a:rPr lang="en-US" sz="2200" dirty="0"/>
              <a:t> </a:t>
            </a:r>
            <a:r>
              <a:rPr lang="en-US" sz="2200" dirty="0" err="1"/>
              <a:t>az</a:t>
            </a:r>
            <a:r>
              <a:rPr lang="en-US" sz="2200" dirty="0"/>
              <a:t> </a:t>
            </a:r>
            <a:r>
              <a:rPr lang="en-US" sz="2200" dirty="0" err="1"/>
              <a:t>épület</a:t>
            </a:r>
            <a:r>
              <a:rPr lang="en-US" sz="2200" dirty="0"/>
              <a:t> </a:t>
            </a:r>
            <a:r>
              <a:rPr lang="en-US" sz="2200" dirty="0" err="1"/>
              <a:t>megtervezésével</a:t>
            </a:r>
            <a:r>
              <a:rPr lang="en-US" sz="2200" dirty="0"/>
              <a:t> </a:t>
            </a:r>
            <a:r>
              <a:rPr lang="en-US" sz="2200" dirty="0" err="1"/>
              <a:t>kapcsolatban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Mivel</a:t>
            </a:r>
            <a:r>
              <a:rPr lang="en-US" sz="2200" dirty="0"/>
              <a:t> a </a:t>
            </a:r>
            <a:r>
              <a:rPr lang="en-US" sz="2200" dirty="0" err="1"/>
              <a:t>Városligeti</a:t>
            </a:r>
            <a:r>
              <a:rPr lang="en-US" sz="2200" dirty="0"/>
              <a:t> </a:t>
            </a:r>
            <a:r>
              <a:rPr lang="en-US" sz="2200" dirty="0" err="1"/>
              <a:t>építkezéshez</a:t>
            </a:r>
            <a:r>
              <a:rPr lang="en-US" sz="2200" dirty="0"/>
              <a:t> </a:t>
            </a:r>
            <a:r>
              <a:rPr lang="en-US" sz="2200" dirty="0" err="1"/>
              <a:t>végül</a:t>
            </a:r>
            <a:r>
              <a:rPr lang="en-US" sz="2200" dirty="0"/>
              <a:t> </a:t>
            </a:r>
            <a:r>
              <a:rPr lang="en-US" sz="2200" dirty="0" err="1"/>
              <a:t>nem</a:t>
            </a:r>
            <a:r>
              <a:rPr lang="en-US" sz="2200" dirty="0"/>
              <a:t> </a:t>
            </a:r>
            <a:r>
              <a:rPr lang="en-US" sz="2200" dirty="0" err="1"/>
              <a:t>kaptak</a:t>
            </a:r>
            <a:r>
              <a:rPr lang="en-US" sz="2200" dirty="0"/>
              <a:t> </a:t>
            </a:r>
            <a:r>
              <a:rPr lang="en-US" sz="2200" dirty="0" err="1"/>
              <a:t>engedélyt</a:t>
            </a:r>
            <a:r>
              <a:rPr lang="en-US" sz="2200" dirty="0"/>
              <a:t>, </a:t>
            </a:r>
            <a:r>
              <a:rPr lang="en-US" sz="2200" dirty="0" err="1"/>
              <a:t>az</a:t>
            </a:r>
            <a:r>
              <a:rPr lang="en-US" sz="2200" dirty="0"/>
              <a:t> </a:t>
            </a:r>
            <a:r>
              <a:rPr lang="en-US" sz="2200" dirty="0" err="1"/>
              <a:t>építkezés</a:t>
            </a:r>
            <a:r>
              <a:rPr lang="en-US" sz="2200" dirty="0"/>
              <a:t> a </a:t>
            </a:r>
            <a:r>
              <a:rPr lang="en-US" sz="2200" dirty="0" err="1"/>
              <a:t>kormány</a:t>
            </a:r>
            <a:r>
              <a:rPr lang="en-US" sz="2200" dirty="0"/>
              <a:t> 1999. </a:t>
            </a:r>
            <a:r>
              <a:rPr lang="en-US" sz="2200" dirty="0" err="1"/>
              <a:t>augusztusi</a:t>
            </a:r>
            <a:r>
              <a:rPr lang="en-US" sz="2200" dirty="0"/>
              <a:t> </a:t>
            </a:r>
            <a:r>
              <a:rPr lang="en-US" sz="2200" dirty="0" err="1"/>
              <a:t>döntésének</a:t>
            </a:r>
            <a:r>
              <a:rPr lang="en-US" sz="2200" dirty="0"/>
              <a:t> </a:t>
            </a:r>
            <a:r>
              <a:rPr lang="en-US" sz="2200" dirty="0" err="1"/>
              <a:t>értelmében</a:t>
            </a:r>
            <a:r>
              <a:rPr lang="en-US" sz="2200" dirty="0"/>
              <a:t> a </a:t>
            </a:r>
            <a:r>
              <a:rPr lang="en-US" sz="2200" dirty="0" err="1"/>
              <a:t>nemzeti</a:t>
            </a:r>
            <a:r>
              <a:rPr lang="en-US" sz="2200" dirty="0"/>
              <a:t> </a:t>
            </a:r>
            <a:r>
              <a:rPr lang="en-US" sz="2200" dirty="0" err="1"/>
              <a:t>Színház</a:t>
            </a:r>
            <a:r>
              <a:rPr lang="en-US" sz="2200" dirty="0"/>
              <a:t> a </a:t>
            </a:r>
            <a:r>
              <a:rPr lang="en-US" sz="2200" dirty="0" err="1"/>
              <a:t>ferencvárosi</a:t>
            </a:r>
            <a:r>
              <a:rPr lang="en-US" sz="2200" dirty="0"/>
              <a:t> </a:t>
            </a:r>
            <a:r>
              <a:rPr lang="en-US" sz="2200" dirty="0" err="1"/>
              <a:t>expóterületen</a:t>
            </a:r>
            <a:r>
              <a:rPr lang="en-US" sz="2200" dirty="0"/>
              <a:t> </a:t>
            </a:r>
            <a:r>
              <a:rPr lang="en-US" sz="2200" dirty="0" err="1"/>
              <a:t>épült</a:t>
            </a:r>
            <a:r>
              <a:rPr lang="en-US" sz="2200" dirty="0"/>
              <a:t> </a:t>
            </a:r>
            <a:r>
              <a:rPr lang="en-US" sz="2200" dirty="0" err="1"/>
              <a:t>fel</a:t>
            </a:r>
            <a:r>
              <a:rPr lang="en-US" sz="22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Az </a:t>
            </a:r>
            <a:r>
              <a:rPr lang="en-US" sz="2200" dirty="0" err="1"/>
              <a:t>épület</a:t>
            </a:r>
            <a:r>
              <a:rPr lang="en-US" sz="2200" dirty="0"/>
              <a:t> </a:t>
            </a:r>
            <a:r>
              <a:rPr lang="en-US" sz="2200" dirty="0" err="1"/>
              <a:t>végül</a:t>
            </a:r>
            <a:r>
              <a:rPr lang="en-US" sz="2200" dirty="0"/>
              <a:t> 2002. </a:t>
            </a:r>
            <a:r>
              <a:rPr lang="en-US" sz="2200" dirty="0" err="1"/>
              <a:t>március</a:t>
            </a:r>
            <a:r>
              <a:rPr lang="en-US" sz="2200" dirty="0"/>
              <a:t> 15-én </a:t>
            </a:r>
            <a:r>
              <a:rPr lang="en-US" sz="2200" dirty="0" err="1"/>
              <a:t>nyitotta</a:t>
            </a:r>
            <a:r>
              <a:rPr lang="en-US" sz="2200" dirty="0"/>
              <a:t> meg </a:t>
            </a:r>
            <a:r>
              <a:rPr lang="en-US" sz="2200" dirty="0" err="1"/>
              <a:t>kapuit</a:t>
            </a:r>
            <a:r>
              <a:rPr lang="en-US" sz="2200" dirty="0"/>
              <a:t> (Budapest, </a:t>
            </a:r>
            <a:r>
              <a:rPr lang="en-US" sz="2200" dirty="0" err="1"/>
              <a:t>Bajor</a:t>
            </a:r>
            <a:r>
              <a:rPr lang="en-US" sz="2200" dirty="0"/>
              <a:t> </a:t>
            </a:r>
            <a:r>
              <a:rPr lang="en-US" sz="2200" dirty="0" err="1"/>
              <a:t>Gizi</a:t>
            </a:r>
            <a:r>
              <a:rPr lang="en-US" sz="2200" dirty="0"/>
              <a:t> park)</a:t>
            </a:r>
          </a:p>
        </p:txBody>
      </p:sp>
      <p:pic>
        <p:nvPicPr>
          <p:cNvPr id="5" name="Kép 4" descr="A képen mennyezet, terem látható&#10;&#10;Automatikusan generált leírás">
            <a:extLst>
              <a:ext uri="{FF2B5EF4-FFF2-40B4-BE49-F238E27FC236}">
                <a16:creationId xmlns:a16="http://schemas.microsoft.com/office/drawing/2014/main" id="{89498002-3259-4E6F-89E1-7910965811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r="7756" b="1"/>
          <a:stretch/>
        </p:blipFill>
        <p:spPr>
          <a:xfrm>
            <a:off x="7689829" y="-2055"/>
            <a:ext cx="4502173" cy="3316924"/>
          </a:xfrm>
          <a:custGeom>
            <a:avLst/>
            <a:gdLst/>
            <a:ahLst/>
            <a:cxnLst/>
            <a:rect l="l" t="t" r="r" b="b"/>
            <a:pathLst>
              <a:path w="4502173" h="3316924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</p:spPr>
      </p:pic>
      <p:pic>
        <p:nvPicPr>
          <p:cNvPr id="9" name="Kép 8" descr="A képen égbolt, épület, kültéri, kormányzati épület látható&#10;&#10;Automatikusan generált leírás">
            <a:extLst>
              <a:ext uri="{FF2B5EF4-FFF2-40B4-BE49-F238E27FC236}">
                <a16:creationId xmlns:a16="http://schemas.microsoft.com/office/drawing/2014/main" id="{E94E2505-F13B-46D2-95E6-97F0409886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5" r="15354" b="1"/>
          <a:stretch/>
        </p:blipFill>
        <p:spPr>
          <a:xfrm>
            <a:off x="8768834" y="4082148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13184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E1437E5-FC96-4742-913E-84E6385AEE2F}"/>
              </a:ext>
            </a:extLst>
          </p:cNvPr>
          <p:cNvSpPr txBox="1"/>
          <p:nvPr/>
        </p:nvSpPr>
        <p:spPr>
          <a:xfrm>
            <a:off x="838201" y="345810"/>
            <a:ext cx="51205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Első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utolsó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és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főbb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igazgatók</a:t>
            </a: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676DE38-BA03-4015-B68C-F0DA0FDEB9B2}"/>
              </a:ext>
            </a:extLst>
          </p:cNvPr>
          <p:cNvSpPr txBox="1"/>
          <p:nvPr/>
        </p:nvSpPr>
        <p:spPr>
          <a:xfrm>
            <a:off x="838201" y="1825625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/>
              <a:t>Pesti Magyar Színház:</a:t>
            </a:r>
          </a:p>
          <a:p>
            <a:pPr marL="571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 </a:t>
            </a:r>
            <a:r>
              <a:rPr lang="en-US" sz="1700">
                <a:sym typeface="Wingdings" panose="05000000000000000000" pitchFamily="2" charset="2"/>
              </a:rPr>
              <a:t> </a:t>
            </a:r>
            <a:r>
              <a:rPr lang="en-US" sz="1700" i="1">
                <a:sym typeface="Wingdings" panose="05000000000000000000" pitchFamily="2" charset="2"/>
              </a:rPr>
              <a:t>Bajza József (1837-1838)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ym typeface="Wingdings" panose="05000000000000000000" pitchFamily="2" charset="2"/>
              </a:rPr>
              <a:t>   Nyáry Pál (1839-1840)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sym typeface="Wingdings" panose="05000000000000000000" pitchFamily="2" charset="2"/>
            </a:endParaRPr>
          </a:p>
          <a:p>
            <a:pPr marL="571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>
                <a:sym typeface="Wingdings" panose="05000000000000000000" pitchFamily="2" charset="2"/>
              </a:rPr>
              <a:t>Nemzeti Színház:  </a:t>
            </a:r>
          </a:p>
          <a:p>
            <a:pPr marL="571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ym typeface="Wingdings" panose="05000000000000000000" pitchFamily="2" charset="2"/>
              </a:rPr>
              <a:t>   gr. Ráday Gedeon (1840)</a:t>
            </a:r>
          </a:p>
          <a:p>
            <a:pPr marL="571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ym typeface="Wingdings" panose="05000000000000000000" pitchFamily="2" charset="2"/>
              </a:rPr>
              <a:t>  Iglódi István(1999-2000)</a:t>
            </a:r>
          </a:p>
          <a:p>
            <a:pPr marL="571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sym typeface="Wingdings" panose="05000000000000000000" pitchFamily="2" charset="2"/>
            </a:endParaRPr>
          </a:p>
          <a:p>
            <a:pPr marL="571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>
                <a:sym typeface="Wingdings" panose="05000000000000000000" pitchFamily="2" charset="2"/>
              </a:rPr>
              <a:t>Bajor Gizi parki Nemzeti: </a:t>
            </a:r>
          </a:p>
          <a:p>
            <a:pPr marL="571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ym typeface="Wingdings" panose="05000000000000000000" pitchFamily="2" charset="2"/>
              </a:rPr>
              <a:t>   Schwajda György (200-2002)</a:t>
            </a:r>
          </a:p>
          <a:p>
            <a:pPr marL="571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ym typeface="Wingdings" panose="05000000000000000000" pitchFamily="2" charset="2"/>
              </a:rPr>
              <a:t>   Bosnyák Miklós (2002-2003)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ym typeface="Wingdings" panose="05000000000000000000" pitchFamily="2" charset="2"/>
              </a:rPr>
              <a:t>     Jordán Tamás (2003-2008)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ym typeface="Wingdings" panose="05000000000000000000" pitchFamily="2" charset="2"/>
              </a:rPr>
              <a:t>     Alföldi Róbert (2008-2013)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ym typeface="Wingdings" panose="05000000000000000000" pitchFamily="2" charset="2"/>
              </a:rPr>
              <a:t>    </a:t>
            </a:r>
            <a:r>
              <a:rPr lang="en-US" sz="1700" i="1">
                <a:sym typeface="Wingdings" panose="05000000000000000000" pitchFamily="2" charset="2"/>
              </a:rPr>
              <a:t>Vidnyánszky Attila (2013-)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ép 6" descr="A képen férfi, személy, beltéri, függöny látható&#10;&#10;Automatikusan generált leírás">
            <a:extLst>
              <a:ext uri="{FF2B5EF4-FFF2-40B4-BE49-F238E27FC236}">
                <a16:creationId xmlns:a16="http://schemas.microsoft.com/office/drawing/2014/main" id="{4F97F5A9-667E-43A8-9209-A8D8D2745F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3" r="-1" b="2962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34" name="Arc 3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ép 4" descr="A képen személy, fal, férfi látható&#10;&#10;Automatikusan generált leírás">
            <a:extLst>
              <a:ext uri="{FF2B5EF4-FFF2-40B4-BE49-F238E27FC236}">
                <a16:creationId xmlns:a16="http://schemas.microsoft.com/office/drawing/2014/main" id="{38215DC6-F00E-4C70-B6DC-1E47A2A856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6" b="32086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E5A49F79-0023-46F8-ADA8-FD0D00C9F586}"/>
              </a:ext>
            </a:extLst>
          </p:cNvPr>
          <p:cNvCxnSpPr>
            <a:cxnSpLocks/>
          </p:cNvCxnSpPr>
          <p:nvPr/>
        </p:nvCxnSpPr>
        <p:spPr>
          <a:xfrm flipH="1" flipV="1">
            <a:off x="6828817" y="3007910"/>
            <a:ext cx="972415" cy="421090"/>
          </a:xfrm>
          <a:prstGeom prst="line">
            <a:avLst/>
          </a:prstGeom>
          <a:ln w="203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45C6E5F2-353D-400A-9469-C7B88AA2F563}"/>
              </a:ext>
            </a:extLst>
          </p:cNvPr>
          <p:cNvCxnSpPr>
            <a:cxnSpLocks/>
          </p:cNvCxnSpPr>
          <p:nvPr/>
        </p:nvCxnSpPr>
        <p:spPr>
          <a:xfrm flipH="1" flipV="1">
            <a:off x="6102434" y="2286517"/>
            <a:ext cx="864896" cy="721392"/>
          </a:xfrm>
          <a:prstGeom prst="line">
            <a:avLst/>
          </a:prstGeom>
          <a:ln w="203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Egyenes összekötő 28">
            <a:extLst>
              <a:ext uri="{FF2B5EF4-FFF2-40B4-BE49-F238E27FC236}">
                <a16:creationId xmlns:a16="http://schemas.microsoft.com/office/drawing/2014/main" id="{17C02385-9EEC-4894-9794-8E3430EDFF03}"/>
              </a:ext>
            </a:extLst>
          </p:cNvPr>
          <p:cNvCxnSpPr>
            <a:cxnSpLocks/>
          </p:cNvCxnSpPr>
          <p:nvPr/>
        </p:nvCxnSpPr>
        <p:spPr>
          <a:xfrm flipH="1" flipV="1">
            <a:off x="5930394" y="1503955"/>
            <a:ext cx="466966" cy="970889"/>
          </a:xfrm>
          <a:prstGeom prst="line">
            <a:avLst/>
          </a:prstGeom>
          <a:ln w="203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Ellipszis 18">
            <a:extLst>
              <a:ext uri="{FF2B5EF4-FFF2-40B4-BE49-F238E27FC236}">
                <a16:creationId xmlns:a16="http://schemas.microsoft.com/office/drawing/2014/main" id="{5564906B-8FB5-472F-A627-7299949D6228}"/>
              </a:ext>
            </a:extLst>
          </p:cNvPr>
          <p:cNvSpPr/>
          <p:nvPr/>
        </p:nvSpPr>
        <p:spPr>
          <a:xfrm>
            <a:off x="5343525" y="3314700"/>
            <a:ext cx="1623805" cy="15293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8058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4F948FD2-1DE7-480B-963D-D6215887FA6E}"/>
              </a:ext>
            </a:extLst>
          </p:cNvPr>
          <p:cNvSpPr txBox="1"/>
          <p:nvPr/>
        </p:nvSpPr>
        <p:spPr>
          <a:xfrm>
            <a:off x="5297762" y="329184"/>
            <a:ext cx="6251110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+mj-lt"/>
                <a:ea typeface="+mj-ea"/>
                <a:cs typeface="+mj-cs"/>
              </a:rPr>
              <a:t>Az </a:t>
            </a:r>
            <a:r>
              <a:rPr lang="en-US" sz="5400" b="1" dirty="0" err="1">
                <a:latin typeface="+mj-lt"/>
                <a:ea typeface="+mj-ea"/>
                <a:cs typeface="+mj-cs"/>
              </a:rPr>
              <a:t>első</a:t>
            </a:r>
            <a:r>
              <a:rPr lang="en-US" sz="5400" b="1" dirty="0">
                <a:latin typeface="+mj-lt"/>
                <a:ea typeface="+mj-ea"/>
                <a:cs typeface="+mj-cs"/>
              </a:rPr>
              <a:t> </a:t>
            </a:r>
            <a:r>
              <a:rPr lang="en-US" sz="5400" b="1" dirty="0" err="1">
                <a:latin typeface="+mj-lt"/>
                <a:ea typeface="+mj-ea"/>
                <a:cs typeface="+mj-cs"/>
              </a:rPr>
              <a:t>előadás</a:t>
            </a:r>
            <a:endParaRPr lang="en-US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Kép 4" descr="A képen kültéri, személy, sport, táncos látható&#10;&#10;Automatikusan generált leírás">
            <a:extLst>
              <a:ext uri="{FF2B5EF4-FFF2-40B4-BE49-F238E27FC236}">
                <a16:creationId xmlns:a16="http://schemas.microsoft.com/office/drawing/2014/main" id="{B21188AA-F5C6-4445-A26F-FBEDEDCD1D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4" r="-1" b="-1"/>
          <a:stretch/>
        </p:blipFill>
        <p:spPr>
          <a:xfrm>
            <a:off x="338" y="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D12BCB5-4929-4430-8C08-218AE9D2CD5E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Árpád</a:t>
            </a:r>
            <a:r>
              <a:rPr lang="en-US" sz="1900" dirty="0"/>
              <a:t> </a:t>
            </a:r>
            <a:r>
              <a:rPr lang="en-US" sz="1900" dirty="0" err="1"/>
              <a:t>ébredése</a:t>
            </a:r>
            <a:r>
              <a:rPr lang="en-US" sz="1900" dirty="0"/>
              <a:t> (</a:t>
            </a:r>
            <a:r>
              <a:rPr lang="en-US" sz="1900" dirty="0" err="1"/>
              <a:t>élőjáték</a:t>
            </a:r>
            <a:r>
              <a:rPr lang="en-US" sz="1900" dirty="0"/>
              <a:t>)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Írta</a:t>
            </a:r>
            <a:r>
              <a:rPr lang="en-US" sz="1900" dirty="0"/>
              <a:t>: </a:t>
            </a:r>
            <a:r>
              <a:rPr lang="en-US" sz="1900" dirty="0" err="1"/>
              <a:t>Vörösmarty</a:t>
            </a:r>
            <a:r>
              <a:rPr lang="en-US" sz="1900" dirty="0"/>
              <a:t> </a:t>
            </a:r>
            <a:r>
              <a:rPr lang="en-US" sz="1900" dirty="0" err="1"/>
              <a:t>Mihály</a:t>
            </a:r>
            <a:endParaRPr lang="en-US" sz="19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</a:rPr>
              <a:t>„</a:t>
            </a:r>
            <a:r>
              <a:rPr lang="en-US" sz="1900" b="0" i="0" dirty="0" err="1">
                <a:effectLst/>
              </a:rPr>
              <a:t>Hazádba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hoztalak</a:t>
            </a:r>
            <a:r>
              <a:rPr lang="en-US" sz="1900" b="0" i="0" dirty="0">
                <a:effectLst/>
              </a:rPr>
              <a:t> / </a:t>
            </a:r>
            <a:r>
              <a:rPr lang="en-US" sz="1900" b="0" i="0" dirty="0" err="1">
                <a:effectLst/>
              </a:rPr>
              <a:t>Hogy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népedet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lásd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ezred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év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után</a:t>
            </a:r>
            <a:r>
              <a:rPr lang="en-US" sz="1900" b="0" i="0" dirty="0">
                <a:effectLst/>
              </a:rPr>
              <a:t>” – </a:t>
            </a:r>
            <a:r>
              <a:rPr lang="en-US" sz="1900" b="0" i="0" dirty="0" err="1">
                <a:effectLst/>
              </a:rPr>
              <a:t>így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szólt</a:t>
            </a:r>
            <a:r>
              <a:rPr lang="en-US" sz="1900" b="0" i="0" dirty="0">
                <a:effectLst/>
              </a:rPr>
              <a:t> a </a:t>
            </a:r>
            <a:r>
              <a:rPr lang="en-US" sz="1900" b="0" i="0" dirty="0" err="1">
                <a:effectLst/>
              </a:rPr>
              <a:t>Sírszellem</a:t>
            </a:r>
            <a:r>
              <a:rPr lang="en-US" sz="1900" b="0" i="0" dirty="0">
                <a:effectLst/>
              </a:rPr>
              <a:t> 1837. </a:t>
            </a:r>
            <a:r>
              <a:rPr lang="en-US" sz="1900" b="0" i="0" dirty="0" err="1">
                <a:effectLst/>
              </a:rPr>
              <a:t>augusztus</a:t>
            </a:r>
            <a:r>
              <a:rPr lang="en-US" sz="1900" b="0" i="0" dirty="0">
                <a:effectLst/>
              </a:rPr>
              <a:t> 11-én </a:t>
            </a:r>
            <a:r>
              <a:rPr lang="en-US" sz="1900" b="0" i="0" dirty="0" err="1">
                <a:effectLst/>
              </a:rPr>
              <a:t>este</a:t>
            </a:r>
            <a:r>
              <a:rPr lang="en-US" sz="1900" b="0" i="0" dirty="0">
                <a:effectLst/>
              </a:rPr>
              <a:t> a </a:t>
            </a:r>
            <a:r>
              <a:rPr lang="en-US" sz="1900" b="0" i="0" dirty="0" err="1">
                <a:effectLst/>
              </a:rPr>
              <a:t>Pesti</a:t>
            </a:r>
            <a:r>
              <a:rPr lang="en-US" sz="1900" b="0" i="0" dirty="0">
                <a:effectLst/>
              </a:rPr>
              <a:t> Magyar </a:t>
            </a:r>
            <a:r>
              <a:rPr lang="en-US" sz="1900" b="0" i="0" dirty="0" err="1">
                <a:effectLst/>
              </a:rPr>
              <a:t>Színház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színpadán</a:t>
            </a:r>
            <a:r>
              <a:rPr lang="en-US" sz="1900" b="0" i="0" dirty="0">
                <a:effectLst/>
              </a:rPr>
              <a:t>, </a:t>
            </a:r>
            <a:r>
              <a:rPr lang="en-US" sz="1900" b="0" i="0" dirty="0" err="1">
                <a:effectLst/>
              </a:rPr>
              <a:t>az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intézmény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ünnepélyes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megnyitásakor</a:t>
            </a:r>
            <a:endParaRPr lang="en-US" sz="1900" b="0" i="0" dirty="0">
              <a:effectLst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0" dirty="0" err="1">
                <a:effectLst/>
              </a:rPr>
              <a:t>Vörösmarty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reprezentatív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munkája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egyfajta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bevezetésnek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íródott</a:t>
            </a:r>
            <a:r>
              <a:rPr lang="en-US" sz="1900" b="0" i="0" dirty="0">
                <a:effectLst/>
              </a:rPr>
              <a:t> a </a:t>
            </a:r>
            <a:r>
              <a:rPr lang="en-US" sz="1900" b="0" i="0" dirty="0" err="1">
                <a:effectLst/>
              </a:rPr>
              <a:t>budapesti</a:t>
            </a:r>
            <a:r>
              <a:rPr lang="en-US" sz="1900" b="0" i="0" dirty="0">
                <a:effectLst/>
              </a:rPr>
              <a:t> Magyar </a:t>
            </a:r>
            <a:r>
              <a:rPr lang="en-US" sz="1900" b="0" i="0" dirty="0" err="1">
                <a:effectLst/>
              </a:rPr>
              <a:t>Színházba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járáshoz</a:t>
            </a:r>
            <a:r>
              <a:rPr lang="en-US" sz="1900" b="0" i="0" dirty="0">
                <a:effectLst/>
              </a:rPr>
              <a:t>, </a:t>
            </a:r>
            <a:r>
              <a:rPr lang="en-US" sz="1900" b="0" i="0" dirty="0" err="1">
                <a:effectLst/>
              </a:rPr>
              <a:t>így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tekintjük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ezt</a:t>
            </a:r>
            <a:r>
              <a:rPr lang="en-US" sz="1900" b="0" i="0" dirty="0">
                <a:effectLst/>
              </a:rPr>
              <a:t> a </a:t>
            </a:r>
            <a:r>
              <a:rPr lang="en-US" sz="1900" b="0" i="0" dirty="0" err="1">
                <a:effectLst/>
              </a:rPr>
              <a:t>rövid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művet</a:t>
            </a:r>
            <a:r>
              <a:rPr lang="en-US" sz="1900" b="0" i="0" dirty="0">
                <a:effectLst/>
              </a:rPr>
              <a:t> a </a:t>
            </a:r>
            <a:r>
              <a:rPr lang="en-US" sz="1900" b="0" i="0" dirty="0" err="1">
                <a:effectLst/>
              </a:rPr>
              <a:t>színházavatás</a:t>
            </a:r>
            <a:r>
              <a:rPr lang="hu-HU" sz="1900" b="0" i="0" dirty="0">
                <a:effectLst/>
              </a:rPr>
              <a:t> jelentős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részének</a:t>
            </a:r>
            <a:endParaRPr lang="en-US" sz="1900" b="0" i="0" dirty="0">
              <a:effectLst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</a:rPr>
              <a:t>A </a:t>
            </a:r>
            <a:r>
              <a:rPr lang="en-US" sz="1900" b="0" i="0" dirty="0" err="1">
                <a:effectLst/>
              </a:rPr>
              <a:t>mű</a:t>
            </a:r>
            <a:r>
              <a:rPr lang="en-US" sz="1900" b="0" i="0" dirty="0">
                <a:effectLst/>
              </a:rPr>
              <a:t> A Magyar </a:t>
            </a:r>
            <a:r>
              <a:rPr lang="en-US" sz="1900" b="0" i="0" dirty="0" err="1">
                <a:effectLst/>
              </a:rPr>
              <a:t>Tudós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Társaság</a:t>
            </a:r>
            <a:r>
              <a:rPr lang="en-US" sz="1900" b="0" i="0" dirty="0">
                <a:effectLst/>
              </a:rPr>
              <a:t> 1833-as </a:t>
            </a:r>
            <a:r>
              <a:rPr lang="en-US" sz="1900" b="0" i="0" dirty="0" err="1">
                <a:effectLst/>
              </a:rPr>
              <a:t>pályakérdésére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készült</a:t>
            </a:r>
            <a:endParaRPr lang="en-US" sz="1900" b="0" i="0" dirty="0">
              <a:effectLst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648139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15273</TotalTime>
  <Words>824</Words>
  <Application>Microsoft Office PowerPoint</Application>
  <PresentationFormat>Szélesvásznú</PresentationFormat>
  <Paragraphs>62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 Nemzeti Színház története</vt:lpstr>
      <vt:lpstr>PowerPoint-bemutató</vt:lpstr>
      <vt:lpstr>PowerPoint-bemutató</vt:lpstr>
      <vt:lpstr>PowerPoint-bemutató</vt:lpstr>
      <vt:lpstr>Nagymező utca 1964-1966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Ákos Pohl</dc:creator>
  <cp:lastModifiedBy>Ákos Pohl</cp:lastModifiedBy>
  <cp:revision>32</cp:revision>
  <dcterms:created xsi:type="dcterms:W3CDTF">2021-03-07T15:17:25Z</dcterms:created>
  <dcterms:modified xsi:type="dcterms:W3CDTF">2021-03-20T20:52:45Z</dcterms:modified>
</cp:coreProperties>
</file>