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AD2E828-9EB3-47FF-A142-25D2468F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Körbe ölelnek a kérdőjelek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35120B8-6B68-41D6-8221-E9516E1C8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22873"/>
            <a:ext cx="10178322" cy="4656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dirty="0">
                <a:solidFill>
                  <a:schemeClr val="tx1"/>
                </a:solidFill>
              </a:rPr>
              <a:t>  „Szabadidőmben—bár már ritkábban, mert lefoglal a meló—írogatok. Ki gondolta volna, mi? Én és a költészet olyanok vagyunk mint borsó meg a héja.  Valami olyan téma kavarog a fejemben, hogy írok valami jó kis ars </a:t>
            </a:r>
            <a:r>
              <a:rPr lang="hu-HU" dirty="0" err="1">
                <a:solidFill>
                  <a:schemeClr val="tx1"/>
                </a:solidFill>
              </a:rPr>
              <a:t>poeticat</a:t>
            </a:r>
            <a:r>
              <a:rPr lang="hu-HU" dirty="0">
                <a:solidFill>
                  <a:schemeClr val="tx1"/>
                </a:solidFill>
              </a:rPr>
              <a:t>, mert nagyon </a:t>
            </a:r>
            <a:r>
              <a:rPr lang="hu-HU" dirty="0" err="1">
                <a:solidFill>
                  <a:schemeClr val="tx1"/>
                </a:solidFill>
              </a:rPr>
              <a:t>mainstream</a:t>
            </a:r>
            <a:r>
              <a:rPr lang="hu-HU" dirty="0">
                <a:solidFill>
                  <a:schemeClr val="tx1"/>
                </a:solidFill>
              </a:rPr>
              <a:t> ez a többi kutya költő! Olyan unalmasak mindig csak a sivár szerelmi életükről vagy alkoholizmusokról beszélnek. Jó, ezek a témák tőlem sem állnak messze...</a:t>
            </a:r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r>
              <a:rPr lang="hu-HU" dirty="0">
                <a:solidFill>
                  <a:schemeClr val="tx1"/>
                </a:solidFill>
              </a:rPr>
              <a:t>.  Arról nem is beszélve milyen stílusban alkotnak, azért a költő és a… cipész-inas nem egy.  Ez de jól hangzik ezt bele is fogom szőni a költeményembe. Inkább hazudnának a verseikben, még az is jobb lenne mint ez. Igaz az emberek nagyon elítélik a hazugságokat, de úgy is műveletlenek nem fognak rájönni egy kis füllentésre.”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Szóval a téma már meg van, de a cím?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Gondoltam, kéne bele egy kis önirónia, valaki aki olyan mint én, de ez olyan nehéz, lehet csak 100 év múlva jönnek rá miért is ez a címe.. tiszta dili… 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Mondjuk </a:t>
            </a:r>
            <a:r>
              <a:rPr lang="hu-HU" sz="2800" b="1" dirty="0" err="1">
                <a:solidFill>
                  <a:schemeClr val="tx1"/>
                </a:solidFill>
              </a:rPr>
              <a:t>Vojtina</a:t>
            </a:r>
            <a:r>
              <a:rPr lang="hu-HU" dirty="0">
                <a:solidFill>
                  <a:schemeClr val="tx1"/>
                </a:solidFill>
              </a:rPr>
              <a:t>? Tudod a Matyi.  Ugyanis elegem van már a Petőfi-</a:t>
            </a:r>
            <a:r>
              <a:rPr lang="hu-HU" dirty="0" err="1">
                <a:solidFill>
                  <a:schemeClr val="tx1"/>
                </a:solidFill>
              </a:rPr>
              <a:t>epigonistákból</a:t>
            </a:r>
            <a:r>
              <a:rPr lang="hu-HU" dirty="0">
                <a:solidFill>
                  <a:schemeClr val="tx1"/>
                </a:solidFill>
              </a:rPr>
              <a:t> (meggyalázzák Sándor emlékét, különösen ebből a </a:t>
            </a:r>
            <a:r>
              <a:rPr lang="hu-HU" dirty="0" err="1">
                <a:solidFill>
                  <a:schemeClr val="tx1"/>
                </a:solidFill>
              </a:rPr>
              <a:t>Zalár</a:t>
            </a:r>
            <a:r>
              <a:rPr lang="hu-HU" dirty="0">
                <a:solidFill>
                  <a:schemeClr val="tx1"/>
                </a:solidFill>
              </a:rPr>
              <a:t> József bosszant), valami EREDETIBBET szeretnék… a bolondság pedig sosem állt távol tőlem…</a:t>
            </a:r>
          </a:p>
        </p:txBody>
      </p:sp>
    </p:spTree>
    <p:extLst>
      <p:ext uri="{BB962C8B-B14F-4D97-AF65-F5344CB8AC3E}">
        <p14:creationId xmlns:p14="http://schemas.microsoft.com/office/powerpoint/2010/main" val="234840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5FC516-562C-4E88-9A3E-9B032B305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Schillert te bírod? 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4C25C1AA-C4F1-4284-9841-9833A4F3C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786859"/>
              </p:ext>
            </p:extLst>
          </p:nvPr>
        </p:nvGraphicFramePr>
        <p:xfrm>
          <a:off x="1113164" y="1340839"/>
          <a:ext cx="10179050" cy="1573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562074261"/>
                    </a:ext>
                  </a:extLst>
                </a:gridCol>
                <a:gridCol w="9970770">
                  <a:extLst>
                    <a:ext uri="{9D8B030D-6E8A-4147-A177-3AD203B41FA5}">
                      <a16:colId xmlns:a16="http://schemas.microsoft.com/office/drawing/2014/main" val="3379002126"/>
                    </a:ext>
                  </a:extLst>
                </a:gridCol>
              </a:tblGrid>
              <a:tr h="28401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Schiller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859766"/>
                  </a:ext>
                </a:extLst>
              </a:tr>
              <a:tr h="1208117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Annyira általánosságban beszél, pedig az egyénekben rejlik minden.</a:t>
                      </a:r>
                    </a:p>
                    <a:p>
                      <a:r>
                        <a:rPr lang="hu-HU" dirty="0"/>
                        <a:t>100, hogy idealista !! </a:t>
                      </a:r>
                    </a:p>
                    <a:p>
                      <a:r>
                        <a:rPr lang="hu-HU" dirty="0"/>
                        <a:t>A másik meg hogy heves, szenvedélyes, patetikus. Nekem ez nem </a:t>
                      </a:r>
                      <a:r>
                        <a:rPr lang="hu-HU" dirty="0" err="1"/>
                        <a:t>szimpi</a:t>
                      </a:r>
                      <a:r>
                        <a:rPr lang="hu-HU" dirty="0"/>
                        <a:t>, de mégsem</a:t>
                      </a:r>
                      <a:r>
                        <a:rPr lang="hu-HU" baseline="0" dirty="0"/>
                        <a:t> lehet kihagyni, ha azt akarom, hogy mégis komolyan vegyenek</a:t>
                      </a:r>
                      <a:r>
                        <a:rPr lang="hu-HU" dirty="0"/>
                        <a:t>! :/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580033"/>
                  </a:ext>
                </a:extLst>
              </a:tr>
            </a:tbl>
          </a:graphicData>
        </a:graphic>
      </p:graphicFrame>
      <p:sp>
        <p:nvSpPr>
          <p:cNvPr id="5" name="Nyíl: felfelé-lefelé mutató 4">
            <a:extLst>
              <a:ext uri="{FF2B5EF4-FFF2-40B4-BE49-F238E27FC236}">
                <a16:creationId xmlns:a16="http://schemas.microsoft.com/office/drawing/2014/main" id="{21B73346-0AF0-42BA-A078-E5698026B90F}"/>
              </a:ext>
            </a:extLst>
          </p:cNvPr>
          <p:cNvSpPr/>
          <p:nvPr/>
        </p:nvSpPr>
        <p:spPr>
          <a:xfrm>
            <a:off x="5532546" y="3169003"/>
            <a:ext cx="1340285" cy="18000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CD58468-EBCB-450E-BD50-B3B5F0A873FB}"/>
              </a:ext>
            </a:extLst>
          </p:cNvPr>
          <p:cNvSpPr txBox="1"/>
          <p:nvPr/>
        </p:nvSpPr>
        <p:spPr>
          <a:xfrm>
            <a:off x="3284488" y="5223352"/>
            <a:ext cx="61127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De ez nem igaz így egészében. Késztetést érzek hogy ezeket megcáfoljam HISZEN,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az általánost az egyéniségben kell bemutatni,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az egyéniséget szeretném hirdetni inkább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a józan, természetes megszólalás az én stílusom </a:t>
            </a:r>
          </a:p>
        </p:txBody>
      </p:sp>
    </p:spTree>
    <p:extLst>
      <p:ext uri="{BB962C8B-B14F-4D97-AF65-F5344CB8AC3E}">
        <p14:creationId xmlns:p14="http://schemas.microsoft.com/office/powerpoint/2010/main" val="292736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C29F27-4421-4D34-81AA-8BD108BB2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5270"/>
          </a:xfrm>
        </p:spPr>
        <p:txBody>
          <a:bodyPr/>
          <a:lstStyle/>
          <a:p>
            <a:r>
              <a:rPr lang="hu-HU" dirty="0" err="1"/>
              <a:t>Gustave</a:t>
            </a:r>
            <a:r>
              <a:rPr lang="hu-HU" dirty="0"/>
              <a:t> </a:t>
            </a:r>
            <a:r>
              <a:rPr lang="hu-HU" dirty="0" err="1"/>
              <a:t>Planche</a:t>
            </a:r>
            <a:r>
              <a:rPr lang="hu-HU" dirty="0"/>
              <a:t>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538DAF-61C4-43D2-86C9-83A405B54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77654"/>
            <a:ext cx="10178322" cy="5580345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Azokból a kritikákból, amiket olvastam, erősen ellenezte a realista iskolákat és festőket 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>
              <a:solidFill>
                <a:schemeClr val="tx1"/>
              </a:solidFill>
            </a:endParaRPr>
          </a:p>
          <a:p>
            <a:r>
              <a:rPr lang="hu-HU" dirty="0">
                <a:solidFill>
                  <a:schemeClr val="tx1"/>
                </a:solidFill>
              </a:rPr>
              <a:t>Az élet tragikus oldalát a költészet feladata leplezni, és ez mindig is ez marad.</a:t>
            </a:r>
          </a:p>
          <a:p>
            <a:r>
              <a:rPr lang="hu-HU" dirty="0">
                <a:solidFill>
                  <a:schemeClr val="tx1"/>
                </a:solidFill>
              </a:rPr>
              <a:t>Ja, el ne felejtsem, </a:t>
            </a:r>
            <a:r>
              <a:rPr lang="hu-HU" dirty="0" err="1">
                <a:solidFill>
                  <a:schemeClr val="tx1"/>
                </a:solidFill>
              </a:rPr>
              <a:t>Planche</a:t>
            </a:r>
            <a:r>
              <a:rPr lang="hu-HU" dirty="0">
                <a:solidFill>
                  <a:schemeClr val="tx1"/>
                </a:solidFill>
              </a:rPr>
              <a:t> megveti azokat a művészeket akik antik műveltséggel díszítik műveiket, szerintem ezt majd beleírom a versbe, mondjuk utalok Helikonra (kis cinizmus sosem árt, ez olyan mint a füllentés).</a:t>
            </a:r>
          </a:p>
          <a:p>
            <a:r>
              <a:rPr lang="hu-HU" dirty="0">
                <a:solidFill>
                  <a:schemeClr val="tx1"/>
                </a:solidFill>
              </a:rPr>
              <a:t>       kicsinyes pontosság</a:t>
            </a:r>
          </a:p>
          <a:p>
            <a:r>
              <a:rPr lang="hu-HU" dirty="0">
                <a:solidFill>
                  <a:schemeClr val="tx1"/>
                </a:solidFill>
              </a:rPr>
              <a:t>         valószínűség </a:t>
            </a:r>
          </a:p>
          <a:p>
            <a:r>
              <a:rPr lang="hu-HU" dirty="0">
                <a:solidFill>
                  <a:schemeClr val="tx1"/>
                </a:solidFill>
              </a:rPr>
              <a:t>Amúgy tök jó kritikák, olvasd el te is.  Ajánlom barátsággal, tán még hasznát is veszed! </a:t>
            </a:r>
          </a:p>
          <a:p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Folyamatábra: Másik feldolgozás 3">
            <a:extLst>
              <a:ext uri="{FF2B5EF4-FFF2-40B4-BE49-F238E27FC236}">
                <a16:creationId xmlns:a16="http://schemas.microsoft.com/office/drawing/2014/main" id="{4A24E82A-2E1F-4DF5-9110-C5AFF5FA6606}"/>
              </a:ext>
            </a:extLst>
          </p:cNvPr>
          <p:cNvSpPr/>
          <p:nvPr/>
        </p:nvSpPr>
        <p:spPr>
          <a:xfrm>
            <a:off x="1496860" y="1866377"/>
            <a:ext cx="9933140" cy="13719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  <a:p>
            <a:pPr algn="ctr"/>
            <a:endParaRPr lang="hu-HU" dirty="0"/>
          </a:p>
          <a:p>
            <a:pPr algn="ctr"/>
            <a:r>
              <a:rPr lang="hu-HU" dirty="0"/>
              <a:t>Különösen </a:t>
            </a:r>
            <a:r>
              <a:rPr lang="hu-HU" dirty="0" err="1"/>
              <a:t>Courbe</a:t>
            </a:r>
            <a:r>
              <a:rPr lang="hu-HU" dirty="0"/>
              <a:t>-t, bár én nem igazán juthattam el odáig, hogy testközelből megnézhessem, de nagyon úgy hangzik mintha Courbet megvetné a szépet és DIREKT keresi a rútat (van benne valami…) </a:t>
            </a:r>
            <a:br>
              <a:rPr lang="hu-HU" dirty="0"/>
            </a:br>
            <a:r>
              <a:rPr lang="hu-HU" dirty="0"/>
              <a:t>művészet = csúf valóság, annak tárgyiasítása – vagy valami ilyesmi</a:t>
            </a:r>
          </a:p>
          <a:p>
            <a:pPr algn="ctr"/>
            <a:r>
              <a:rPr lang="hu-HU" dirty="0"/>
              <a:t>(Kicsit mintha átesett volna a ló túloldalára, nem?) </a:t>
            </a:r>
          </a:p>
          <a:p>
            <a:pPr algn="ctr"/>
            <a:r>
              <a:rPr lang="hu-HU" dirty="0"/>
              <a:t> </a:t>
            </a:r>
          </a:p>
          <a:p>
            <a:pPr algn="ctr"/>
            <a:endParaRPr lang="hu-HU" dirty="0"/>
          </a:p>
        </p:txBody>
      </p:sp>
      <p:sp>
        <p:nvSpPr>
          <p:cNvPr id="5" name="Szorzás jele 4">
            <a:extLst>
              <a:ext uri="{FF2B5EF4-FFF2-40B4-BE49-F238E27FC236}">
                <a16:creationId xmlns:a16="http://schemas.microsoft.com/office/drawing/2014/main" id="{9908A1B4-37C7-4989-B964-5987801A392A}"/>
              </a:ext>
            </a:extLst>
          </p:cNvPr>
          <p:cNvSpPr/>
          <p:nvPr/>
        </p:nvSpPr>
        <p:spPr>
          <a:xfrm>
            <a:off x="1496860" y="5329825"/>
            <a:ext cx="576197" cy="501041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pic>
        <p:nvPicPr>
          <p:cNvPr id="7" name="Ábra 6" descr="Pipa">
            <a:extLst>
              <a:ext uri="{FF2B5EF4-FFF2-40B4-BE49-F238E27FC236}">
                <a16:creationId xmlns:a16="http://schemas.microsoft.com/office/drawing/2014/main" id="{FAA4E4F4-B7B9-42B7-8448-B08042FC9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2016" y="5771027"/>
            <a:ext cx="501041" cy="50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C94587-25FA-443E-B6D9-6E96CB98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45166"/>
          </a:xfrm>
        </p:spPr>
        <p:txBody>
          <a:bodyPr/>
          <a:lstStyle/>
          <a:p>
            <a:r>
              <a:rPr lang="hu-HU" dirty="0"/>
              <a:t>reálvegyület</a:t>
            </a:r>
          </a:p>
        </p:txBody>
      </p:sp>
      <p:pic>
        <p:nvPicPr>
          <p:cNvPr id="5" name="Tartalom helye 4" descr="A képen személy, férfi, ruházat látható&#10;&#10;A leírás teljesen megbízható">
            <a:extLst>
              <a:ext uri="{FF2B5EF4-FFF2-40B4-BE49-F238E27FC236}">
                <a16:creationId xmlns:a16="http://schemas.microsoft.com/office/drawing/2014/main" id="{669AAAA2-60AC-4DD3-9664-E49B0AC7EA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4006" y="4218878"/>
            <a:ext cx="2265341" cy="2639122"/>
          </a:xfrm>
        </p:spPr>
      </p:pic>
      <p:sp>
        <p:nvSpPr>
          <p:cNvPr id="6" name="Gondolatbuborék: felhő 5">
            <a:extLst>
              <a:ext uri="{FF2B5EF4-FFF2-40B4-BE49-F238E27FC236}">
                <a16:creationId xmlns:a16="http://schemas.microsoft.com/office/drawing/2014/main" id="{29C53E26-5B83-4864-AA98-C938DD3DB185}"/>
              </a:ext>
            </a:extLst>
          </p:cNvPr>
          <p:cNvSpPr/>
          <p:nvPr/>
        </p:nvSpPr>
        <p:spPr>
          <a:xfrm>
            <a:off x="5104006" y="1435774"/>
            <a:ext cx="3863724" cy="210029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Gondolatbuborék: felhő 6">
            <a:extLst>
              <a:ext uri="{FF2B5EF4-FFF2-40B4-BE49-F238E27FC236}">
                <a16:creationId xmlns:a16="http://schemas.microsoft.com/office/drawing/2014/main" id="{F999CA2D-68D4-466C-A628-E592A42818EE}"/>
              </a:ext>
            </a:extLst>
          </p:cNvPr>
          <p:cNvSpPr/>
          <p:nvPr/>
        </p:nvSpPr>
        <p:spPr>
          <a:xfrm>
            <a:off x="7826197" y="2919390"/>
            <a:ext cx="2827114" cy="191649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Eszme nélküli realizmus. Hogy gondolják ők ezt?! FELHÁBORÍTÓ 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92B17276-DD9F-46FB-9E35-0165A39AAED7}"/>
              </a:ext>
            </a:extLst>
          </p:cNvPr>
          <p:cNvSpPr txBox="1"/>
          <p:nvPr/>
        </p:nvSpPr>
        <p:spPr>
          <a:xfrm>
            <a:off x="1366083" y="3112376"/>
            <a:ext cx="3570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533DACAF-B190-42B5-80F8-E626B0241B2E}"/>
              </a:ext>
            </a:extLst>
          </p:cNvPr>
          <p:cNvSpPr txBox="1"/>
          <p:nvPr/>
        </p:nvSpPr>
        <p:spPr>
          <a:xfrm>
            <a:off x="5728438" y="1691132"/>
            <a:ext cx="2827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művészet = valóság eszményítése</a:t>
            </a:r>
            <a:br>
              <a:rPr lang="hu-HU" dirty="0"/>
            </a:br>
            <a:r>
              <a:rPr lang="hu-HU" dirty="0"/>
              <a:t>(valóság megfigyelése és a képzelettel való   kiegészítése), de most nem?</a:t>
            </a:r>
          </a:p>
        </p:txBody>
      </p:sp>
      <p:sp>
        <p:nvSpPr>
          <p:cNvPr id="10" name="Folyamatábra: Másik feldolgozás 9">
            <a:extLst>
              <a:ext uri="{FF2B5EF4-FFF2-40B4-BE49-F238E27FC236}">
                <a16:creationId xmlns:a16="http://schemas.microsoft.com/office/drawing/2014/main" id="{7A14CF4F-66CA-4E09-A90B-3F9486C516FD}"/>
              </a:ext>
            </a:extLst>
          </p:cNvPr>
          <p:cNvSpPr/>
          <p:nvPr/>
        </p:nvSpPr>
        <p:spPr>
          <a:xfrm>
            <a:off x="1251677" y="1407981"/>
            <a:ext cx="3570843" cy="131523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Célom: a társadalmilag elfogadott, „előre megbeszélt”, konvencionális eszményítés és az eszme nélküli realizmus közötti aranyközépút  </a:t>
            </a:r>
          </a:p>
        </p:txBody>
      </p:sp>
      <p:sp>
        <p:nvSpPr>
          <p:cNvPr id="12" name="Folyamatábra: Másik feldolgozás 11">
            <a:extLst>
              <a:ext uri="{FF2B5EF4-FFF2-40B4-BE49-F238E27FC236}">
                <a16:creationId xmlns:a16="http://schemas.microsoft.com/office/drawing/2014/main" id="{8DCB5A77-BD61-467F-B16B-C994F82A7C8E}"/>
              </a:ext>
            </a:extLst>
          </p:cNvPr>
          <p:cNvSpPr/>
          <p:nvPr/>
        </p:nvSpPr>
        <p:spPr>
          <a:xfrm>
            <a:off x="1427042" y="2919390"/>
            <a:ext cx="3220114" cy="131523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Szerintem a megoldás a reálvegyület, ami</a:t>
            </a:r>
            <a:br>
              <a:rPr lang="hu-HU" dirty="0">
                <a:solidFill>
                  <a:schemeClr val="bg1"/>
                </a:solidFill>
              </a:rPr>
            </a:br>
            <a:r>
              <a:rPr lang="hu-HU" dirty="0">
                <a:solidFill>
                  <a:schemeClr val="bg1"/>
                </a:solidFill>
              </a:rPr>
              <a:t> Schiller tanai + </a:t>
            </a:r>
            <a:r>
              <a:rPr lang="hu-HU" dirty="0" err="1">
                <a:solidFill>
                  <a:schemeClr val="bg1"/>
                </a:solidFill>
              </a:rPr>
              <a:t>Planche</a:t>
            </a:r>
            <a:r>
              <a:rPr lang="hu-HU" dirty="0">
                <a:solidFill>
                  <a:schemeClr val="bg1"/>
                </a:solidFill>
              </a:rPr>
              <a:t> realizmus ellenessége </a:t>
            </a:r>
          </a:p>
        </p:txBody>
      </p:sp>
      <p:sp>
        <p:nvSpPr>
          <p:cNvPr id="13" name="Folyamatábra: Másik feldolgozás 12">
            <a:extLst>
              <a:ext uri="{FF2B5EF4-FFF2-40B4-BE49-F238E27FC236}">
                <a16:creationId xmlns:a16="http://schemas.microsoft.com/office/drawing/2014/main" id="{3D3A8860-F8ED-404A-9A55-46E798A579D7}"/>
              </a:ext>
            </a:extLst>
          </p:cNvPr>
          <p:cNvSpPr/>
          <p:nvPr/>
        </p:nvSpPr>
        <p:spPr>
          <a:xfrm>
            <a:off x="1765707" y="4623785"/>
            <a:ext cx="2542784" cy="100890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De tudod mit?: Hazudni már költői feladat!!</a:t>
            </a:r>
          </a:p>
        </p:txBody>
      </p:sp>
      <p:sp>
        <p:nvSpPr>
          <p:cNvPr id="14" name="Gondolatbuborék: felhő 13">
            <a:extLst>
              <a:ext uri="{FF2B5EF4-FFF2-40B4-BE49-F238E27FC236}">
                <a16:creationId xmlns:a16="http://schemas.microsoft.com/office/drawing/2014/main" id="{C3DA2837-10E7-4AAD-951E-3AF38AED9933}"/>
              </a:ext>
            </a:extLst>
          </p:cNvPr>
          <p:cNvSpPr/>
          <p:nvPr/>
        </p:nvSpPr>
        <p:spPr>
          <a:xfrm>
            <a:off x="7826197" y="5044106"/>
            <a:ext cx="2600096" cy="149449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„</a:t>
            </a:r>
            <a:r>
              <a:rPr lang="hu-HU" dirty="0" err="1">
                <a:solidFill>
                  <a:schemeClr val="tx1"/>
                </a:solidFill>
              </a:rPr>
              <a:t>Conventioneil</a:t>
            </a:r>
            <a:r>
              <a:rPr lang="hu-HU" dirty="0">
                <a:solidFill>
                  <a:schemeClr val="tx1"/>
                </a:solidFill>
              </a:rPr>
              <a:t> eszményítés”, mire jó ez önmagában?! 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251677" y="5930773"/>
            <a:ext cx="54472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200" b="1" dirty="0">
                <a:latin typeface="Mistral" panose="03090702030407020403" pitchFamily="66" charset="0"/>
              </a:rPr>
              <a:t>Ez a legújabb portrém, muszáj volt magam kívülről látnom, hogy pártatlanul gondolkodhassak…</a:t>
            </a:r>
          </a:p>
        </p:txBody>
      </p:sp>
    </p:spTree>
    <p:extLst>
      <p:ext uri="{BB962C8B-B14F-4D97-AF65-F5344CB8AC3E}">
        <p14:creationId xmlns:p14="http://schemas.microsoft.com/office/powerpoint/2010/main" val="388763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AA4BBC-695C-4C17-A29F-8C7782434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4467"/>
          </a:xfrm>
        </p:spPr>
        <p:txBody>
          <a:bodyPr>
            <a:normAutofit fontScale="90000"/>
          </a:bodyPr>
          <a:lstStyle/>
          <a:p>
            <a:r>
              <a:rPr lang="hu-HU" dirty="0"/>
              <a:t>Hazudni bűn? Nem tudom, de szükséges, úgyhogy nyomassuk </a:t>
            </a:r>
          </a:p>
        </p:txBody>
      </p:sp>
      <p:graphicFrame>
        <p:nvGraphicFramePr>
          <p:cNvPr id="4" name="Tartalom helye 3">
            <a:extLst>
              <a:ext uri="{FF2B5EF4-FFF2-40B4-BE49-F238E27FC236}">
                <a16:creationId xmlns:a16="http://schemas.microsoft.com/office/drawing/2014/main" id="{B0B82101-0D48-4B83-96E8-5C4170B591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07137"/>
              </p:ext>
            </p:extLst>
          </p:nvPr>
        </p:nvGraphicFramePr>
        <p:xfrm>
          <a:off x="1250950" y="1600200"/>
          <a:ext cx="1017905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525">
                  <a:extLst>
                    <a:ext uri="{9D8B030D-6E8A-4147-A177-3AD203B41FA5}">
                      <a16:colId xmlns:a16="http://schemas.microsoft.com/office/drawing/2014/main" val="4038454582"/>
                    </a:ext>
                  </a:extLst>
                </a:gridCol>
                <a:gridCol w="5089525">
                  <a:extLst>
                    <a:ext uri="{9D8B030D-6E8A-4147-A177-3AD203B41FA5}">
                      <a16:colId xmlns:a16="http://schemas.microsoft.com/office/drawing/2014/main" val="2270713213"/>
                    </a:ext>
                  </a:extLst>
                </a:gridCol>
              </a:tblGrid>
              <a:tr h="326465">
                <a:tc>
                  <a:txBody>
                    <a:bodyPr/>
                    <a:lstStyle/>
                    <a:p>
                      <a:r>
                        <a:rPr lang="hu-HU" dirty="0"/>
                        <a:t>Valóság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/>
                        <a:t>Költészet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612681"/>
                  </a:ext>
                </a:extLst>
              </a:tr>
              <a:tr h="130585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Ezen alapszik minden szép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A valóság rút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dirty="0"/>
                        <a:t>Minden gyönyör mögött a csúf valóság lapul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hu-HU" dirty="0"/>
                        <a:t> 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 megtalálható benne a tiszta valóság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Képzelet által született, </a:t>
                      </a:r>
                      <a:r>
                        <a:rPr lang="hu-HU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újragondolt</a:t>
                      </a: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megszépített ábrázolás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hu-H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 szebb valóság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380405"/>
                  </a:ext>
                </a:extLst>
              </a:tr>
            </a:tbl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A91E84BC-60B7-45E2-8EDA-25989A5BBC04}"/>
              </a:ext>
            </a:extLst>
          </p:cNvPr>
          <p:cNvSpPr txBox="1"/>
          <p:nvPr/>
        </p:nvSpPr>
        <p:spPr>
          <a:xfrm>
            <a:off x="4496844" y="2004164"/>
            <a:ext cx="50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pic>
        <p:nvPicPr>
          <p:cNvPr id="12" name="Ábra 11" descr="Nyíl: óramutató járásával ellentétes, ívelt">
            <a:extLst>
              <a:ext uri="{FF2B5EF4-FFF2-40B4-BE49-F238E27FC236}">
                <a16:creationId xmlns:a16="http://schemas.microsoft.com/office/drawing/2014/main" id="{24989DAB-D782-46A4-BDCE-580BF63E5C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4641564">
            <a:off x="2010748" y="3025760"/>
            <a:ext cx="914400" cy="914400"/>
          </a:xfrm>
          <a:prstGeom prst="rect">
            <a:avLst/>
          </a:prstGeom>
        </p:spPr>
      </p:pic>
      <p:pic>
        <p:nvPicPr>
          <p:cNvPr id="14" name="Ábra 13" descr="Nyíl: óramutató járásával ellentétes, ívelt">
            <a:extLst>
              <a:ext uri="{FF2B5EF4-FFF2-40B4-BE49-F238E27FC236}">
                <a16:creationId xmlns:a16="http://schemas.microsoft.com/office/drawing/2014/main" id="{B4F278E2-E1EC-4813-833A-E2F5478C41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9928066">
            <a:off x="9212892" y="2971800"/>
            <a:ext cx="914400" cy="914400"/>
          </a:xfrm>
          <a:prstGeom prst="rect">
            <a:avLst/>
          </a:prstGeom>
        </p:spPr>
      </p:pic>
      <p:pic>
        <p:nvPicPr>
          <p:cNvPr id="16" name="Ábra 15" descr="Ceruza">
            <a:extLst>
              <a:ext uri="{FF2B5EF4-FFF2-40B4-BE49-F238E27FC236}">
                <a16:creationId xmlns:a16="http://schemas.microsoft.com/office/drawing/2014/main" id="{187CB396-D019-4429-9190-CB8AC2D3E8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37789" y="4864495"/>
            <a:ext cx="914400" cy="914400"/>
          </a:xfrm>
          <a:prstGeom prst="rect">
            <a:avLst/>
          </a:prstGeom>
        </p:spPr>
      </p:pic>
      <p:pic>
        <p:nvPicPr>
          <p:cNvPr id="18" name="Ábra 17" descr="Könyvek">
            <a:extLst>
              <a:ext uri="{FF2B5EF4-FFF2-40B4-BE49-F238E27FC236}">
                <a16:creationId xmlns:a16="http://schemas.microsoft.com/office/drawing/2014/main" id="{17BB45A9-BBAB-4E6B-84C0-A495DF44315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47357" y="5074279"/>
            <a:ext cx="914400" cy="914400"/>
          </a:xfrm>
          <a:prstGeom prst="rect">
            <a:avLst/>
          </a:prstGeom>
        </p:spPr>
      </p:pic>
      <p:sp>
        <p:nvSpPr>
          <p:cNvPr id="19" name="Szövegdoboz 18">
            <a:extLst>
              <a:ext uri="{FF2B5EF4-FFF2-40B4-BE49-F238E27FC236}">
                <a16:creationId xmlns:a16="http://schemas.microsoft.com/office/drawing/2014/main" id="{3F443AF7-2B76-4022-9827-01B0B545D698}"/>
              </a:ext>
            </a:extLst>
          </p:cNvPr>
          <p:cNvSpPr txBox="1"/>
          <p:nvPr/>
        </p:nvSpPr>
        <p:spPr>
          <a:xfrm>
            <a:off x="1250950" y="3823113"/>
            <a:ext cx="487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Végülis valóság nélkül nincsen szépség, vagy mi  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377CF3BF-DF0E-4113-A3D6-EA47DDDCBDDD}"/>
              </a:ext>
            </a:extLst>
          </p:cNvPr>
          <p:cNvSpPr txBox="1"/>
          <p:nvPr/>
        </p:nvSpPr>
        <p:spPr>
          <a:xfrm>
            <a:off x="6513534" y="3832964"/>
            <a:ext cx="4916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el kell hitetnem a befogadóval hogy ez a szépség teljes egészében valódi és a valóságban is így jelenik meg </a:t>
            </a:r>
          </a:p>
        </p:txBody>
      </p:sp>
      <p:pic>
        <p:nvPicPr>
          <p:cNvPr id="24" name="Ábra 23" descr="Lábnyomok">
            <a:extLst>
              <a:ext uri="{FF2B5EF4-FFF2-40B4-BE49-F238E27FC236}">
                <a16:creationId xmlns:a16="http://schemas.microsoft.com/office/drawing/2014/main" id="{370F4897-468F-4C7E-85CE-05C75288678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7638822" y="4960484"/>
            <a:ext cx="914400" cy="914400"/>
          </a:xfrm>
          <a:prstGeom prst="rect">
            <a:avLst/>
          </a:prstGeom>
        </p:spPr>
      </p:pic>
      <p:pic>
        <p:nvPicPr>
          <p:cNvPr id="25" name="Ábra 24" descr="Lábnyomok">
            <a:extLst>
              <a:ext uri="{FF2B5EF4-FFF2-40B4-BE49-F238E27FC236}">
                <a16:creationId xmlns:a16="http://schemas.microsoft.com/office/drawing/2014/main" id="{55E6163E-6785-4F26-B8AE-BA592BB4FDA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5400000">
            <a:off x="8547574" y="5011511"/>
            <a:ext cx="916032" cy="914400"/>
          </a:xfrm>
          <a:prstGeom prst="rect">
            <a:avLst/>
          </a:prstGeom>
        </p:spPr>
      </p:pic>
      <p:pic>
        <p:nvPicPr>
          <p:cNvPr id="27" name="Ábra 26" descr="Mosolygó arc kitöltéssel">
            <a:extLst>
              <a:ext uri="{FF2B5EF4-FFF2-40B4-BE49-F238E27FC236}">
                <a16:creationId xmlns:a16="http://schemas.microsoft.com/office/drawing/2014/main" id="{EAAF5B11-C3D6-48A4-8877-010F88306C4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9593477" y="4948744"/>
            <a:ext cx="914400" cy="914400"/>
          </a:xfrm>
          <a:prstGeom prst="rect">
            <a:avLst/>
          </a:prstGeom>
        </p:spPr>
      </p:pic>
      <p:pic>
        <p:nvPicPr>
          <p:cNvPr id="28" name="Ábra 27" descr="Mosolygó arc kitöltéssel">
            <a:extLst>
              <a:ext uri="{FF2B5EF4-FFF2-40B4-BE49-F238E27FC236}">
                <a16:creationId xmlns:a16="http://schemas.microsoft.com/office/drawing/2014/main" id="{EE8A2E20-FF1A-4971-AE26-30D6105257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680110" y="5642700"/>
            <a:ext cx="914400" cy="914400"/>
          </a:xfrm>
          <a:prstGeom prst="rect">
            <a:avLst/>
          </a:prstGeom>
        </p:spPr>
      </p:pic>
      <p:pic>
        <p:nvPicPr>
          <p:cNvPr id="30" name="Ábra 29" descr="Nap">
            <a:extLst>
              <a:ext uri="{FF2B5EF4-FFF2-40B4-BE49-F238E27FC236}">
                <a16:creationId xmlns:a16="http://schemas.microsoft.com/office/drawing/2014/main" id="{70C2D6C5-9894-4EE8-8566-F4069859721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813969" y="4535850"/>
            <a:ext cx="914400" cy="914400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DA89867F-7E56-4F00-9D45-B325CB86749F}"/>
              </a:ext>
            </a:extLst>
          </p:cNvPr>
          <p:cNvSpPr txBox="1"/>
          <p:nvPr/>
        </p:nvSpPr>
        <p:spPr>
          <a:xfrm>
            <a:off x="1575412" y="4756294"/>
            <a:ext cx="3678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Ez valami olyasmi, ami a szabad ég és – hogy reálisak maradjunk – a Föld között van. Mint egy léghajó!!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05840" y="6033296"/>
            <a:ext cx="8835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Informal Roman" panose="030604020304060B0204" pitchFamily="66" charset="0"/>
              </a:rPr>
              <a:t>Mit szólsz, Barátom? Várom kritikus észrevételeidet!</a:t>
            </a:r>
          </a:p>
        </p:txBody>
      </p:sp>
    </p:spTree>
    <p:extLst>
      <p:ext uri="{BB962C8B-B14F-4D97-AF65-F5344CB8AC3E}">
        <p14:creationId xmlns:p14="http://schemas.microsoft.com/office/powerpoint/2010/main" val="3116831182"/>
      </p:ext>
    </p:extLst>
  </p:cSld>
  <p:clrMapOvr>
    <a:masterClrMapping/>
  </p:clrMapOvr>
</p:sld>
</file>

<file path=ppt/theme/theme1.xml><?xml version="1.0" encoding="utf-8"?>
<a:theme xmlns:a="http://schemas.openxmlformats.org/drawingml/2006/main" name="Jelvény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371</TotalTime>
  <Words>549</Words>
  <Application>Microsoft Office PowerPoint</Application>
  <PresentationFormat>Szélesvásznú</PresentationFormat>
  <Paragraphs>54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2" baseType="lpstr">
      <vt:lpstr>Arial</vt:lpstr>
      <vt:lpstr>Gill Sans MT</vt:lpstr>
      <vt:lpstr>Impact</vt:lpstr>
      <vt:lpstr>Informal Roman</vt:lpstr>
      <vt:lpstr>Mistral</vt:lpstr>
      <vt:lpstr>Wingdings</vt:lpstr>
      <vt:lpstr>Jelvény</vt:lpstr>
      <vt:lpstr>Körbe ölelnek a kérdőjelek </vt:lpstr>
      <vt:lpstr>Schillert te bírod? </vt:lpstr>
      <vt:lpstr>Gustave Planche </vt:lpstr>
      <vt:lpstr>reálvegyület</vt:lpstr>
      <vt:lpstr>Hazudni bűn? Nem tudom, de szükséges, úgyhogy nyomassuk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Zoé</dc:creator>
  <cp:lastModifiedBy>Zoé</cp:lastModifiedBy>
  <cp:revision>27</cp:revision>
  <dcterms:created xsi:type="dcterms:W3CDTF">2018-02-25T13:41:49Z</dcterms:created>
  <dcterms:modified xsi:type="dcterms:W3CDTF">2018-03-01T20:34:53Z</dcterms:modified>
</cp:coreProperties>
</file>