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B025E23-21C6-4DC6-BA26-176679D75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D6F2EFCD-9F5A-4332-8375-586E9F13A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420A42DF-4446-495C-8E55-5510766D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14A5B67-2239-423C-8CCB-CA2C50C7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6DCFA4CC-502B-4540-9619-2F90F363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745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F2E6245-57E4-49C9-8D81-C34F7930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0870DBB2-90F3-4434-B0CD-53859B620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0ED965E-F466-414A-A433-C6924E51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AC4FBD4-514C-4C3E-8071-4D578EE2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DBA364C-E834-412B-892A-EFAEA3BAB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378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8BFA4C82-CB74-44E6-91D1-CE6E162E3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E06CBEBC-B957-4C54-BDE2-FCDB9B307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039153A-DB28-4C92-B277-35404882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B134B2B-A1D9-4954-8813-C9512C33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F1A2009-24F3-47EE-BEC7-DD6D11A6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42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444148E-56E1-4D07-9F00-C922AF5B9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A0D529D-AAA1-439F-94E0-D3B29548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A4C7E78-4FC8-48AF-9E2B-2AB97B53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BAAD9BA-0369-41A7-BDFA-4F4880D0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095D013-7FCA-41EC-8D9E-1D6F6076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6150DAA-AC4D-4D55-8881-ACC23139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871209F-F605-4BDF-BF35-1873980DF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D66409AC-0EA4-406A-A88E-95879D84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AA819C3-150B-43C4-80FA-A9ED1387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7B146C1-B257-4F81-B9C5-EAD6C010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69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C07336E-0917-4412-8F7F-36BA6B80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1AF88AC-0527-4775-9057-AF7A59E96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D346C4A5-E4EC-4A8A-A09E-ABEDD45FA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30556FD2-2233-4DEA-8DA2-3196C396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DC5434E-D11F-4F73-8C98-941E4FB7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9ACEE74-A2E2-43C3-ADC6-4923EBC3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B6699A4-6EA9-4495-847A-8E6F5D5A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16383C80-F3BB-47FA-957A-D88F946A4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8CB79D8-1E98-41AB-B3C8-59B646E6E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1FC74D6F-0F2A-4C3C-8C35-A8EF2660F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80A05927-9595-43D4-ACCF-344697325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369548AA-96C1-4645-B941-93312129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5CEBE012-1807-4FE5-9072-DFE10702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06CCE765-C15F-47D5-BD4D-6EBA18D1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0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02B4C01-55B3-43C0-B43A-B21B73F8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57D1A3B3-51AB-4FB7-B264-D6CEC73F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1526D1F5-5D15-4DE2-BA0B-A3CE3EBC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63CFC71-2777-4306-8806-78AB04BE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13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7A148250-0FC3-41E5-83B3-E4AC36B3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D2EC892E-A5D8-4096-8C3E-BE2D261F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EF225175-952B-42E6-8CB4-EBE9B790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95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B02E45F-8BAF-4E6B-AE91-2753D4C1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64FC9C3-8EBA-4B99-B8B1-4E9EEC385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DA686D93-D056-4CC7-A083-F6074CAB8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5DAACC9-3E14-459B-BB88-6E70829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42B3F78C-279D-4084-BBF0-97EB8D99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5495560-05B1-4F00-9277-D32C631F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98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D83B883-62F4-4806-81E1-A2E6F182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A606ED75-885A-4814-9D52-717297F37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3E861E97-71B1-42D6-9E79-FBAA7862E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D4E233D7-B836-4BF1-ABAC-6DB60F24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82B61157-AA9D-407F-8EC0-2F6BAA26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30F6982E-3669-46C7-99FE-F19F3242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71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41000"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396DB28D-1FA0-4DE5-B777-24001C5C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B143EFF-75DE-426E-B3EE-8650174C9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77F0048-A659-4528-9BD7-9FA142093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1B85-A88F-4AD3-8B33-AB4C45308355}" type="datetimeFigureOut">
              <a:rPr lang="hu-HU" smtClean="0"/>
              <a:t>2021.03.07.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531289B-6C57-435E-B239-7012D8AA5A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20DCCFE-BAB6-4481-A23C-377C96000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D4447-4F90-478C-8B5E-395D0D5130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65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emzetiszinhaz.hu/magazin/2018/01/1-159" TargetMode="External"/><Relationship Id="rId7" Type="http://schemas.openxmlformats.org/officeDocument/2006/relationships/hyperlink" Target="https://pestimagyarszinhaz.hu/szinhazunk-tortenete/" TargetMode="External"/><Relationship Id="rId2" Type="http://schemas.openxmlformats.org/officeDocument/2006/relationships/hyperlink" Target="https://nemzetiszinhaz.hu/torteneti-attekin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mzetiszinhaz.hu/magazin/2017/12/1-151" TargetMode="External"/><Relationship Id="rId5" Type="http://schemas.openxmlformats.org/officeDocument/2006/relationships/hyperlink" Target="http://vmek.uz.ua/02000/02065/html/2kotet/109.html" TargetMode="External"/><Relationship Id="rId4" Type="http://schemas.openxmlformats.org/officeDocument/2006/relationships/hyperlink" Target="http://www.magyarszemle.hu/cikk/20190221_a_pesti_nemzeti_szinhaz_tortenet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8F6B04C-2411-428B-99E5-3174F9FC5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2100"/>
            <a:ext cx="9144000" cy="1193800"/>
          </a:xfrm>
        </p:spPr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Nemzeti Színház története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524000" y="4025900"/>
            <a:ext cx="530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0000"/>
                </a:solidFill>
              </a:rPr>
              <a:t>Készítették: a Ja, hogy név is kellett volna? csapat tagjai</a:t>
            </a:r>
            <a:endParaRPr lang="hu-HU" dirty="0">
              <a:solidFill>
                <a:srgbClr val="6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13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C997EAA-1CBF-43E2-9E36-3DD0728C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Napjainkban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3BE0DD3-8C39-4121-BEED-C0810360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41006" cy="4351338"/>
          </a:xfrm>
        </p:spPr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Nemzeti Színház jogutódja a Pesti Magyar Színház</a:t>
            </a:r>
          </a:p>
          <a:p>
            <a:r>
              <a:rPr lang="hu-HU" dirty="0">
                <a:solidFill>
                  <a:srgbClr val="660000"/>
                </a:solidFill>
              </a:rPr>
              <a:t>igazgató: Zalán János</a:t>
            </a:r>
          </a:p>
          <a:p>
            <a:r>
              <a:rPr lang="hu-HU" dirty="0">
                <a:solidFill>
                  <a:srgbClr val="660000"/>
                </a:solidFill>
              </a:rPr>
              <a:t>2002-ben megnyitotta kapuit az „új” Nemzeti Színház</a:t>
            </a:r>
          </a:p>
          <a:p>
            <a:r>
              <a:rPr lang="hu-HU" dirty="0">
                <a:solidFill>
                  <a:srgbClr val="660000"/>
                </a:solidFill>
              </a:rPr>
              <a:t>igazgató: </a:t>
            </a:r>
            <a:r>
              <a:rPr lang="hu-HU" dirty="0" err="1">
                <a:solidFill>
                  <a:srgbClr val="660000"/>
                </a:solidFill>
              </a:rPr>
              <a:t>Vidnyánszky</a:t>
            </a:r>
            <a:r>
              <a:rPr lang="hu-HU" dirty="0">
                <a:solidFill>
                  <a:srgbClr val="660000"/>
                </a:solidFill>
              </a:rPr>
              <a:t> Attila </a:t>
            </a:r>
          </a:p>
        </p:txBody>
      </p:sp>
      <p:pic>
        <p:nvPicPr>
          <p:cNvPr id="6" name="Kép 5" descr="A képen szöveg, épület, kültéri látható&#10;&#10;Automatikusan generált leírás">
            <a:extLst>
              <a:ext uri="{FF2B5EF4-FFF2-40B4-BE49-F238E27FC236}">
                <a16:creationId xmlns:a16="http://schemas.microsoft.com/office/drawing/2014/main" xmlns="" id="{06DDAA06-BC52-47D9-A699-372D9F075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206" y="1027906"/>
            <a:ext cx="2774594" cy="3944920"/>
          </a:xfrm>
          <a:prstGeom prst="rect">
            <a:avLst/>
          </a:prstGeom>
        </p:spPr>
      </p:pic>
      <p:pic>
        <p:nvPicPr>
          <p:cNvPr id="8" name="Kép 7" descr="A képen kültéri, épület, égbolt, kormányzati épület látható&#10;&#10;Automatikusan generált leírás">
            <a:extLst>
              <a:ext uri="{FF2B5EF4-FFF2-40B4-BE49-F238E27FC236}">
                <a16:creationId xmlns:a16="http://schemas.microsoft.com/office/drawing/2014/main" xmlns="" id="{FE717D9F-9830-4B98-89EE-D88BFDA41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379" y="4310045"/>
            <a:ext cx="3348827" cy="2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51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D59628E-E1E3-486A-BF3D-59B59E94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D034128-9F5C-4171-9B4D-B5D8EA6CC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  <a:hlinkClick r:id="rId2"/>
              </a:rPr>
              <a:t>https://nemzetiszinhaz.hu/torteneti-attekintes</a:t>
            </a:r>
            <a:endParaRPr lang="hu-HU" dirty="0">
              <a:solidFill>
                <a:srgbClr val="660000"/>
              </a:solidFill>
            </a:endParaRPr>
          </a:p>
          <a:p>
            <a:r>
              <a:rPr lang="hu-HU" dirty="0">
                <a:solidFill>
                  <a:srgbClr val="660000"/>
                </a:solidFill>
                <a:hlinkClick r:id="rId3"/>
              </a:rPr>
              <a:t>https://nemzetiszinhaz.hu/magazin/2018/01/1-159</a:t>
            </a:r>
            <a:endParaRPr lang="hu-HU" dirty="0">
              <a:solidFill>
                <a:srgbClr val="660000"/>
              </a:solidFill>
            </a:endParaRPr>
          </a:p>
          <a:p>
            <a:r>
              <a:rPr lang="hu-HU" dirty="0">
                <a:solidFill>
                  <a:srgbClr val="660000"/>
                </a:solidFill>
                <a:hlinkClick r:id="rId4"/>
              </a:rPr>
              <a:t>http://www.magyarszemle.hu/cikk/20190221_a_pesti_nemzeti_szinhaz_tortenete</a:t>
            </a:r>
            <a:endParaRPr lang="hu-HU" dirty="0">
              <a:solidFill>
                <a:srgbClr val="660000"/>
              </a:solidFill>
            </a:endParaRPr>
          </a:p>
          <a:p>
            <a:r>
              <a:rPr lang="hu-HU" dirty="0">
                <a:solidFill>
                  <a:srgbClr val="660000"/>
                </a:solidFill>
                <a:hlinkClick r:id="rId5"/>
              </a:rPr>
              <a:t>http://vmek.uz.ua/02000/02065/html/2kotet/109.html</a:t>
            </a:r>
            <a:r>
              <a:rPr lang="hu-HU" dirty="0">
                <a:solidFill>
                  <a:srgbClr val="660000"/>
                </a:solidFill>
              </a:rPr>
              <a:t> </a:t>
            </a:r>
          </a:p>
          <a:p>
            <a:r>
              <a:rPr lang="hu-HU" dirty="0">
                <a:solidFill>
                  <a:srgbClr val="660000"/>
                </a:solidFill>
                <a:hlinkClick r:id="rId6"/>
              </a:rPr>
              <a:t>https://nemzetiszinhaz.hu/magazin/2017/12/1-151</a:t>
            </a:r>
            <a:endParaRPr lang="hu-HU" dirty="0">
              <a:solidFill>
                <a:srgbClr val="660000"/>
              </a:solidFill>
            </a:endParaRPr>
          </a:p>
          <a:p>
            <a:r>
              <a:rPr lang="hu-HU" dirty="0">
                <a:solidFill>
                  <a:srgbClr val="660000"/>
                </a:solidFill>
                <a:hlinkClick r:id="rId7"/>
              </a:rPr>
              <a:t>https://pestimagyarszinhaz.hu/szinhazunk-tortenete/</a:t>
            </a:r>
            <a:r>
              <a:rPr lang="hu-HU" dirty="0">
                <a:solidFill>
                  <a:srgbClr val="66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279190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660000"/>
                </a:solidFill>
              </a:rPr>
              <a:t>Köszönjük a figyelmet</a:t>
            </a:r>
            <a:endParaRPr lang="hu-HU" dirty="0">
              <a:solidFill>
                <a:srgbClr val="660000"/>
              </a:solidFill>
            </a:endParaRP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07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578DBB7-39B0-429C-969D-5DDBB6D0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rgbClr val="660000"/>
                </a:solidFill>
              </a:rPr>
              <a:t>A színház első épülete</a:t>
            </a:r>
            <a:endParaRPr lang="hu-HU" dirty="0">
              <a:solidFill>
                <a:srgbClr val="660000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08992D3-C840-4CA5-85B1-7A9C22156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>
                <a:solidFill>
                  <a:srgbClr val="660000"/>
                </a:solidFill>
              </a:rPr>
              <a:t>Rákóczi út (akkor: Kerepesi út)</a:t>
            </a:r>
          </a:p>
          <a:p>
            <a:r>
              <a:rPr lang="hu-HU" dirty="0">
                <a:solidFill>
                  <a:srgbClr val="660000"/>
                </a:solidFill>
              </a:rPr>
              <a:t>1837-1908</a:t>
            </a:r>
          </a:p>
          <a:p>
            <a:r>
              <a:rPr lang="hu-HU" dirty="0">
                <a:solidFill>
                  <a:srgbClr val="660000"/>
                </a:solidFill>
              </a:rPr>
              <a:t>gróf Széchenyi István álmodta meg</a:t>
            </a:r>
          </a:p>
          <a:p>
            <a:r>
              <a:rPr lang="hu-HU" dirty="0">
                <a:solidFill>
                  <a:srgbClr val="660000"/>
                </a:solidFill>
              </a:rPr>
              <a:t>ifj. </a:t>
            </a:r>
            <a:r>
              <a:rPr lang="hu-HU" dirty="0" err="1">
                <a:solidFill>
                  <a:srgbClr val="660000"/>
                </a:solidFill>
              </a:rPr>
              <a:t>Zitterbart</a:t>
            </a:r>
            <a:r>
              <a:rPr lang="hu-HU" dirty="0">
                <a:solidFill>
                  <a:srgbClr val="660000"/>
                </a:solidFill>
              </a:rPr>
              <a:t> Mátyás tervei alapján építették</a:t>
            </a:r>
          </a:p>
          <a:p>
            <a:r>
              <a:rPr lang="hu-HU" dirty="0">
                <a:solidFill>
                  <a:srgbClr val="660000"/>
                </a:solidFill>
              </a:rPr>
              <a:t>az ország 4. magyar nyelvű előadásokat bemutató színháza</a:t>
            </a:r>
          </a:p>
          <a:p>
            <a:r>
              <a:rPr lang="hu-HU" dirty="0">
                <a:solidFill>
                  <a:srgbClr val="660000"/>
                </a:solidFill>
              </a:rPr>
              <a:t>1840-ig: Pesti Magyar Színház, majd Nemzeti Színház (országos intézmény)</a:t>
            </a:r>
          </a:p>
          <a:p>
            <a:r>
              <a:rPr lang="hu-HU" dirty="0">
                <a:solidFill>
                  <a:srgbClr val="660000"/>
                </a:solidFill>
              </a:rPr>
              <a:t>egyemeletes, dísztelen épület</a:t>
            </a:r>
          </a:p>
          <a:p>
            <a:r>
              <a:rPr lang="hu-HU" dirty="0">
                <a:solidFill>
                  <a:srgbClr val="660000"/>
                </a:solidFill>
              </a:rPr>
              <a:t>1875: megnagyobbították, újabb emelet, hozzáépítettek egy bérházat (műhelyek, színészlakások)</a:t>
            </a:r>
          </a:p>
          <a:p>
            <a:endParaRPr lang="hu-HU" dirty="0">
              <a:solidFill>
                <a:srgbClr val="660000"/>
              </a:solidFill>
            </a:endParaRPr>
          </a:p>
        </p:txBody>
      </p:sp>
      <p:pic>
        <p:nvPicPr>
          <p:cNvPr id="5" name="Kép 4" descr="A képen szöveg, régi, rajzolt, város látható&#10;&#10;Automatikusan generált leírás">
            <a:extLst>
              <a:ext uri="{FF2B5EF4-FFF2-40B4-BE49-F238E27FC236}">
                <a16:creationId xmlns:a16="http://schemas.microsoft.com/office/drawing/2014/main" xmlns="" id="{9003491D-4619-442F-BFD1-9A744FAF7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91" y="473472"/>
            <a:ext cx="5143159" cy="270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48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F008EC0-0F62-4D65-ADEC-BB945C3E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színház „elsői” és „legjei”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F1BE5AF-0E24-4C6A-BDF5-15B7784D9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660000"/>
                </a:solidFill>
              </a:rPr>
              <a:t>első igazgató: </a:t>
            </a:r>
          </a:p>
          <a:p>
            <a:pPr marL="354013" indent="0">
              <a:buNone/>
            </a:pPr>
            <a:r>
              <a:rPr lang="hu-HU" dirty="0">
                <a:solidFill>
                  <a:srgbClr val="660000"/>
                </a:solidFill>
              </a:rPr>
              <a:t>Bajza József</a:t>
            </a:r>
          </a:p>
          <a:p>
            <a:r>
              <a:rPr lang="hu-HU" dirty="0">
                <a:solidFill>
                  <a:srgbClr val="660000"/>
                </a:solidFill>
              </a:rPr>
              <a:t>elsőként előadott művek: </a:t>
            </a:r>
          </a:p>
          <a:p>
            <a:pPr marL="354013" indent="0">
              <a:buNone/>
            </a:pPr>
            <a:r>
              <a:rPr lang="hu-HU" dirty="0">
                <a:solidFill>
                  <a:srgbClr val="660000"/>
                </a:solidFill>
              </a:rPr>
              <a:t>Vörösmarty Mihály: Árpád ébredése (előjáték)</a:t>
            </a:r>
          </a:p>
          <a:p>
            <a:pPr marL="354013" indent="0">
              <a:buNone/>
            </a:pPr>
            <a:r>
              <a:rPr lang="hu-HU" dirty="0">
                <a:solidFill>
                  <a:srgbClr val="660000"/>
                </a:solidFill>
              </a:rPr>
              <a:t>Eduard von Schenk: Belizár (dráma)</a:t>
            </a:r>
          </a:p>
          <a:p>
            <a:r>
              <a:rPr lang="hu-HU" dirty="0">
                <a:solidFill>
                  <a:srgbClr val="660000"/>
                </a:solidFill>
              </a:rPr>
              <a:t>egykori színészek:</a:t>
            </a:r>
          </a:p>
          <a:p>
            <a:pPr marL="354013" indent="0">
              <a:buNone/>
            </a:pPr>
            <a:r>
              <a:rPr lang="hu-HU" dirty="0">
                <a:solidFill>
                  <a:srgbClr val="660000"/>
                </a:solidFill>
              </a:rPr>
              <a:t>Blaha Lujza, Jászai Mari, </a:t>
            </a:r>
            <a:r>
              <a:rPr lang="hu-HU" dirty="0" err="1">
                <a:solidFill>
                  <a:srgbClr val="660000"/>
                </a:solidFill>
              </a:rPr>
              <a:t>Laborfalvi</a:t>
            </a:r>
            <a:r>
              <a:rPr lang="hu-HU" dirty="0">
                <a:solidFill>
                  <a:srgbClr val="660000"/>
                </a:solidFill>
              </a:rPr>
              <a:t> Róza,  </a:t>
            </a:r>
            <a:r>
              <a:rPr lang="hu-HU" dirty="0" err="1">
                <a:solidFill>
                  <a:srgbClr val="660000"/>
                </a:solidFill>
              </a:rPr>
              <a:t>Paulay</a:t>
            </a:r>
            <a:r>
              <a:rPr lang="hu-HU" dirty="0">
                <a:solidFill>
                  <a:srgbClr val="660000"/>
                </a:solidFill>
              </a:rPr>
              <a:t> Ede, Beregi Oszkár, </a:t>
            </a:r>
            <a:r>
              <a:rPr lang="hu-HU" dirty="0" err="1">
                <a:solidFill>
                  <a:srgbClr val="660000"/>
                </a:solidFill>
              </a:rPr>
              <a:t>Ódry</a:t>
            </a:r>
            <a:r>
              <a:rPr lang="hu-HU" dirty="0">
                <a:solidFill>
                  <a:srgbClr val="660000"/>
                </a:solidFill>
              </a:rPr>
              <a:t> Árpád</a:t>
            </a:r>
          </a:p>
          <a:p>
            <a:pPr marL="269875" indent="-269875"/>
            <a:r>
              <a:rPr lang="hu-HU" dirty="0">
                <a:solidFill>
                  <a:srgbClr val="660000"/>
                </a:solidFill>
              </a:rPr>
              <a:t>1848. március 15-én a díszelőadás a Bánk bán volt</a:t>
            </a:r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xmlns="" id="{B2879937-605B-4059-8C2C-9BF921866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529" y="365125"/>
            <a:ext cx="4123271" cy="270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582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CD30E3A-8A11-4D0F-83A9-BAF8AF70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Aranykor, </a:t>
            </a:r>
            <a:r>
              <a:rPr lang="hu-HU" dirty="0" err="1">
                <a:solidFill>
                  <a:srgbClr val="660000"/>
                </a:solidFill>
              </a:rPr>
              <a:t>Paulay</a:t>
            </a:r>
            <a:r>
              <a:rPr lang="hu-HU" dirty="0">
                <a:solidFill>
                  <a:srgbClr val="660000"/>
                </a:solidFill>
              </a:rPr>
              <a:t> Ede tevékenykedése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E9D6DA1-D0BC-452F-BE76-95B1FA2B8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6122437" cy="4351338"/>
          </a:xfrm>
        </p:spPr>
        <p:txBody>
          <a:bodyPr/>
          <a:lstStyle/>
          <a:p>
            <a:r>
              <a:rPr lang="hu-HU" dirty="0" err="1">
                <a:solidFill>
                  <a:srgbClr val="660000"/>
                </a:solidFill>
              </a:rPr>
              <a:t>Paulay</a:t>
            </a:r>
            <a:r>
              <a:rPr lang="hu-HU" dirty="0">
                <a:solidFill>
                  <a:srgbClr val="660000"/>
                </a:solidFill>
              </a:rPr>
              <a:t> Ede: drámai igazgató 1878–1894</a:t>
            </a:r>
          </a:p>
          <a:p>
            <a:r>
              <a:rPr lang="hu-HU" dirty="0">
                <a:solidFill>
                  <a:srgbClr val="660000"/>
                </a:solidFill>
              </a:rPr>
              <a:t>épület korszerűsítése</a:t>
            </a:r>
          </a:p>
          <a:p>
            <a:r>
              <a:rPr lang="hu-HU" dirty="0">
                <a:solidFill>
                  <a:srgbClr val="660000"/>
                </a:solidFill>
              </a:rPr>
              <a:t>repertoár bővítése</a:t>
            </a:r>
          </a:p>
          <a:p>
            <a:r>
              <a:rPr lang="hu-HU" dirty="0">
                <a:solidFill>
                  <a:srgbClr val="660000"/>
                </a:solidFill>
              </a:rPr>
              <a:t>külföldön szerzett tapasztalatait itthon kamatoztatta</a:t>
            </a:r>
          </a:p>
          <a:p>
            <a:r>
              <a:rPr lang="hu-HU" dirty="0">
                <a:solidFill>
                  <a:srgbClr val="660000"/>
                </a:solidFill>
              </a:rPr>
              <a:t>vendégszereplés Bécsben (1892), hat különböző előadással</a:t>
            </a:r>
          </a:p>
          <a:p>
            <a:r>
              <a:rPr lang="hu-HU" dirty="0">
                <a:solidFill>
                  <a:srgbClr val="660000"/>
                </a:solidFill>
              </a:rPr>
              <a:t>rájött, hogy szükséges egy új, nagyobb színházat építeni</a:t>
            </a:r>
          </a:p>
        </p:txBody>
      </p:sp>
      <p:pic>
        <p:nvPicPr>
          <p:cNvPr id="5" name="Kép 4" descr="A képen szöveg, férfi látható&#10;&#10;Automatikusan generált leírás">
            <a:extLst>
              <a:ext uri="{FF2B5EF4-FFF2-40B4-BE49-F238E27FC236}">
                <a16:creationId xmlns:a16="http://schemas.microsoft.com/office/drawing/2014/main" xmlns="" id="{2A261815-EC68-4F99-94D2-96BEA6814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799" y="1690688"/>
            <a:ext cx="40700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532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2DDC355-94E2-4C00-81F4-D4E33416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Az időszak árnyoldalai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A9333FC-8CBC-4E0E-9D22-6ABB3781D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>
                <a:solidFill>
                  <a:srgbClr val="660000"/>
                </a:solidFill>
              </a:rPr>
              <a:t>Paulay</a:t>
            </a:r>
            <a:r>
              <a:rPr lang="hu-HU" dirty="0">
                <a:solidFill>
                  <a:srgbClr val="660000"/>
                </a:solidFill>
              </a:rPr>
              <a:t> Ede halála után véget ért a színház aranykora</a:t>
            </a:r>
          </a:p>
          <a:p>
            <a:r>
              <a:rPr lang="hu-HU" dirty="0">
                <a:solidFill>
                  <a:srgbClr val="660000"/>
                </a:solidFill>
              </a:rPr>
              <a:t>megnyílt a Népszínház(1875)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megállapodás: a következő 3 évben csak a Népszínház ad elő népszínműveket (ez volt a Nemzeti Színház egyik legnépszerűbb zenés műfaja)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a színház átadja a korábban ott játszott népszínművek szövegkönyveit, zenei anyagát, jelmezeit, népszínműénekeseit</a:t>
            </a:r>
          </a:p>
          <a:p>
            <a:r>
              <a:rPr lang="hu-HU" dirty="0">
                <a:solidFill>
                  <a:srgbClr val="660000"/>
                </a:solidFill>
              </a:rPr>
              <a:t>a felsőbb társadalmi rétegek az Operaházat látogatták</a:t>
            </a:r>
          </a:p>
          <a:p>
            <a:r>
              <a:rPr lang="hu-HU" dirty="0">
                <a:solidFill>
                  <a:srgbClr val="660000"/>
                </a:solidFill>
              </a:rPr>
              <a:t>1908: az épületet tűz- és életveszélyesnek nyilvánították, bezárták</a:t>
            </a:r>
          </a:p>
          <a:p>
            <a:r>
              <a:rPr lang="hu-HU" dirty="0">
                <a:solidFill>
                  <a:srgbClr val="660000"/>
                </a:solidFill>
              </a:rPr>
              <a:t>1913 októbere és 1914 márciusa között lebontották</a:t>
            </a:r>
          </a:p>
        </p:txBody>
      </p:sp>
    </p:spTree>
    <p:extLst>
      <p:ext uri="{BB962C8B-B14F-4D97-AF65-F5344CB8AC3E}">
        <p14:creationId xmlns:p14="http://schemas.microsoft.com/office/powerpoint/2010/main" val="42016375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EEAD350-656D-4C17-B2E8-E9873606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színház második épülete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753F23B-2E24-499E-A95F-4F2933A11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>
                <a:solidFill>
                  <a:srgbClr val="660000"/>
                </a:solidFill>
              </a:rPr>
              <a:t>Blaha Lujza tér</a:t>
            </a:r>
          </a:p>
          <a:p>
            <a:r>
              <a:rPr lang="hu-HU" dirty="0">
                <a:solidFill>
                  <a:srgbClr val="660000"/>
                </a:solidFill>
              </a:rPr>
              <a:t>1908-1964</a:t>
            </a:r>
          </a:p>
          <a:p>
            <a:r>
              <a:rPr lang="hu-HU" dirty="0">
                <a:solidFill>
                  <a:srgbClr val="660000"/>
                </a:solidFill>
              </a:rPr>
              <a:t>a Népszínház épületében (9 évre bérelték ki, az új épület átadásáig)</a:t>
            </a:r>
          </a:p>
          <a:p>
            <a:r>
              <a:rPr lang="hu-HU" dirty="0">
                <a:solidFill>
                  <a:srgbClr val="660000"/>
                </a:solidFill>
              </a:rPr>
              <a:t>1912: tervek, jóváhagyások rendben</a:t>
            </a:r>
          </a:p>
          <a:p>
            <a:r>
              <a:rPr lang="hu-HU" dirty="0">
                <a:solidFill>
                  <a:srgbClr val="660000"/>
                </a:solidFill>
              </a:rPr>
              <a:t>1914: a világháború miatt nem iktatják napirendbe az országgyűlésen</a:t>
            </a:r>
          </a:p>
          <a:p>
            <a:r>
              <a:rPr lang="hu-HU" dirty="0">
                <a:solidFill>
                  <a:srgbClr val="660000"/>
                </a:solidFill>
              </a:rPr>
              <a:t>1964. február: bejelentik, hogy az épületet metróépítés miatt le kell bontani</a:t>
            </a:r>
          </a:p>
          <a:p>
            <a:r>
              <a:rPr lang="hu-HU" dirty="0">
                <a:solidFill>
                  <a:srgbClr val="660000"/>
                </a:solidFill>
              </a:rPr>
              <a:t>1964. június 28.: az utolsó előadás időpontja</a:t>
            </a:r>
          </a:p>
          <a:p>
            <a:r>
              <a:rPr lang="hu-HU" dirty="0">
                <a:solidFill>
                  <a:srgbClr val="660000"/>
                </a:solidFill>
              </a:rPr>
              <a:t>1965. január: a lebontás megkezdése</a:t>
            </a:r>
          </a:p>
          <a:p>
            <a:r>
              <a:rPr lang="hu-HU" dirty="0">
                <a:solidFill>
                  <a:srgbClr val="660000"/>
                </a:solidFill>
              </a:rPr>
              <a:t>4 robbantás volt szükséges az összedöntéséhez</a:t>
            </a:r>
          </a:p>
        </p:txBody>
      </p:sp>
    </p:spTree>
    <p:extLst>
      <p:ext uri="{BB962C8B-B14F-4D97-AF65-F5344CB8AC3E}">
        <p14:creationId xmlns:p14="http://schemas.microsoft.com/office/powerpoint/2010/main" val="40802752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DD3140D-793F-4EDA-8F1E-95113EAE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Fontosabb személyek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E19E2E0-99F9-4535-83B7-3CA9F1EFB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353" cy="4351338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rgbClr val="660000"/>
                </a:solidFill>
              </a:rPr>
              <a:t>igazgatók: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Tóth Imre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Hevesi Sándor</a:t>
            </a:r>
          </a:p>
          <a:p>
            <a:r>
              <a:rPr lang="hu-HU" dirty="0">
                <a:solidFill>
                  <a:srgbClr val="660000"/>
                </a:solidFill>
              </a:rPr>
              <a:t>színészek: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Bajor Gizi </a:t>
            </a:r>
          </a:p>
          <a:p>
            <a:pPr marL="365125" indent="0">
              <a:buNone/>
            </a:pPr>
            <a:r>
              <a:rPr lang="hu-HU" dirty="0" err="1">
                <a:solidFill>
                  <a:srgbClr val="660000"/>
                </a:solidFill>
              </a:rPr>
              <a:t>Csortos</a:t>
            </a:r>
            <a:r>
              <a:rPr lang="hu-HU" dirty="0">
                <a:solidFill>
                  <a:srgbClr val="660000"/>
                </a:solidFill>
              </a:rPr>
              <a:t> Gyula </a:t>
            </a:r>
          </a:p>
          <a:p>
            <a:pPr marL="365125" indent="0">
              <a:buNone/>
            </a:pPr>
            <a:r>
              <a:rPr lang="hu-HU" dirty="0" err="1">
                <a:solidFill>
                  <a:srgbClr val="660000"/>
                </a:solidFill>
              </a:rPr>
              <a:t>Gobbi</a:t>
            </a:r>
            <a:r>
              <a:rPr lang="hu-HU" dirty="0">
                <a:solidFill>
                  <a:srgbClr val="660000"/>
                </a:solidFill>
              </a:rPr>
              <a:t> Hilda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Tőkés Anna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Sinkovits Imre</a:t>
            </a:r>
          </a:p>
        </p:txBody>
      </p:sp>
      <p:pic>
        <p:nvPicPr>
          <p:cNvPr id="5" name="Kép 4" descr="A képen kültéri, út, utca, fekete látható&#10;&#10;Automatikusan generált leírás">
            <a:extLst>
              <a:ext uri="{FF2B5EF4-FFF2-40B4-BE49-F238E27FC236}">
                <a16:creationId xmlns:a16="http://schemas.microsoft.com/office/drawing/2014/main" xmlns="" id="{BA0AE3BA-8A5B-412E-B853-7544BCDAE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53" y="1690688"/>
            <a:ext cx="63632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18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9783773-747F-4225-9AB8-11D8C40B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színház harmadik épülete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9FA8729-70AD-4FCC-93E9-7E7842D5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Hevesi Sándor tér</a:t>
            </a:r>
          </a:p>
          <a:p>
            <a:r>
              <a:rPr lang="hu-HU" dirty="0">
                <a:solidFill>
                  <a:srgbClr val="660000"/>
                </a:solidFill>
              </a:rPr>
              <a:t>1966-2000</a:t>
            </a:r>
          </a:p>
          <a:p>
            <a:r>
              <a:rPr lang="hu-HU" dirty="0">
                <a:solidFill>
                  <a:srgbClr val="660000"/>
                </a:solidFill>
              </a:rPr>
              <a:t>nagy átalakítások: 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két új szint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alapterület növelése, ezáltal előcsarnok kialakítása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műhelyek, tárolóhelyiségek kialakítása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nagyobb színpad</a:t>
            </a:r>
          </a:p>
          <a:p>
            <a:pPr marL="365125" indent="0">
              <a:buNone/>
            </a:pPr>
            <a:r>
              <a:rPr lang="hu-HU" dirty="0">
                <a:solidFill>
                  <a:srgbClr val="660000"/>
                </a:solidFill>
              </a:rPr>
              <a:t>rejtett világítás, új öltözők, régiek korszerűsítése</a:t>
            </a:r>
          </a:p>
          <a:p>
            <a:pPr marL="266700" indent="-266700"/>
            <a:endParaRPr lang="hu-HU" dirty="0">
              <a:solidFill>
                <a:srgbClr val="660000"/>
              </a:solidFill>
            </a:endParaRPr>
          </a:p>
          <a:p>
            <a:endParaRPr lang="hu-HU" dirty="0">
              <a:solidFill>
                <a:srgbClr val="6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391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6C76BEE-5532-4C45-8E95-0BAB98D4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660000"/>
                </a:solidFill>
              </a:rPr>
              <a:t>A színház igazgatói, rendezői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2CB06AA-AA86-46E3-BC9A-0B4F17A34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139999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660000"/>
                </a:solidFill>
              </a:rPr>
              <a:t>Both Béla </a:t>
            </a:r>
          </a:p>
          <a:p>
            <a:r>
              <a:rPr lang="hu-HU" dirty="0">
                <a:solidFill>
                  <a:srgbClr val="660000"/>
                </a:solidFill>
              </a:rPr>
              <a:t>Marton Endre</a:t>
            </a:r>
          </a:p>
          <a:p>
            <a:r>
              <a:rPr lang="hu-HU" dirty="0">
                <a:solidFill>
                  <a:srgbClr val="660000"/>
                </a:solidFill>
              </a:rPr>
              <a:t>Nagy Péter</a:t>
            </a:r>
          </a:p>
          <a:p>
            <a:r>
              <a:rPr lang="hu-HU" dirty="0">
                <a:solidFill>
                  <a:srgbClr val="660000"/>
                </a:solidFill>
              </a:rPr>
              <a:t>Sziládi János</a:t>
            </a:r>
          </a:p>
          <a:p>
            <a:r>
              <a:rPr lang="hu-HU" dirty="0" err="1">
                <a:solidFill>
                  <a:srgbClr val="660000"/>
                </a:solidFill>
              </a:rPr>
              <a:t>Malonyai</a:t>
            </a:r>
            <a:r>
              <a:rPr lang="hu-HU" dirty="0">
                <a:solidFill>
                  <a:srgbClr val="660000"/>
                </a:solidFill>
              </a:rPr>
              <a:t> Dezső</a:t>
            </a:r>
          </a:p>
          <a:p>
            <a:r>
              <a:rPr lang="hu-HU" dirty="0">
                <a:solidFill>
                  <a:srgbClr val="660000"/>
                </a:solidFill>
              </a:rPr>
              <a:t>Csiszár Imre</a:t>
            </a:r>
          </a:p>
          <a:p>
            <a:r>
              <a:rPr lang="hu-HU" dirty="0" err="1">
                <a:solidFill>
                  <a:srgbClr val="660000"/>
                </a:solidFill>
              </a:rPr>
              <a:t>Ablonczy</a:t>
            </a:r>
            <a:r>
              <a:rPr lang="hu-HU" dirty="0">
                <a:solidFill>
                  <a:srgbClr val="660000"/>
                </a:solidFill>
              </a:rPr>
              <a:t> László</a:t>
            </a:r>
          </a:p>
          <a:p>
            <a:r>
              <a:rPr lang="hu-HU" dirty="0" err="1">
                <a:solidFill>
                  <a:srgbClr val="660000"/>
                </a:solidFill>
              </a:rPr>
              <a:t>Iglódi</a:t>
            </a:r>
            <a:r>
              <a:rPr lang="hu-HU" dirty="0">
                <a:solidFill>
                  <a:srgbClr val="660000"/>
                </a:solidFill>
              </a:rPr>
              <a:t> István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6DBA5DE4-A996-4C7D-AE78-4914C1C48B5D}"/>
              </a:ext>
            </a:extLst>
          </p:cNvPr>
          <p:cNvSpPr txBox="1"/>
          <p:nvPr/>
        </p:nvSpPr>
        <p:spPr>
          <a:xfrm>
            <a:off x="6096000" y="1825625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60000"/>
                </a:solidFill>
              </a:rPr>
              <a:t>Major Tamás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60000"/>
                </a:solidFill>
              </a:rPr>
              <a:t>Egri István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660000"/>
                </a:solidFill>
              </a:rPr>
              <a:t>Ascher Tamás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err="1">
                <a:solidFill>
                  <a:srgbClr val="660000"/>
                </a:solidFill>
              </a:rPr>
              <a:t>Kerényi</a:t>
            </a:r>
            <a:r>
              <a:rPr lang="hu-HU" sz="2800" dirty="0">
                <a:solidFill>
                  <a:srgbClr val="660000"/>
                </a:solidFill>
              </a:rPr>
              <a:t> Imre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err="1">
                <a:solidFill>
                  <a:srgbClr val="660000"/>
                </a:solidFill>
              </a:rPr>
              <a:t>Bodolay</a:t>
            </a:r>
            <a:r>
              <a:rPr lang="hu-HU" sz="2800" dirty="0">
                <a:solidFill>
                  <a:srgbClr val="660000"/>
                </a:solidFill>
              </a:rPr>
              <a:t> Géza</a:t>
            </a:r>
          </a:p>
        </p:txBody>
      </p:sp>
    </p:spTree>
    <p:extLst>
      <p:ext uri="{BB962C8B-B14F-4D97-AF65-F5344CB8AC3E}">
        <p14:creationId xmlns:p14="http://schemas.microsoft.com/office/powerpoint/2010/main" val="14047283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472</Words>
  <Application>Microsoft Office PowerPoint</Application>
  <PresentationFormat>Szélesvásznú</PresentationFormat>
  <Paragraphs>91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A Nemzeti Színház története</vt:lpstr>
      <vt:lpstr>A színház első épülete</vt:lpstr>
      <vt:lpstr>A színház „elsői” és „legjei”</vt:lpstr>
      <vt:lpstr>Aranykor, Paulay Ede tevékenykedése</vt:lpstr>
      <vt:lpstr>Az időszak árnyoldalai</vt:lpstr>
      <vt:lpstr>A színház második épülete</vt:lpstr>
      <vt:lpstr>Fontosabb személyek</vt:lpstr>
      <vt:lpstr>A színház harmadik épülete</vt:lpstr>
      <vt:lpstr>A színház igazgatói, rendezői</vt:lpstr>
      <vt:lpstr>Napjainkban</vt:lpstr>
      <vt:lpstr>Források</vt:lpstr>
      <vt:lpstr>Köszönjük a figyelmet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Johanna</dc:creator>
  <cp:lastModifiedBy>Home</cp:lastModifiedBy>
  <cp:revision>26</cp:revision>
  <dcterms:created xsi:type="dcterms:W3CDTF">2021-03-07T09:23:14Z</dcterms:created>
  <dcterms:modified xsi:type="dcterms:W3CDTF">2021-03-07T16:11:14Z</dcterms:modified>
</cp:coreProperties>
</file>