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70" r:id="rId5"/>
    <p:sldId id="266" r:id="rId6"/>
    <p:sldId id="264" r:id="rId7"/>
    <p:sldId id="268" r:id="rId8"/>
    <p:sldId id="258" r:id="rId9"/>
    <p:sldId id="260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9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5DAE3-9810-44CC-9255-26BF5DB846E9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C03419-2D3D-498F-B7B1-CA806831C8B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8806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03419-2D3D-498F-B7B1-CA806831C8B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71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1B7A15D-0F54-B4C4-0334-27DABEE0F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B49124DF-A661-7297-6C64-277F43DED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E740CD6-249B-9B28-D11C-3E326D82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D8F9C0F-A7DA-29C1-2A21-B23DFCFC5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70B3C4C-26A2-B86D-3ADA-E3DFF9A01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752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A3DFF9-7F70-F128-ADA7-B4923E213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69B80DA-50B4-632B-107D-FB1D4B79F1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774F8D5-14E8-3777-CEC5-0D7D948B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BB05B6-EA09-EEDC-1A70-5A2F407CD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C8F536-97BB-DC12-DDB4-444801D33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919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B8B8498-65AE-BB25-7CC7-968F7AA9C0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B83F605-3823-0A8B-CE7F-2E8EFB495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6D855FF-A7B1-E6F5-9324-C6853CEC2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13FED5B-758D-8900-CDCF-BA28E40B4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F13A8B6-238A-F8CF-A986-43D1533C3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85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E9E384-22B5-D449-0CB0-99A8296E0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4BDB3F-A12F-3148-46AB-C54779F8F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8B20C77-0C49-5C1A-E465-868B8362C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293FA7-45DF-C4CF-FDE6-93CAC4209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DA7C219-B43D-C49D-0008-7E640858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068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5E6D890-9BA9-EDC0-8035-DDE0981C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D32E50C-0117-8380-391A-4691B7ED39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FBD1DE-7DA7-303C-1AE0-801D5B5AE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285948C-6665-5BA9-A0E1-8F74E274A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2A2E19C-D206-F121-9802-DE91C3D6D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10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DBB447-6F25-05B1-5EDF-F78C3370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7CA1E66-5F48-EA2A-1BF0-C9E91E9BD8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3BF0F19-16D1-7114-757E-FE50AC5F2B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06106BE-3590-84E2-3DCE-782D1893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2073377-8C46-41B4-D48E-FF120328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CB358D7-6C7D-539B-94DA-7A3AD156C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126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75CEE4-7E2B-B203-A644-B325FBADD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A9B6A23-A0DC-C815-E3AB-BADD245291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77DF105-CF3D-40BE-8A57-7FACFF7D0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567595FB-D8EB-8134-839A-4232B73BE1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2808752A-7F51-F2A9-E3AC-99ACC15D6F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39ACE44F-0572-8DAF-59AE-8BD3F3D7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AFFC831-A1E1-D0EE-1CF5-934D659B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786DE011-71C6-D819-1BDA-BABCAB428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877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1BFF3CE-A2FA-E1FF-F45B-7EA2C0A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5ECFB000-DB9A-3DD8-00C0-800FE6704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7BBC5DF-7B63-3796-60E0-EDF30963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D266A68-7E22-CAE3-C3DA-33A7FBEB9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067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AF51046-D348-010D-7399-42680EE4A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1E992502-86C9-0635-1CC5-F7CA3CE9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572719E-DC72-07E5-BB4F-E28A47B2F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225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D40672-7A2B-9157-8CE7-A0FAD95E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635C962-F01B-6754-E175-0AE68C95D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A6296202-B6C3-D6C9-033F-BBC3D6221C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6FE97BB2-A04B-0B13-136D-55F6F7904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3385546-3E10-8810-2911-9164D3846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C5E2E49A-5990-1C82-4A4F-7DECEC3C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174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D199563-1BB5-F41B-5EA3-0891152D7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802907A-86A0-C171-1A08-BDC463032C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BAB3B3F-C34B-F606-A027-907583BBD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A6B0E49-F9BD-467F-BC20-E5AAC07E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F517250-D6E6-AE18-3A1F-73395322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4ADFF3D4-D2E6-C633-E97D-FF508A60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896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8756D80-8B90-E256-6B7E-7072EA8F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153A696-B772-0A54-062C-AD1A3A42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F0DEE6D-43D5-F562-A111-6E5E896D8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698F5-5629-4415-BACA-24B7719A2303}" type="datetimeFigureOut">
              <a:rPr lang="hu-HU" smtClean="0"/>
              <a:t>2025. 04. 04.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BE932E-F681-1DDB-88C9-2A1B2FDF06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834C72-3D86-E35B-B43C-13A9BE379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907A0-19D5-49EA-B367-7389CF8A1B7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27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5.wdp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microsoft.com/office/2007/relationships/hdphoto" Target="../media/hdphoto6.wdp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9.wdp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10.wdp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microsoft.com/office/2007/relationships/hdphoto" Target="../media/hdphoto9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1.wdp"/><Relationship Id="rId10" Type="http://schemas.openxmlformats.org/officeDocument/2006/relationships/image" Target="../media/image12.png"/><Relationship Id="rId4" Type="http://schemas.openxmlformats.org/officeDocument/2006/relationships/image" Target="../media/image28.png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nemzetiarchivum.hu/stories/A-Csongor-es-Tunde-osbemutatoja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cultura.hu/kultura/140-eve-mutattak-be-a-csongor-es-tundet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akd.hu/index.php?p=evfordulo&amp;id=2246" TargetMode="External"/><Relationship Id="rId5" Type="http://schemas.microsoft.com/office/2007/relationships/hdphoto" Target="../media/hdphoto13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doboz 14">
            <a:extLst>
              <a:ext uri="{FF2B5EF4-FFF2-40B4-BE49-F238E27FC236}">
                <a16:creationId xmlns:a16="http://schemas.microsoft.com/office/drawing/2014/main" id="{DA24CC86-4F05-F5A6-042E-8577774E8E78}"/>
              </a:ext>
            </a:extLst>
          </p:cNvPr>
          <p:cNvSpPr txBox="1"/>
          <p:nvPr/>
        </p:nvSpPr>
        <p:spPr>
          <a:xfrm>
            <a:off x="797610" y="1644238"/>
            <a:ext cx="11000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000" dirty="0" smtClean="0">
                <a:latin typeface="Bernard MT Condensed" panose="02050806060905020404" pitchFamily="18" charset="0"/>
              </a:rPr>
              <a:t>Vörösmarty Mihály:</a:t>
            </a:r>
          </a:p>
          <a:p>
            <a:pPr algn="ctr"/>
            <a:r>
              <a:rPr lang="hu-HU" sz="6000" i="1" dirty="0" smtClean="0">
                <a:latin typeface="Bernard MT Condensed" panose="02050806060905020404" pitchFamily="18" charset="0"/>
              </a:rPr>
              <a:t>Csongor </a:t>
            </a:r>
            <a:r>
              <a:rPr lang="hu-HU" sz="6000" i="1" dirty="0">
                <a:latin typeface="Bernard MT Condensed" panose="02050806060905020404" pitchFamily="18" charset="0"/>
              </a:rPr>
              <a:t>és Tünde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A52E2506-9603-1F38-6395-7AA0387160B0}"/>
              </a:ext>
            </a:extLst>
          </p:cNvPr>
          <p:cNvSpPr txBox="1"/>
          <p:nvPr/>
        </p:nvSpPr>
        <p:spPr>
          <a:xfrm>
            <a:off x="1551527" y="3764831"/>
            <a:ext cx="9492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5400" dirty="0">
                <a:latin typeface="Bernard MT Condensed" panose="02050806060905020404" pitchFamily="18" charset="0"/>
              </a:rPr>
              <a:t>Paulay Ede </a:t>
            </a:r>
            <a:r>
              <a:rPr lang="hu-HU" sz="5400" dirty="0" smtClean="0">
                <a:latin typeface="Bernard MT Condensed" panose="02050806060905020404" pitchFamily="18" charset="0"/>
              </a:rPr>
              <a:t>rendezésében</a:t>
            </a:r>
            <a:endParaRPr lang="hu-HU" sz="5400" dirty="0">
              <a:latin typeface="Bernard MT Condensed" panose="020508060609050204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403727" y="5248221"/>
            <a:ext cx="11788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Monotype Corsiva" panose="03010101010201010101" pitchFamily="66" charset="0"/>
              </a:rPr>
              <a:t>Készítette az Éjféli tündék csapata:</a:t>
            </a:r>
          </a:p>
          <a:p>
            <a:r>
              <a:rPr lang="hu-HU" sz="2800" dirty="0" smtClean="0">
                <a:latin typeface="Monotype Corsiva" panose="03010101010201010101" pitchFamily="66" charset="0"/>
              </a:rPr>
              <a:t>Ötvös Éva Ilona, Petrányi Tímea Eszter,  Popán Bianka, Schujer Enikő 10/F</a:t>
            </a:r>
            <a:endParaRPr lang="hu-HU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71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Csoportba foglalás 2"/>
          <p:cNvGrpSpPr/>
          <p:nvPr/>
        </p:nvGrpSpPr>
        <p:grpSpPr>
          <a:xfrm>
            <a:off x="1842524" y="-260075"/>
            <a:ext cx="7818532" cy="8393421"/>
            <a:chOff x="1842525" y="0"/>
            <a:chExt cx="7818532" cy="7818532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0F0F0"/>
                </a:clrFrom>
                <a:clrTo>
                  <a:srgbClr val="F0F0F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525" y="0"/>
              <a:ext cx="7818532" cy="78185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A6147C94-9F4B-0E75-41C3-D4DDE970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6359" y="1480734"/>
              <a:ext cx="1353429" cy="2511770"/>
            </a:xfrm>
            <a:prstGeom prst="rect">
              <a:avLst/>
            </a:prstGeom>
          </p:spPr>
        </p:pic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E8697F8-C196-DEFA-8303-1817D2157E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5559" y="3675187"/>
              <a:ext cx="1352918" cy="2514600"/>
            </a:xfrm>
            <a:prstGeom prst="rect">
              <a:avLst/>
            </a:prstGeom>
          </p:spPr>
        </p:pic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83913881-1542-9841-7A64-7A20D5D1A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0855" y="3547092"/>
              <a:ext cx="1163010" cy="2161628"/>
            </a:xfrm>
            <a:prstGeom prst="rect">
              <a:avLst/>
            </a:prstGeom>
          </p:spPr>
        </p:pic>
        <p:pic>
          <p:nvPicPr>
            <p:cNvPr id="21" name="Kép 20">
              <a:extLst>
                <a:ext uri="{FF2B5EF4-FFF2-40B4-BE49-F238E27FC236}">
                  <a16:creationId xmlns:a16="http://schemas.microsoft.com/office/drawing/2014/main" id="{0843C775-3A56-47AF-3351-757D05F1E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5239" y="576405"/>
              <a:ext cx="973103" cy="1808657"/>
            </a:xfrm>
            <a:prstGeom prst="rect">
              <a:avLst/>
            </a:prstGeom>
          </p:spPr>
        </p:pic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50CB159B-14D0-45DA-1ED3-C71824F2B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2863" y="1776424"/>
              <a:ext cx="1188928" cy="2209800"/>
            </a:xfrm>
            <a:prstGeom prst="rect">
              <a:avLst/>
            </a:prstGeom>
          </p:spPr>
        </p:pic>
      </p:grpSp>
      <p:pic>
        <p:nvPicPr>
          <p:cNvPr id="18" name="Kép 17">
            <a:extLst>
              <a:ext uri="{FF2B5EF4-FFF2-40B4-BE49-F238E27FC236}">
                <a16:creationId xmlns:a16="http://schemas.microsoft.com/office/drawing/2014/main" id="{8376CA7D-ACA5-39F9-9D55-5F9F810E32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803" y="3547831"/>
            <a:ext cx="1352918" cy="251460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133050" y="358712"/>
            <a:ext cx="88762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600" b="1" dirty="0" smtClean="0">
                <a:latin typeface="Monotype Corsiva" panose="03010101010201010101" pitchFamily="66" charset="0"/>
              </a:rPr>
              <a:t>      </a:t>
            </a:r>
            <a:r>
              <a:rPr lang="hu-HU" sz="6000" b="1" dirty="0" smtClean="0">
                <a:latin typeface="Monotype Corsiva" panose="03010101010201010101" pitchFamily="66" charset="0"/>
              </a:rPr>
              <a:t>(</a:t>
            </a:r>
            <a:r>
              <a:rPr lang="hu-HU" sz="6000" b="1" dirty="0" err="1" smtClean="0">
                <a:latin typeface="Monotype Corsiva" panose="03010101010201010101" pitchFamily="66" charset="0"/>
              </a:rPr>
              <a:t>Lőcsefalvai</a:t>
            </a:r>
            <a:r>
              <a:rPr lang="hu-HU" sz="6000" b="1" dirty="0" smtClean="0">
                <a:latin typeface="Monotype Corsiva" panose="03010101010201010101" pitchFamily="66" charset="0"/>
              </a:rPr>
              <a:t>) </a:t>
            </a:r>
            <a:r>
              <a:rPr lang="hu-HU" sz="6000" b="1" dirty="0" err="1" smtClean="0">
                <a:latin typeface="Monotype Corsiva" panose="03010101010201010101" pitchFamily="66" charset="0"/>
              </a:rPr>
              <a:t>Paulay</a:t>
            </a:r>
            <a:r>
              <a:rPr lang="hu-HU" sz="6000" b="1" dirty="0" smtClean="0">
                <a:latin typeface="Monotype Corsiva" panose="03010101010201010101" pitchFamily="66" charset="0"/>
              </a:rPr>
              <a:t> </a:t>
            </a:r>
            <a:r>
              <a:rPr lang="hu-HU" sz="6000" b="1" dirty="0" smtClean="0">
                <a:latin typeface="Monotype Corsiva" panose="03010101010201010101" pitchFamily="66" charset="0"/>
              </a:rPr>
              <a:t>Ede</a:t>
            </a:r>
            <a:endParaRPr lang="hu-HU" sz="6000" b="1" dirty="0">
              <a:latin typeface="Monotype Corsiva" panose="03010101010201010101" pitchFamily="66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6586358" y="1466708"/>
            <a:ext cx="54229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Született: 1836</a:t>
            </a:r>
            <a:r>
              <a:rPr lang="hu-HU" sz="2200" dirty="0" smtClean="0">
                <a:latin typeface="Monotype Corsiva" panose="03010101010201010101" pitchFamily="66" charset="0"/>
              </a:rPr>
              <a:t>. </a:t>
            </a:r>
            <a:r>
              <a:rPr lang="hu-HU" sz="2200" dirty="0">
                <a:latin typeface="Monotype Corsiva" panose="03010101010201010101" pitchFamily="66" charset="0"/>
              </a:rPr>
              <a:t>m</a:t>
            </a:r>
            <a:r>
              <a:rPr lang="hu-HU" sz="2200" dirty="0" smtClean="0">
                <a:latin typeface="Monotype Corsiva" panose="03010101010201010101" pitchFamily="66" charset="0"/>
              </a:rPr>
              <a:t>árcius </a:t>
            </a:r>
            <a:r>
              <a:rPr lang="hu-HU" sz="2200" dirty="0" smtClean="0">
                <a:latin typeface="Monotype Corsiva" panose="03010101010201010101" pitchFamily="66" charset="0"/>
              </a:rPr>
              <a:t>12.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Elhunyt: 1894. március 12. </a:t>
            </a:r>
            <a:endParaRPr lang="hu-HU" sz="2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1860-1863: a </a:t>
            </a:r>
            <a:r>
              <a:rPr lang="hu-HU" sz="2200" dirty="0" smtClean="0">
                <a:latin typeface="Monotype Corsiva" panose="03010101010201010101" pitchFamily="66" charset="0"/>
              </a:rPr>
              <a:t>kolozsvári állandó </a:t>
            </a:r>
            <a:r>
              <a:rPr lang="hu-HU" sz="2200" dirty="0" smtClean="0">
                <a:latin typeface="Monotype Corsiva" panose="03010101010201010101" pitchFamily="66" charset="0"/>
              </a:rPr>
              <a:t>színház szerződött </a:t>
            </a:r>
            <a:r>
              <a:rPr lang="hu-HU" sz="2200" dirty="0" smtClean="0">
                <a:latin typeface="Monotype Corsiva" panose="03010101010201010101" pitchFamily="66" charset="0"/>
              </a:rPr>
              <a:t>tagja </a:t>
            </a:r>
            <a:r>
              <a:rPr lang="hu-HU" sz="2200" dirty="0" smtClean="0">
                <a:latin typeface="Monotype Corsiva" panose="03010101010201010101" pitchFamily="66" charset="0"/>
              </a:rPr>
              <a:t>(színészként, majd rendezőként)</a:t>
            </a:r>
            <a:endParaRPr lang="hu-HU" sz="2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1863 </a:t>
            </a:r>
            <a:r>
              <a:rPr lang="hu-HU" sz="2200" dirty="0" smtClean="0">
                <a:latin typeface="Monotype Corsiva" panose="03010101010201010101" pitchFamily="66" charset="0"/>
              </a:rPr>
              <a:t>augusztusa: meghívás a </a:t>
            </a:r>
            <a:r>
              <a:rPr lang="hu-HU" sz="2200" dirty="0" smtClean="0">
                <a:latin typeface="Monotype Corsiva" panose="03010101010201010101" pitchFamily="66" charset="0"/>
              </a:rPr>
              <a:t>budapesti Nemzeti </a:t>
            </a:r>
            <a:r>
              <a:rPr lang="hu-HU" sz="2200" dirty="0" smtClean="0">
                <a:latin typeface="Monotype Corsiva" panose="03010101010201010101" pitchFamily="66" charset="0"/>
              </a:rPr>
              <a:t>Színháztól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1868: kinevezett rendező a Nemzeti Színházban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1878: kinevezés – a Nemzeti Színház drámai rendezője, majd főigazgatója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A Színművészeti Akadémia első igazgatója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200" dirty="0" smtClean="0">
                <a:latin typeface="Monotype Corsiva" panose="03010101010201010101" pitchFamily="66" charset="0"/>
              </a:rPr>
              <a:t>Emlékezetes rendezései: Katona József: Bánk bán, Madách Imre: Az ember tragédiája, William Shakespeare: </a:t>
            </a:r>
            <a:r>
              <a:rPr lang="hu-HU" sz="2200" dirty="0" err="1" smtClean="0">
                <a:latin typeface="Monotype Corsiva" panose="03010101010201010101" pitchFamily="66" charset="0"/>
              </a:rPr>
              <a:t>Othello</a:t>
            </a:r>
            <a:r>
              <a:rPr lang="hu-HU" sz="2200" dirty="0" smtClean="0">
                <a:latin typeface="Monotype Corsiva" panose="03010101010201010101" pitchFamily="66" charset="0"/>
              </a:rPr>
              <a:t>, a velencei mór; Romeo és Júlia; Szentivánéji álom</a:t>
            </a:r>
            <a:endParaRPr lang="hu-HU" sz="2200" dirty="0" smtClean="0">
              <a:latin typeface="Monotype Corsiva" panose="03010101010201010101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hu-HU" sz="2200" dirty="0">
              <a:latin typeface="Curlz MT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13403E-6 2.59259E-6 L -0.28797 -0.05185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05" y="-25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12 -0.00347 L -0.33073 -0.03491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49" y="-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077 -0.03495 L -0.32283 0.20116 " pathEditMode="relative" rAng="0" ptsTypes="AA">
                                      <p:cBhvr>
                                        <p:cTn id="30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" y="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434" y="-630489"/>
            <a:ext cx="7961729" cy="841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03200" y="244730"/>
            <a:ext cx="11637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smtClean="0">
                <a:latin typeface="Monotype Corsiva" pitchFamily="66" charset="0"/>
              </a:rPr>
              <a:t>A „merész színpadi kísérlet” :</a:t>
            </a:r>
          </a:p>
          <a:p>
            <a:r>
              <a:rPr lang="hu-HU" sz="4000" b="1" dirty="0" smtClean="0">
                <a:latin typeface="Monotype Corsiva" pitchFamily="66" charset="0"/>
              </a:rPr>
              <a:t>a Csongor és Tünde színpadra állítása</a:t>
            </a:r>
            <a:endParaRPr lang="hu-HU" sz="4000" b="1" dirty="0">
              <a:latin typeface="Monotype Corsiva" pitchFamily="66" charset="0"/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230347" y="1810654"/>
            <a:ext cx="67437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000" b="1" dirty="0">
                <a:latin typeface="Monotype Corsiva" pitchFamily="66" charset="0"/>
              </a:rPr>
              <a:t>A</a:t>
            </a:r>
            <a:r>
              <a:rPr lang="hu-HU" sz="2000" b="1" dirty="0" smtClean="0">
                <a:latin typeface="Monotype Corsiva" pitchFamily="66" charset="0"/>
              </a:rPr>
              <a:t> Csongor és Tünde a magyar drámai triász egyik alkotása (a Bánk bán és Az ember tragédiája mellett)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b="1" dirty="0" err="1" smtClean="0">
                <a:latin typeface="Monotype Corsiva" pitchFamily="66" charset="0"/>
              </a:rPr>
              <a:t>Vörömarty</a:t>
            </a:r>
            <a:r>
              <a:rPr lang="hu-HU" sz="2000" b="1" dirty="0" smtClean="0">
                <a:latin typeface="Monotype Corsiva" pitchFamily="66" charset="0"/>
              </a:rPr>
              <a:t> azonban soha nem láthatta színpadon művét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000" b="1" dirty="0" smtClean="0">
                <a:latin typeface="Monotype Corsiva" pitchFamily="66" charset="0"/>
              </a:rPr>
              <a:t> Miért nem állították színpadra a művet? 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000" b="1" dirty="0">
              <a:latin typeface="Monotype Corsiva" pitchFamily="66" charset="0"/>
            </a:endParaRPr>
          </a:p>
          <a:p>
            <a:pPr algn="ctr"/>
            <a:r>
              <a:rPr lang="hu-HU" sz="2000" b="1" dirty="0" smtClean="0">
                <a:latin typeface="Monotype Corsiva" panose="03010101010201010101" pitchFamily="66" charset="0"/>
              </a:rPr>
              <a:t>„ (…) Nem </a:t>
            </a:r>
            <a:r>
              <a:rPr lang="hu-HU" sz="2000" b="1" dirty="0">
                <a:latin typeface="Monotype Corsiva" panose="03010101010201010101" pitchFamily="66" charset="0"/>
              </a:rPr>
              <a:t>volt kellő együttes, féltek kiállításának néhány száz forintnyi kockázatától s híján voltak a humoros szerepekre </a:t>
            </a:r>
            <a:r>
              <a:rPr lang="hu-HU" sz="2000" b="1" dirty="0" smtClean="0">
                <a:latin typeface="Monotype Corsiva" panose="03010101010201010101" pitchFamily="66" charset="0"/>
              </a:rPr>
              <a:t>alkalmas </a:t>
            </a:r>
            <a:r>
              <a:rPr lang="hu-HU" sz="2000" b="1" dirty="0">
                <a:latin typeface="Monotype Corsiva" panose="03010101010201010101" pitchFamily="66" charset="0"/>
              </a:rPr>
              <a:t>fiatalabb </a:t>
            </a:r>
            <a:r>
              <a:rPr lang="hu-HU" sz="2000" b="1" dirty="0" smtClean="0">
                <a:latin typeface="Monotype Corsiva" panose="03010101010201010101" pitchFamily="66" charset="0"/>
              </a:rPr>
              <a:t>erőknek… (…)”</a:t>
            </a:r>
            <a:endParaRPr lang="hu-HU" sz="2000" b="1" dirty="0">
              <a:latin typeface="Monotype Corsiva" panose="03010101010201010101" pitchFamily="66" charset="0"/>
            </a:endParaRPr>
          </a:p>
          <a:p>
            <a:endParaRPr lang="hu-HU" sz="2000" b="1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000" b="1" dirty="0" err="1" smtClean="0">
                <a:latin typeface="Monotype Corsiva" pitchFamily="66" charset="0"/>
              </a:rPr>
              <a:t>Paulay</a:t>
            </a:r>
            <a:r>
              <a:rPr lang="hu-HU" sz="2000" b="1" dirty="0" smtClean="0">
                <a:latin typeface="Monotype Corsiva" pitchFamily="66" charset="0"/>
              </a:rPr>
              <a:t> mégis - alig két </a:t>
            </a:r>
            <a:r>
              <a:rPr lang="hu-HU" sz="2000" b="1" dirty="0" err="1" smtClean="0">
                <a:latin typeface="Monotype Corsiva" pitchFamily="66" charset="0"/>
              </a:rPr>
              <a:t>nemzetis</a:t>
            </a:r>
            <a:r>
              <a:rPr lang="hu-HU" sz="2000" b="1" dirty="0" smtClean="0">
                <a:latin typeface="Monotype Corsiva" pitchFamily="66" charset="0"/>
              </a:rPr>
              <a:t> év után - a színrevitel mellett döntött, mert:</a:t>
            </a:r>
          </a:p>
          <a:p>
            <a:pPr marL="457200" indent="-457200">
              <a:buFont typeface="Arial" pitchFamily="34" charset="0"/>
              <a:buChar char="•"/>
            </a:pPr>
            <a:endParaRPr lang="hu-HU" sz="2000" b="1" dirty="0" smtClean="0">
              <a:latin typeface="Monotype Corsiva" pitchFamily="66" charset="0"/>
            </a:endParaRPr>
          </a:p>
          <a:p>
            <a:pPr algn="ctr"/>
            <a:r>
              <a:rPr lang="hu-HU" sz="2000" b="1" dirty="0" smtClean="0">
                <a:latin typeface="Monotype Corsiva" panose="03010101010201010101" pitchFamily="66" charset="0"/>
              </a:rPr>
              <a:t>„(…) Lehetetlen</a:t>
            </a:r>
            <a:r>
              <a:rPr lang="hu-HU" sz="2000" b="1" dirty="0">
                <a:latin typeface="Monotype Corsiva" panose="03010101010201010101" pitchFamily="66" charset="0"/>
              </a:rPr>
              <a:t>, hogy ma, midőn nyelvünk a társadalom minden részében elfoglalta jogos uralkodását, ne volna meg az érzék ama tömérdek szépség iránt, mely e műből áradoz.” </a:t>
            </a:r>
            <a:endParaRPr lang="hu-HU" sz="2000" b="1" dirty="0" smtClean="0">
              <a:latin typeface="Monotype Corsiva" pitchFamily="66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685" y="1182531"/>
            <a:ext cx="1081718" cy="9771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769" y="4708323"/>
            <a:ext cx="1105740" cy="99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0863"/>
            <a:ext cx="1127591" cy="101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36" y="2159682"/>
            <a:ext cx="1064020" cy="95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44" y="3240126"/>
            <a:ext cx="1026225" cy="92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33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3526E-6 7.40741E-7 L 0.60117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59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0.59857 -0.0025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22" y="-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60443 -0.00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6431E-6 L 0.60599 4.3643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99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3555E-6 L 0.60286 -0.00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27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00786E-6 L 0.60443 -0.00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599 4.36431E-6 L 0.61498 0.89251 " pathEditMode="relative" rAng="0" ptsTypes="AA">
                                      <p:cBhvr>
                                        <p:cTn id="34" dur="75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" y="44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5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43 -0.00278 L 0.61029 1.01759 " pathEditMode="relative" rAng="0" ptsTypes="AA">
                                      <p:cBhvr>
                                        <p:cTn id="3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5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857 -0.00255 L 0.61472 1.24745 " pathEditMode="relative" rAng="0" ptsTypes="AA">
                                      <p:cBhvr>
                                        <p:cTn id="4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" y="6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5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443 -0.00277 L 0.61771 0.78386 " pathEditMode="relative" rAng="0" ptsTypes="AA">
                                      <p:cBhvr>
                                        <p:cTn id="43" dur="75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393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86 -0.00532 L 0.60586 0.74734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7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-601665"/>
            <a:ext cx="7961312" cy="84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Csoportba foglalás 2"/>
          <p:cNvGrpSpPr/>
          <p:nvPr/>
        </p:nvGrpSpPr>
        <p:grpSpPr>
          <a:xfrm>
            <a:off x="6819502" y="426502"/>
            <a:ext cx="5726511" cy="5374223"/>
            <a:chOff x="6819502" y="426502"/>
            <a:chExt cx="5726511" cy="5374223"/>
          </a:xfrm>
        </p:grpSpPr>
        <p:pic>
          <p:nvPicPr>
            <p:cNvPr id="2" name="Kép 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81715" y="426502"/>
              <a:ext cx="2466181" cy="1644121"/>
            </a:xfrm>
            <a:prstGeom prst="rect">
              <a:avLst/>
            </a:prstGeom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110" y="1285868"/>
              <a:ext cx="24622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54369" y="2184392"/>
              <a:ext cx="24622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3800" y="4027488"/>
              <a:ext cx="24622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9502" y="4154488"/>
              <a:ext cx="2462213" cy="1646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83" y="424386"/>
            <a:ext cx="24685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408" y="2184392"/>
            <a:ext cx="24685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050" y="4027487"/>
            <a:ext cx="24685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1297774"/>
            <a:ext cx="24685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80" y="4129088"/>
            <a:ext cx="2468563" cy="164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6364971" y="202133"/>
            <a:ext cx="54455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latin typeface="Monotype Corsiva" pitchFamily="66" charset="0"/>
              </a:rPr>
              <a:t>Csongor és Tünde</a:t>
            </a:r>
            <a:endParaRPr lang="hu-HU" sz="6000" b="1" dirty="0">
              <a:latin typeface="Monotype Corsiva" pitchFamily="66" charset="0"/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256" y="3789254"/>
            <a:ext cx="2978150" cy="198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90" y="1775718"/>
            <a:ext cx="3403994" cy="226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304" y="774699"/>
            <a:ext cx="3753795" cy="249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854" y="-204637"/>
            <a:ext cx="3984230" cy="265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073802" y="1193990"/>
            <a:ext cx="203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latin typeface="Monotype Corsiva" pitchFamily="66" charset="0"/>
              </a:rPr>
              <a:t>A s</a:t>
            </a:r>
            <a:r>
              <a:rPr lang="hu-HU" sz="3200" dirty="0" smtClean="0">
                <a:latin typeface="Monotype Corsiva" pitchFamily="66" charset="0"/>
              </a:rPr>
              <a:t>zereplők</a:t>
            </a:r>
            <a:endParaRPr lang="hu-HU" sz="3200" dirty="0">
              <a:latin typeface="Monotype Corsiva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926932" y="2138695"/>
            <a:ext cx="721379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Csongor- </a:t>
            </a:r>
            <a:r>
              <a:rPr lang="hu-HU" sz="2800" dirty="0" smtClean="0">
                <a:latin typeface="Monotype Corsiva" pitchFamily="66" charset="0"/>
              </a:rPr>
              <a:t>ifjú hős</a:t>
            </a:r>
            <a:endParaRPr lang="hu-HU" sz="28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Tünde- </a:t>
            </a:r>
            <a:r>
              <a:rPr lang="hu-HU" sz="2800" dirty="0" smtClean="0">
                <a:latin typeface="Monotype Corsiva" pitchFamily="66" charset="0"/>
              </a:rPr>
              <a:t>tündérleány</a:t>
            </a:r>
            <a:endParaRPr lang="hu-HU" sz="28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Balga- </a:t>
            </a:r>
            <a:r>
              <a:rPr lang="hu-HU" sz="2800" dirty="0" err="1" smtClean="0">
                <a:latin typeface="Monotype Corsiva" pitchFamily="66" charset="0"/>
              </a:rPr>
              <a:t>földmívelő</a:t>
            </a:r>
            <a:r>
              <a:rPr lang="hu-HU" sz="2800" dirty="0" smtClean="0">
                <a:latin typeface="Monotype Corsiva" pitchFamily="66" charset="0"/>
              </a:rPr>
              <a:t>, utóbb Csongor </a:t>
            </a:r>
            <a:r>
              <a:rPr lang="hu-HU" sz="2800" dirty="0" smtClean="0">
                <a:latin typeface="Monotype Corsiva" pitchFamily="66" charset="0"/>
              </a:rPr>
              <a:t>szolgája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Ilma- Balga hitvese, Tünde szolgálója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Mirígy- boszorkány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Kurrah, </a:t>
            </a:r>
            <a:r>
              <a:rPr lang="hu-HU" sz="2800" dirty="0" err="1" smtClean="0">
                <a:latin typeface="Monotype Corsiva" pitchFamily="66" charset="0"/>
              </a:rPr>
              <a:t>Berreh</a:t>
            </a:r>
            <a:r>
              <a:rPr lang="hu-HU" sz="2800" dirty="0" smtClean="0">
                <a:latin typeface="Monotype Corsiva" pitchFamily="66" charset="0"/>
              </a:rPr>
              <a:t>, </a:t>
            </a:r>
            <a:r>
              <a:rPr lang="hu-HU" sz="2800" dirty="0" smtClean="0">
                <a:latin typeface="Monotype Corsiva" pitchFamily="66" charset="0"/>
              </a:rPr>
              <a:t>Duzzog- </a:t>
            </a:r>
            <a:r>
              <a:rPr lang="hu-HU" sz="2800" dirty="0" smtClean="0">
                <a:latin typeface="Monotype Corsiva" pitchFamily="66" charset="0"/>
              </a:rPr>
              <a:t>ördögfiak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Ledér- Mirígy szövetségese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Kalmár</a:t>
            </a:r>
            <a:r>
              <a:rPr lang="hu-HU" sz="2800" dirty="0" smtClean="0">
                <a:latin typeface="Monotype Corsiva" pitchFamily="66" charset="0"/>
              </a:rPr>
              <a:t>, Fejedelem, </a:t>
            </a:r>
            <a:r>
              <a:rPr lang="hu-HU" sz="2800" dirty="0" smtClean="0">
                <a:latin typeface="Monotype Corsiva" pitchFamily="66" charset="0"/>
              </a:rPr>
              <a:t>Tudós – vándorok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err="1" smtClean="0">
                <a:latin typeface="Monotype Corsiva" pitchFamily="66" charset="0"/>
              </a:rPr>
              <a:t>Dimitri</a:t>
            </a:r>
            <a:r>
              <a:rPr lang="hu-HU" sz="2800" dirty="0" smtClean="0">
                <a:latin typeface="Monotype Corsiva" pitchFamily="66" charset="0"/>
              </a:rPr>
              <a:t> – boltos rác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800" dirty="0" smtClean="0">
                <a:latin typeface="Monotype Corsiva" pitchFamily="66" charset="0"/>
              </a:rPr>
              <a:t>Tündérek, nemtők, stb.</a:t>
            </a:r>
            <a:endParaRPr lang="hu-HU" sz="28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hu-HU" sz="3200" dirty="0" smtClean="0">
              <a:latin typeface="Monotype Corsiva" pitchFamily="66" charset="0"/>
            </a:endParaRPr>
          </a:p>
          <a:p>
            <a:endParaRPr lang="hu-HU" sz="32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9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56875 0.003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1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56562 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741 L 0.26875 -0.0129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37 L -0.05104 -0.2629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-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1111 L -0.18959 -0.114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-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00371 L 0.17812 -0.1185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06" y="-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0186 L -0.06771 -0.042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62" y="-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0487" y="-576264"/>
            <a:ext cx="7961312" cy="84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200" y="673100"/>
            <a:ext cx="1701800" cy="1701800"/>
          </a:xfrm>
          <a:prstGeom prst="rect">
            <a:avLst/>
          </a:prstGeom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1330325"/>
            <a:ext cx="17065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2375692"/>
            <a:ext cx="17065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594098"/>
            <a:ext cx="17065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4082255"/>
            <a:ext cx="1706563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93724" y="264355"/>
            <a:ext cx="4279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b="1" dirty="0" smtClean="0">
                <a:latin typeface="Monotype Corsiva" pitchFamily="66" charset="0"/>
              </a:rPr>
              <a:t>Szereposztás</a:t>
            </a:r>
            <a:endParaRPr lang="hu-HU" sz="6000" b="1" dirty="0"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93724" y="1595021"/>
            <a:ext cx="63515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Csongor – Nagy Imre</a:t>
            </a:r>
            <a:endParaRPr lang="hu-HU" sz="24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Tünde – Márkus Emília</a:t>
            </a:r>
            <a:endParaRPr lang="hu-HU" sz="24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Mirígy – Jászai Mari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Ledér – </a:t>
            </a:r>
            <a:r>
              <a:rPr lang="hu-HU" sz="2400" dirty="0" err="1" smtClean="0">
                <a:latin typeface="Monotype Corsiva" pitchFamily="66" charset="0"/>
              </a:rPr>
              <a:t>Helvey</a:t>
            </a:r>
            <a:r>
              <a:rPr lang="hu-HU" sz="2400" dirty="0" smtClean="0">
                <a:latin typeface="Monotype Corsiva" pitchFamily="66" charset="0"/>
              </a:rPr>
              <a:t> Laura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Balga – Vízvári Gyula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>
                <a:latin typeface="Monotype Corsiva" pitchFamily="66" charset="0"/>
              </a:rPr>
              <a:t>Ilma </a:t>
            </a:r>
            <a:r>
              <a:rPr lang="hu-HU" sz="2400" dirty="0" smtClean="0">
                <a:latin typeface="Monotype Corsiva" pitchFamily="66" charset="0"/>
              </a:rPr>
              <a:t>– Molnárné </a:t>
            </a:r>
            <a:r>
              <a:rPr lang="hu-HU" sz="2400" dirty="0" err="1" smtClean="0">
                <a:latin typeface="Monotype Corsiva" pitchFamily="66" charset="0"/>
              </a:rPr>
              <a:t>Kocsisovszky</a:t>
            </a:r>
            <a:r>
              <a:rPr lang="hu-HU" sz="2400" dirty="0" smtClean="0">
                <a:latin typeface="Monotype Corsiva" pitchFamily="66" charset="0"/>
              </a:rPr>
              <a:t> </a:t>
            </a:r>
            <a:r>
              <a:rPr lang="hu-HU" sz="2400" dirty="0">
                <a:latin typeface="Monotype Corsiva" pitchFamily="66" charset="0"/>
              </a:rPr>
              <a:t>Borcsa</a:t>
            </a:r>
            <a:endParaRPr lang="hu-HU" sz="24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Kalmár – Újházi Ede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Fejedelem – </a:t>
            </a:r>
            <a:r>
              <a:rPr lang="hu-HU" sz="2400" dirty="0" smtClean="0">
                <a:latin typeface="Monotype Corsiva" pitchFamily="66" charset="0"/>
              </a:rPr>
              <a:t>E. Kovács Gyula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Tudós – Bercsényi Béla</a:t>
            </a:r>
          </a:p>
          <a:p>
            <a:endParaRPr lang="hu-HU" sz="24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Rendező: </a:t>
            </a:r>
            <a:r>
              <a:rPr lang="hu-HU" sz="2400" dirty="0" err="1" smtClean="0">
                <a:latin typeface="Monotype Corsiva" pitchFamily="66" charset="0"/>
              </a:rPr>
              <a:t>Paulay</a:t>
            </a:r>
            <a:r>
              <a:rPr lang="hu-HU" sz="2400" dirty="0" smtClean="0">
                <a:latin typeface="Monotype Corsiva" pitchFamily="66" charset="0"/>
              </a:rPr>
              <a:t> Ede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Zeneszerző: Erkel Gyula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2400" dirty="0" smtClean="0">
                <a:latin typeface="Monotype Corsiva" pitchFamily="66" charset="0"/>
              </a:rPr>
              <a:t>Bemutató: 1879. december 1. (Vörösmarty születésének 79. évfordulója) </a:t>
            </a:r>
            <a:endParaRPr lang="hu-HU" sz="24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5 0.00185 L 0.54896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0832E-6 L 0.56719 0.006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59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2.96296E-6 L 0.55937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77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56875 0.0037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438" y="18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7037E-7 L 0.56771 0.005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85" y="27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0.56146 -0.0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73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51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51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1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5000" b="-1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-576263"/>
            <a:ext cx="7961312" cy="84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638" y="431798"/>
            <a:ext cx="1350962" cy="1350962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138" y="3910013"/>
            <a:ext cx="13541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5338" y="4597399"/>
            <a:ext cx="13541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1" y="2754313"/>
            <a:ext cx="13541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1731166"/>
            <a:ext cx="13541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440218" y="86348"/>
            <a:ext cx="69773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latin typeface="Monotype Corsiva" pitchFamily="66" charset="0"/>
              </a:rPr>
              <a:t>A darab fogadtatása</a:t>
            </a:r>
            <a:endParaRPr lang="hu-HU" sz="6000" dirty="0"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672013" y="1259354"/>
            <a:ext cx="748145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200" b="1" dirty="0" smtClean="0">
                <a:latin typeface="Monotype Corsiva" panose="03010101010201010101" pitchFamily="66" charset="0"/>
              </a:rPr>
              <a:t>„(…) Az </a:t>
            </a:r>
            <a:r>
              <a:rPr lang="hu-HU" sz="2200" b="1" dirty="0">
                <a:latin typeface="Monotype Corsiva" panose="03010101010201010101" pitchFamily="66" charset="0"/>
              </a:rPr>
              <a:t>éjféltő éjfélig, egy kozmikussá tágított napon játszódó, a Tündérhonról való lemondás szükségszerűségével, a földi boldogság kereteinek </a:t>
            </a:r>
            <a:r>
              <a:rPr lang="hu-HU" sz="2200" b="1" dirty="0" err="1">
                <a:latin typeface="Monotype Corsiva" panose="03010101010201010101" pitchFamily="66" charset="0"/>
              </a:rPr>
              <a:t>áthághatatlanságával</a:t>
            </a:r>
            <a:r>
              <a:rPr lang="hu-HU" sz="2200" b="1" dirty="0">
                <a:latin typeface="Monotype Corsiva" panose="03010101010201010101" pitchFamily="66" charset="0"/>
              </a:rPr>
              <a:t> szembesítő színjáték első </a:t>
            </a:r>
            <a:r>
              <a:rPr lang="hu-HU" sz="2200" b="1" dirty="0" smtClean="0">
                <a:latin typeface="Monotype Corsiva" panose="03010101010201010101" pitchFamily="66" charset="0"/>
              </a:rPr>
              <a:t>előadása.(…)”</a:t>
            </a:r>
          </a:p>
          <a:p>
            <a:pPr algn="ctr"/>
            <a:endParaRPr lang="hu-HU" sz="2200" b="1" dirty="0">
              <a:latin typeface="Monotype Corsiva" panose="03010101010201010101" pitchFamily="66" charset="0"/>
            </a:endParaRPr>
          </a:p>
          <a:p>
            <a:pPr algn="ctr"/>
            <a:r>
              <a:rPr lang="hu-HU" sz="2200" b="1" i="1" dirty="0" smtClean="0">
                <a:latin typeface="Monotype Corsiva" panose="03010101010201010101" pitchFamily="66" charset="0"/>
              </a:rPr>
              <a:t>„(…) Jászai </a:t>
            </a:r>
            <a:r>
              <a:rPr lang="hu-HU" sz="2200" b="1" i="1" dirty="0">
                <a:latin typeface="Monotype Corsiva" panose="03010101010201010101" pitchFamily="66" charset="0"/>
              </a:rPr>
              <a:t>hatalmas Mirigyének jelképi mélységű </a:t>
            </a:r>
            <a:endParaRPr lang="hu-HU" sz="2200" b="1" i="1" dirty="0" smtClean="0">
              <a:latin typeface="Monotype Corsiva" panose="03010101010201010101" pitchFamily="66" charset="0"/>
            </a:endParaRPr>
          </a:p>
          <a:p>
            <a:pPr algn="ctr"/>
            <a:r>
              <a:rPr lang="hu-HU" sz="2200" b="1" i="1" dirty="0" smtClean="0">
                <a:latin typeface="Monotype Corsiva" panose="03010101010201010101" pitchFamily="66" charset="0"/>
              </a:rPr>
              <a:t>rút </a:t>
            </a:r>
            <a:r>
              <a:rPr lang="hu-HU" sz="2200" b="1" i="1" dirty="0">
                <a:latin typeface="Monotype Corsiva" panose="03010101010201010101" pitchFamily="66" charset="0"/>
              </a:rPr>
              <a:t>és rontó </a:t>
            </a:r>
            <a:r>
              <a:rPr lang="hu-HU" sz="2200" b="1" i="1" dirty="0" smtClean="0">
                <a:latin typeface="Monotype Corsiva" panose="03010101010201010101" pitchFamily="66" charset="0"/>
              </a:rPr>
              <a:t>démonisága (…)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200" b="1" i="1" dirty="0">
              <a:latin typeface="Monotype Corsiva" panose="03010101010201010101" pitchFamily="66" charset="0"/>
            </a:endParaRPr>
          </a:p>
          <a:p>
            <a:pPr algn="ctr"/>
            <a:r>
              <a:rPr lang="hu-HU" sz="2200" b="1" dirty="0" smtClean="0">
                <a:latin typeface="Monotype Corsiva" panose="03010101010201010101" pitchFamily="66" charset="0"/>
              </a:rPr>
              <a:t>„(…) Az </a:t>
            </a:r>
            <a:r>
              <a:rPr lang="hu-HU" sz="2200" b="1" dirty="0">
                <a:latin typeface="Monotype Corsiva" panose="03010101010201010101" pitchFamily="66" charset="0"/>
              </a:rPr>
              <a:t>átlagközönségben </a:t>
            </a:r>
            <a:r>
              <a:rPr lang="hu-HU" sz="2200" b="1" dirty="0" smtClean="0">
                <a:latin typeface="Monotype Corsiva" panose="03010101010201010101" pitchFamily="66" charset="0"/>
              </a:rPr>
              <a:t>(...) széltére </a:t>
            </a:r>
            <a:r>
              <a:rPr lang="hu-HU" sz="2200" b="1" dirty="0">
                <a:latin typeface="Monotype Corsiva" panose="03010101010201010101" pitchFamily="66" charset="0"/>
              </a:rPr>
              <a:t>hódított </a:t>
            </a:r>
            <a:r>
              <a:rPr lang="hu-HU" sz="2200" b="1" dirty="0" smtClean="0">
                <a:latin typeface="Monotype Corsiva" panose="03010101010201010101" pitchFamily="66" charset="0"/>
              </a:rPr>
              <a:t>Márkus Emília </a:t>
            </a:r>
            <a:r>
              <a:rPr lang="hu-HU" sz="2200" b="1" dirty="0">
                <a:latin typeface="Monotype Corsiva" panose="03010101010201010101" pitchFamily="66" charset="0"/>
              </a:rPr>
              <a:t>és Nagy Imre szerelmespárjának sugárzó </a:t>
            </a:r>
            <a:r>
              <a:rPr lang="hu-HU" sz="2200" b="1" dirty="0" smtClean="0">
                <a:latin typeface="Monotype Corsiva" panose="03010101010201010101" pitchFamily="66" charset="0"/>
              </a:rPr>
              <a:t>fiatalsága (…), Csillag </a:t>
            </a:r>
            <a:r>
              <a:rPr lang="hu-HU" sz="2200" b="1" dirty="0">
                <a:latin typeface="Monotype Corsiva" panose="03010101010201010101" pitchFamily="66" charset="0"/>
              </a:rPr>
              <a:t>Teréz nemtőkirályának </a:t>
            </a:r>
            <a:r>
              <a:rPr lang="hu-HU" sz="2200" b="1" dirty="0" err="1">
                <a:latin typeface="Monotype Corsiva" panose="03010101010201010101" pitchFamily="66" charset="0"/>
              </a:rPr>
              <a:t>kecsessége</a:t>
            </a:r>
            <a:r>
              <a:rPr lang="hu-HU" sz="2200" b="1" dirty="0">
                <a:latin typeface="Monotype Corsiva" panose="03010101010201010101" pitchFamily="66" charset="0"/>
              </a:rPr>
              <a:t>, </a:t>
            </a:r>
            <a:r>
              <a:rPr lang="hu-HU" sz="2200" b="1" dirty="0" err="1">
                <a:latin typeface="Monotype Corsiva" panose="03010101010201010101" pitchFamily="66" charset="0"/>
              </a:rPr>
              <a:t>Helvey</a:t>
            </a:r>
            <a:r>
              <a:rPr lang="hu-HU" sz="2200" b="1" dirty="0">
                <a:latin typeface="Monotype Corsiva" panose="03010101010201010101" pitchFamily="66" charset="0"/>
              </a:rPr>
              <a:t> Laura érdekes Ledérje, Molnárné </a:t>
            </a:r>
            <a:r>
              <a:rPr lang="hu-HU" sz="2200" b="1" dirty="0" smtClean="0">
                <a:latin typeface="Monotype Corsiva" panose="03010101010201010101" pitchFamily="66" charset="0"/>
              </a:rPr>
              <a:t>tűzrőlpattant </a:t>
            </a:r>
            <a:r>
              <a:rPr lang="hu-HU" sz="2200" b="1" dirty="0">
                <a:latin typeface="Monotype Corsiva" panose="03010101010201010101" pitchFamily="66" charset="0"/>
              </a:rPr>
              <a:t>Ilmája, mindenekfölött pedig a Vízvári </a:t>
            </a:r>
            <a:r>
              <a:rPr lang="hu-HU" sz="2200" b="1" dirty="0" smtClean="0">
                <a:latin typeface="Monotype Corsiva" panose="03010101010201010101" pitchFamily="66" charset="0"/>
              </a:rPr>
              <a:t>tartózkodó </a:t>
            </a:r>
            <a:r>
              <a:rPr lang="hu-HU" sz="2200" b="1" dirty="0">
                <a:latin typeface="Monotype Corsiva" panose="03010101010201010101" pitchFamily="66" charset="0"/>
              </a:rPr>
              <a:t>humorú, színmagyar </a:t>
            </a:r>
            <a:r>
              <a:rPr lang="hu-HU" sz="2200" b="1" dirty="0" smtClean="0">
                <a:latin typeface="Monotype Corsiva" panose="03010101010201010101" pitchFamily="66" charset="0"/>
              </a:rPr>
              <a:t>Balgája. (…)”</a:t>
            </a:r>
          </a:p>
          <a:p>
            <a:pPr algn="ctr"/>
            <a:endParaRPr lang="hu-HU" sz="2200" b="1" dirty="0" smtClean="0">
              <a:latin typeface="Monotype Corsiva" panose="03010101010201010101" pitchFamily="66" charset="0"/>
            </a:endParaRPr>
          </a:p>
          <a:p>
            <a:pPr algn="ctr"/>
            <a:r>
              <a:rPr lang="hu-HU" sz="2200" b="1" dirty="0" smtClean="0">
                <a:latin typeface="Monotype Corsiva" panose="03010101010201010101" pitchFamily="66" charset="0"/>
              </a:rPr>
              <a:t>„(…) Hangos </a:t>
            </a:r>
            <a:r>
              <a:rPr lang="hu-HU" sz="2200" b="1" dirty="0">
                <a:latin typeface="Monotype Corsiva" panose="03010101010201010101" pitchFamily="66" charset="0"/>
              </a:rPr>
              <a:t>taps jutalmazta a közreműködőket s nem feledték a vállalkozás érdemét sem: hálásan hívták a függöny elé Paulayt</a:t>
            </a:r>
            <a:r>
              <a:rPr lang="hu-HU" sz="2200" b="1" dirty="0" smtClean="0">
                <a:latin typeface="Monotype Corsiva" panose="03010101010201010101" pitchFamily="66" charset="0"/>
              </a:rPr>
              <a:t>.”</a:t>
            </a:r>
            <a:endParaRPr lang="hu-HU" sz="2200" b="1" dirty="0">
              <a:latin typeface="Monotype Corsiva" panose="03010101010201010101" pitchFamily="66" charset="0"/>
            </a:endParaRPr>
          </a:p>
          <a:p>
            <a:pPr algn="ctr"/>
            <a:endParaRPr lang="hu-HU" sz="2400" dirty="0" smtClean="0">
              <a:latin typeface="Monotype Corsiva" panose="03010101010201010101" pitchFamily="66" charset="0"/>
            </a:endParaRPr>
          </a:p>
          <a:p>
            <a:pPr algn="ctr"/>
            <a:endParaRPr lang="hu-HU" sz="2400" dirty="0">
              <a:latin typeface="Monotype Corsiva" panose="03010101010201010101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400" i="1" dirty="0" smtClean="0">
              <a:latin typeface="Monotype Corsiva" panose="03010101010201010101" pitchFamily="66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hu-HU" sz="2400" i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55729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0.55937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0.55312 0.00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56" y="18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56042 1.48148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21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-0.55833 -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17" y="-9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L -0.5573 -0.0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65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41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326" y="-618096"/>
            <a:ext cx="7961312" cy="84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429" y="377263"/>
            <a:ext cx="3296771" cy="219784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814" y="3591160"/>
            <a:ext cx="2162735" cy="216273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7357014" y="213917"/>
            <a:ext cx="4083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latin typeface="Monotype Corsiva" pitchFamily="66" charset="0"/>
              </a:rPr>
              <a:t>Érdekességek</a:t>
            </a:r>
            <a:endParaRPr lang="hu-HU" sz="6000" dirty="0">
              <a:latin typeface="Monotype Corsiva" pitchFamily="66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609" b="96391" l="1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085" y="2193714"/>
            <a:ext cx="2099373" cy="189685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6739086" y="1753277"/>
            <a:ext cx="55751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hu-HU" sz="3200" dirty="0" smtClean="0">
                <a:latin typeface="Monotype Corsiva" pitchFamily="66" charset="0"/>
              </a:rPr>
              <a:t>1866-ban a Színészeti Tanoda színésztanára, Egressy Gábor mutatott be részleteket a műből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3200" dirty="0" err="1" smtClean="0">
                <a:latin typeface="Monotype Corsiva" pitchFamily="66" charset="0"/>
              </a:rPr>
              <a:t>Paulay</a:t>
            </a:r>
            <a:r>
              <a:rPr lang="hu-HU" sz="3200" dirty="0" smtClean="0">
                <a:latin typeface="Monotype Corsiva" pitchFamily="66" charset="0"/>
              </a:rPr>
              <a:t> az eredeti öt felvonásból négyet kreált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hu-HU" sz="3200" dirty="0" smtClean="0">
                <a:latin typeface="Monotype Corsiva" pitchFamily="66" charset="0"/>
              </a:rPr>
              <a:t>Jászai Mari 50 éven keresztül játszotta  Mirígy szerepét</a:t>
            </a:r>
            <a:endParaRPr lang="hu-HU" sz="3200" dirty="0" smtClean="0">
              <a:latin typeface="Monotype Corsiva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hu-HU" sz="3200" dirty="0" smtClean="0">
                <a:latin typeface="Monotype Corsiva" pitchFamily="66" charset="0"/>
              </a:rPr>
              <a:t>2025 áprilisában jelenik meg a Csongor és Tünde animációs film</a:t>
            </a:r>
            <a:endParaRPr lang="hu-HU" sz="3200" dirty="0" smtClean="0">
              <a:latin typeface="Monotype Corsiva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4689" y="2449217"/>
            <a:ext cx="1105740" cy="996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6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8211E-6 L -0.57213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7" y="2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8.04438E-7 L -0.572 0.01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07" y="50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86824E-6 L -0.56901 0.007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51" y="3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90985E-6 L -0.57656 0.0027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8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3555E-6 L 0.60286 -0.0053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286 -0.00532 L 0.60586 0.74734 " pathEditMode="relative" rAng="0" ptsTypes="AA">
                                      <p:cBhvr>
                                        <p:cTn id="5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376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20000" b="-9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2087" y="-576264"/>
            <a:ext cx="7961312" cy="841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868469" y="382456"/>
            <a:ext cx="38852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6000" dirty="0" smtClean="0">
                <a:latin typeface="Monotype Corsiva" pitchFamily="66" charset="0"/>
              </a:rPr>
              <a:t>Bibliográfia </a:t>
            </a:r>
            <a:endParaRPr lang="hu-HU" sz="6000" dirty="0">
              <a:latin typeface="Monotype Corsiva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47553" y="-276211"/>
            <a:ext cx="3166784" cy="2155172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403619" y="1878961"/>
            <a:ext cx="6489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mek.oszk.hu – 12846 –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Paulay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Ede két nagy rendezői vállalkozása: a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Csongor és Tünde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bemutatása. – A főbb szereplők. – Az egykorú kritika ítélete.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n: </a:t>
            </a:r>
            <a:r>
              <a:rPr lang="hu-H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Rédey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Tivadar, </a:t>
            </a:r>
            <a:r>
              <a:rPr lang="hu-H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Nemzeti Színház története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355-357.</a:t>
            </a:r>
          </a:p>
          <a:p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www.jakd.hu/index.php?p=evfordulo&amp;id=2246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1879. december elseje: a Csongor és Tünde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ősbemutatója</a:t>
            </a:r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dirty="0">
                <a:hlinkClick r:id="rId7"/>
              </a:rPr>
              <a:t>https://cultura.hu/kultura/140-eve-mutattak-be-a-csongor-es-tundet/</a:t>
            </a:r>
            <a:r>
              <a:rPr lang="hu-HU" dirty="0"/>
              <a:t> </a:t>
            </a:r>
            <a:endParaRPr lang="hu-HU" dirty="0" smtClean="0"/>
          </a:p>
          <a:p>
            <a:endParaRPr lang="hu-HU" dirty="0"/>
          </a:p>
          <a:p>
            <a:r>
              <a:rPr lang="hu-HU" dirty="0">
                <a:hlinkClick r:id="rId8"/>
              </a:rPr>
              <a:t>https://nemzetiarchivum.hu/stories/A-Csongor-es-Tunde-osbemutatoja</a:t>
            </a:r>
            <a:r>
              <a:rPr lang="hu-HU" dirty="0"/>
              <a:t> </a:t>
            </a:r>
            <a:endParaRPr lang="hu-HU" dirty="0" smtClean="0"/>
          </a:p>
          <a:p>
            <a:endParaRPr lang="hu-HU" dirty="0"/>
          </a:p>
          <a:p>
            <a:r>
              <a:rPr lang="hu-HU" dirty="0"/>
              <a:t>  https://hu.wikipedia.org/wiki/Paulay_Ede</a:t>
            </a:r>
          </a:p>
          <a:p>
            <a:endParaRPr lang="hu-HU" dirty="0"/>
          </a:p>
          <a:p>
            <a:endParaRPr lang="hu-H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hu-H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02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94683E-6 L 0.56458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2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85185E-6 L 0.55886 0.000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86 0.00023 L 0.55886 0.09676 L 0.55287 0.01597 L 0.55144 0.09421 L 0.55886 0.00023 Z " pathEditMode="relative" rAng="0" ptsTypes="AAAAA">
                                      <p:cBhvr>
                                        <p:cTn id="1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1000" b="-6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C40362B8-DFE1-F158-EA4B-92BC8BF95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303462"/>
            <a:ext cx="13868400" cy="2251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9600" dirty="0">
                <a:latin typeface="Brush Script MT" panose="03060802040406070304" pitchFamily="66" charset="0"/>
              </a:rPr>
              <a:t>Köszönjük  a figyelmet!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2575" y="4697506"/>
            <a:ext cx="2012575" cy="201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3.80952E-6 L 1.29115 0.02104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57" y="104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573</Words>
  <Application>Microsoft Office PowerPoint</Application>
  <PresentationFormat>Szélesvásznú</PresentationFormat>
  <Paragraphs>83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8" baseType="lpstr">
      <vt:lpstr>Arial</vt:lpstr>
      <vt:lpstr>Bernard MT Condensed</vt:lpstr>
      <vt:lpstr>Brush Script MT</vt:lpstr>
      <vt:lpstr>Calibri</vt:lpstr>
      <vt:lpstr>Calibri Light</vt:lpstr>
      <vt:lpstr>Curlz MT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Tímea Eszter Petrányi</dc:creator>
  <cp:lastModifiedBy>Szabó Réka</cp:lastModifiedBy>
  <cp:revision>53</cp:revision>
  <dcterms:created xsi:type="dcterms:W3CDTF">2025-03-30T12:15:46Z</dcterms:created>
  <dcterms:modified xsi:type="dcterms:W3CDTF">2025-04-04T11:47:46Z</dcterms:modified>
</cp:coreProperties>
</file>