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15A"/>
    <a:srgbClr val="4D1C1B"/>
    <a:srgbClr val="C96009"/>
    <a:srgbClr val="883230"/>
    <a:srgbClr val="EE0000"/>
    <a:srgbClr val="97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EABC-D44F-494C-B463-EC52C10DD284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4686D-0247-4FE6-9F0E-3600967ABF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36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4686D-0247-4FE6-9F0E-3600967ABF4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503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AB3-1122-44DC-BA79-ACD375661F45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9AA9-D702-4389-868F-AE8041181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248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AB3-1122-44DC-BA79-ACD375661F45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9AA9-D702-4389-868F-AE8041181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39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AB3-1122-44DC-BA79-ACD375661F45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9AA9-D702-4389-868F-AE8041181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879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AB3-1122-44DC-BA79-ACD375661F45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9AA9-D702-4389-868F-AE8041181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32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AB3-1122-44DC-BA79-ACD375661F45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9AA9-D702-4389-868F-AE8041181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08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AB3-1122-44DC-BA79-ACD375661F45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9AA9-D702-4389-868F-AE8041181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36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AB3-1122-44DC-BA79-ACD375661F45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9AA9-D702-4389-868F-AE8041181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030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AB3-1122-44DC-BA79-ACD375661F45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9AA9-D702-4389-868F-AE8041181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646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AB3-1122-44DC-BA79-ACD375661F45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9AA9-D702-4389-868F-AE8041181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263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AB3-1122-44DC-BA79-ACD375661F45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9AA9-D702-4389-868F-AE8041181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036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AB3-1122-44DC-BA79-ACD375661F45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9AA9-D702-4389-868F-AE8041181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366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1AB3-1122-44DC-BA79-ACD375661F45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D9AA9-D702-4389-868F-AE8041181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445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.hu/cikk/szinhaz/fenyev-tavolsagra-masfel-tucat-erdekesseg-amit-talan-nem-tudtal-kaszas-attilarol/article-110125" TargetMode="External"/><Relationship Id="rId7" Type="http://schemas.openxmlformats.org/officeDocument/2006/relationships/hyperlink" Target="https://hu.wikipedia.org/wiki/J%C3%A1szai_Mar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mzetiszinhaz.hu/muvesz/kaszas-attila" TargetMode="External"/><Relationship Id="rId5" Type="http://schemas.openxmlformats.org/officeDocument/2006/relationships/hyperlink" Target="https://nemzetiszinhaz.hu/muvesz/acs-eszter/munkassaga" TargetMode="External"/><Relationship Id="rId4" Type="http://schemas.openxmlformats.org/officeDocument/2006/relationships/hyperlink" Target="https://fidelio.hu/szinhaz/jaszai-mari-es-a-tragikus-szenvedely-2089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zövegdoboz 104"/>
          <p:cNvSpPr txBox="1"/>
          <p:nvPr/>
        </p:nvSpPr>
        <p:spPr>
          <a:xfrm>
            <a:off x="107504" y="836712"/>
            <a:ext cx="61571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Bauhaus 93" panose="04030905020B02020C02" pitchFamily="82" charset="0"/>
              </a:rPr>
              <a:t>Vörösmarty Mihály:</a:t>
            </a:r>
          </a:p>
          <a:p>
            <a:r>
              <a:rPr lang="hu-HU" sz="4800" dirty="0" smtClean="0">
                <a:latin typeface="Bauhaus 93" panose="04030905020B02020C02" pitchFamily="82" charset="0"/>
              </a:rPr>
              <a:t>Csongor és Tünde</a:t>
            </a:r>
            <a:endParaRPr lang="hu-HU" sz="4800" dirty="0">
              <a:latin typeface="Bauhaus 93" panose="04030905020B02020C02" pitchFamily="82" charset="0"/>
            </a:endParaRPr>
          </a:p>
        </p:txBody>
      </p:sp>
      <p:sp>
        <p:nvSpPr>
          <p:cNvPr id="107" name="Szövegdoboz 106"/>
          <p:cNvSpPr txBox="1"/>
          <p:nvPr/>
        </p:nvSpPr>
        <p:spPr>
          <a:xfrm>
            <a:off x="107504" y="4581128"/>
            <a:ext cx="47525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Készítette: </a:t>
            </a:r>
          </a:p>
          <a:p>
            <a:r>
              <a:rPr lang="hu-HU" dirty="0" smtClean="0"/>
              <a:t>az </a:t>
            </a:r>
            <a:r>
              <a:rPr lang="hu-HU" i="1" dirty="0" smtClean="0"/>
              <a:t>Éjféli tündék </a:t>
            </a:r>
            <a:r>
              <a:rPr lang="hu-HU" dirty="0" smtClean="0"/>
              <a:t>csapata</a:t>
            </a:r>
          </a:p>
          <a:p>
            <a:endParaRPr lang="hu-HU" dirty="0" smtClean="0"/>
          </a:p>
          <a:p>
            <a:r>
              <a:rPr lang="hu-HU" dirty="0" smtClean="0"/>
              <a:t>Ötvös Éva</a:t>
            </a:r>
          </a:p>
          <a:p>
            <a:r>
              <a:rPr lang="hu-HU" dirty="0" err="1" smtClean="0"/>
              <a:t>Petrányi</a:t>
            </a:r>
            <a:r>
              <a:rPr lang="hu-HU" dirty="0" smtClean="0"/>
              <a:t> Tímea Eszter</a:t>
            </a:r>
          </a:p>
          <a:p>
            <a:r>
              <a:rPr lang="hu-HU" dirty="0" err="1" smtClean="0"/>
              <a:t>Popán</a:t>
            </a:r>
            <a:r>
              <a:rPr lang="hu-HU" dirty="0" smtClean="0"/>
              <a:t> Bianka</a:t>
            </a:r>
          </a:p>
          <a:p>
            <a:r>
              <a:rPr lang="hu-HU" dirty="0" err="1" smtClean="0"/>
              <a:t>Schujer</a:t>
            </a:r>
            <a:r>
              <a:rPr lang="hu-HU" dirty="0" smtClean="0"/>
              <a:t> Enikő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632"/>
            <a:ext cx="3700164" cy="657806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37117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build="allAtOnce"/>
      <p:bldP spid="10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552" y="213285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 smtClean="0">
                <a:latin typeface="Arial Narrow" panose="020B0606020202030204" pitchFamily="34" charset="0"/>
              </a:rPr>
              <a:t>„(…) hol </a:t>
            </a:r>
            <a:r>
              <a:rPr lang="hu-HU" sz="2400" i="1" dirty="0">
                <a:latin typeface="Arial Narrow" panose="020B0606020202030204" pitchFamily="34" charset="0"/>
              </a:rPr>
              <a:t>kezdve volt, ott vége lesz:</a:t>
            </a:r>
            <a:br>
              <a:rPr lang="hu-HU" sz="2400" i="1" dirty="0">
                <a:latin typeface="Arial Narrow" panose="020B0606020202030204" pitchFamily="34" charset="0"/>
              </a:rPr>
            </a:br>
            <a:r>
              <a:rPr lang="hu-HU" sz="2400" i="1" dirty="0">
                <a:latin typeface="Arial Narrow" panose="020B0606020202030204" pitchFamily="34" charset="0"/>
              </a:rPr>
              <a:t>Sötét és semmi lesznek: én leszek,</a:t>
            </a:r>
            <a:br>
              <a:rPr lang="hu-HU" sz="2400" i="1" dirty="0">
                <a:latin typeface="Arial Narrow" panose="020B0606020202030204" pitchFamily="34" charset="0"/>
              </a:rPr>
            </a:br>
            <a:r>
              <a:rPr lang="hu-HU" sz="2400" i="1" dirty="0">
                <a:latin typeface="Arial Narrow" panose="020B0606020202030204" pitchFamily="34" charset="0"/>
              </a:rPr>
              <a:t>Kietlen, csendes, lény nem lakta Éj.”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403648" y="4581128"/>
            <a:ext cx="5987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600" dirty="0" smtClean="0">
                <a:latin typeface="Arial Narrow" panose="020B0606020202030204" pitchFamily="34" charset="0"/>
              </a:rPr>
              <a:t>Köszönjük a megtisztelő figyelmet!</a:t>
            </a:r>
            <a:endParaRPr lang="hu-HU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39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139365" y="1107129"/>
            <a:ext cx="47843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Arial Narrow" panose="020B0606020202030204" pitchFamily="34" charset="0"/>
              </a:rPr>
              <a:t>s</a:t>
            </a:r>
            <a:r>
              <a:rPr lang="hu-HU" sz="2000" dirty="0" smtClean="0">
                <a:latin typeface="Arial Narrow" pitchFamily="34" charset="0"/>
              </a:rPr>
              <a:t>zületett: 1960. március 16., </a:t>
            </a:r>
            <a:r>
              <a:rPr lang="hu-HU" sz="2000" dirty="0" err="1" smtClean="0">
                <a:latin typeface="Arial Narrow" pitchFamily="34" charset="0"/>
              </a:rPr>
              <a:t>Vágsellye</a:t>
            </a:r>
            <a:endParaRPr lang="hu-HU" sz="2000" dirty="0" smtClean="0">
              <a:latin typeface="Arial Narrow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 Narrow" pitchFamily="34" charset="0"/>
              </a:rPr>
              <a:t>a </a:t>
            </a:r>
            <a:r>
              <a:rPr lang="hu-HU" sz="2000" i="1" dirty="0" smtClean="0">
                <a:latin typeface="Arial Narrow" pitchFamily="34" charset="0"/>
              </a:rPr>
              <a:t>Színház és Filmművészeti Főiskola </a:t>
            </a:r>
            <a:r>
              <a:rPr lang="hu-HU" sz="2000" dirty="0" smtClean="0">
                <a:latin typeface="Arial Narrow" pitchFamily="34" charset="0"/>
              </a:rPr>
              <a:t>hallgatójaként végzett 1983-ban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 Narrow" pitchFamily="34" charset="0"/>
              </a:rPr>
              <a:t>1984-1999. a </a:t>
            </a:r>
            <a:r>
              <a:rPr lang="hu-HU" sz="2000" i="1" dirty="0" smtClean="0">
                <a:latin typeface="Arial Narrow" pitchFamily="34" charset="0"/>
              </a:rPr>
              <a:t>Vígszínház</a:t>
            </a:r>
            <a:r>
              <a:rPr lang="hu-HU" sz="2000" dirty="0" smtClean="0">
                <a:latin typeface="Arial Narrow" pitchFamily="34" charset="0"/>
              </a:rPr>
              <a:t> társulatának tagja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 Narrow" pitchFamily="34" charset="0"/>
              </a:rPr>
              <a:t>1999-2003. szabadúszó színész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 Narrow" pitchFamily="34" charset="0"/>
              </a:rPr>
              <a:t>2003. a </a:t>
            </a:r>
            <a:r>
              <a:rPr lang="hu-HU" sz="2000" i="1" dirty="0" smtClean="0">
                <a:latin typeface="Arial Narrow" pitchFamily="34" charset="0"/>
              </a:rPr>
              <a:t>Nemzeti Színház </a:t>
            </a:r>
            <a:r>
              <a:rPr lang="hu-HU" sz="2000" dirty="0" smtClean="0">
                <a:latin typeface="Arial Narrow" pitchFamily="34" charset="0"/>
              </a:rPr>
              <a:t>tagja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 Narrow" pitchFamily="34" charset="0"/>
              </a:rPr>
              <a:t>színházi, televíziós és </a:t>
            </a:r>
            <a:r>
              <a:rPr lang="hu-HU" sz="2000" dirty="0">
                <a:latin typeface="Arial Narrow" pitchFamily="34" charset="0"/>
              </a:rPr>
              <a:t>filmszínészként, valamint szinkronszínészként is </a:t>
            </a:r>
            <a:r>
              <a:rPr lang="hu-HU" sz="2000" dirty="0" smtClean="0">
                <a:latin typeface="Arial Narrow" pitchFamily="34" charset="0"/>
              </a:rPr>
              <a:t>dolgozott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 Narrow" pitchFamily="34" charset="0"/>
              </a:rPr>
              <a:t>halála </a:t>
            </a:r>
            <a:r>
              <a:rPr lang="hu-HU" sz="2000" dirty="0">
                <a:latin typeface="Arial Narrow" pitchFamily="34" charset="0"/>
              </a:rPr>
              <a:t>tragikus hirtelenséggel következett </a:t>
            </a:r>
            <a:r>
              <a:rPr lang="hu-HU" sz="2000" dirty="0" smtClean="0">
                <a:latin typeface="Arial Narrow" pitchFamily="34" charset="0"/>
              </a:rPr>
              <a:t>be 2007. március 23-án</a:t>
            </a:r>
            <a:endParaRPr lang="hu-HU" sz="2000" dirty="0">
              <a:latin typeface="Arial Narrow" pitchFamily="34" charset="0"/>
            </a:endParaRPr>
          </a:p>
        </p:txBody>
      </p:sp>
      <p:sp>
        <p:nvSpPr>
          <p:cNvPr id="10" name="AutoShape 2" descr="A Kaszás Attila-díj történe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AutoShape 4" descr="A Kaszás Attila-díj történe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313">
            <a:off x="8040258" y="-106017"/>
            <a:ext cx="1075755" cy="107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36712"/>
            <a:ext cx="3889316" cy="550091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17110" y="40837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>
                <a:latin typeface="Arial Narrow" panose="020B0606020202030204" pitchFamily="34" charset="0"/>
              </a:rPr>
              <a:t>Biográfia</a:t>
            </a:r>
            <a:endParaRPr lang="hu-HU" sz="2400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64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C 0.06892 -2.96296E-6 0.125 0.05602 0.125 0.125 C 0.125 0.19398 0.06892 0.25 -8.33333E-7 0.25 C -0.06892 0.25 -0.125 0.19398 -0.125 0.125 C -0.125 0.05602 -0.06892 -2.96296E-6 -8.33333E-7 -2.96296E-6 Z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07504" y="0"/>
            <a:ext cx="6264696" cy="57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400" b="1" i="1" dirty="0" smtClean="0">
                <a:latin typeface="Arial Narrow" pitchFamily="34" charset="0"/>
              </a:rPr>
              <a:t>Színházi szerepei (a teljesség igénye nélkül)</a:t>
            </a:r>
            <a:endParaRPr lang="hu-HU" sz="2400" b="1" i="1" dirty="0">
              <a:latin typeface="Arial Narrow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0736" y="576440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600" dirty="0" smtClean="0">
                <a:latin typeface="Arial Narrow" pitchFamily="34" charset="0"/>
              </a:rPr>
              <a:t>Presser Gábor, Sztevanovity Dusán: </a:t>
            </a:r>
            <a:r>
              <a:rPr lang="hu-HU" sz="1600" i="1" dirty="0" smtClean="0">
                <a:latin typeface="Arial Narrow" pitchFamily="34" charset="0"/>
              </a:rPr>
              <a:t>A padlás </a:t>
            </a:r>
            <a:r>
              <a:rPr lang="hu-HU" sz="1600" dirty="0" smtClean="0">
                <a:latin typeface="Arial Narrow" pitchFamily="34" charset="0"/>
              </a:rPr>
              <a:t>(A rádiós)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600" dirty="0" smtClean="0">
                <a:latin typeface="Arial Narrow" pitchFamily="34" charset="0"/>
              </a:rPr>
              <a:t>Vörösmarty Mihály: </a:t>
            </a:r>
            <a:r>
              <a:rPr lang="hu-HU" sz="1600" i="1" dirty="0" smtClean="0">
                <a:latin typeface="Arial Narrow" pitchFamily="34" charset="0"/>
              </a:rPr>
              <a:t>Csongor és Tünde </a:t>
            </a:r>
            <a:r>
              <a:rPr lang="hu-HU" sz="1600" dirty="0" smtClean="0">
                <a:latin typeface="Arial Narrow" pitchFamily="34" charset="0"/>
              </a:rPr>
              <a:t>(Csongor)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600" dirty="0" smtClean="0">
                <a:latin typeface="Arial Narrow" pitchFamily="34" charset="0"/>
              </a:rPr>
              <a:t>Molnár Ferenc: </a:t>
            </a:r>
            <a:r>
              <a:rPr lang="hu-HU" sz="1600" i="1" dirty="0" smtClean="0">
                <a:latin typeface="Arial Narrow" pitchFamily="34" charset="0"/>
              </a:rPr>
              <a:t>Liliom </a:t>
            </a:r>
            <a:r>
              <a:rPr lang="hu-HU" sz="1600" dirty="0" smtClean="0">
                <a:latin typeface="Arial Narrow" pitchFamily="34" charset="0"/>
              </a:rPr>
              <a:t>(Liliom)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600" dirty="0" smtClean="0">
                <a:latin typeface="Arial Narrow" pitchFamily="34" charset="0"/>
              </a:rPr>
              <a:t>Georg Büchner: </a:t>
            </a:r>
            <a:r>
              <a:rPr lang="hu-HU" sz="1600" i="1" dirty="0" err="1" smtClean="0">
                <a:latin typeface="Arial Narrow" pitchFamily="34" charset="0"/>
              </a:rPr>
              <a:t>Leonce</a:t>
            </a:r>
            <a:r>
              <a:rPr lang="hu-HU" sz="1600" i="1" dirty="0" smtClean="0">
                <a:latin typeface="Arial Narrow" pitchFamily="34" charset="0"/>
              </a:rPr>
              <a:t> és Léna (</a:t>
            </a:r>
            <a:r>
              <a:rPr lang="hu-HU" sz="1600" dirty="0" err="1" smtClean="0">
                <a:latin typeface="Arial Narrow" pitchFamily="34" charset="0"/>
              </a:rPr>
              <a:t>Leonce</a:t>
            </a:r>
            <a:r>
              <a:rPr lang="hu-HU" sz="1600" dirty="0" smtClean="0">
                <a:latin typeface="Arial Narrow" pitchFamily="34" charset="0"/>
              </a:rPr>
              <a:t>) – Országos Színházi Találkozó – a legjobb férfialakítás díja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600" dirty="0" smtClean="0">
                <a:latin typeface="Arial Narrow" pitchFamily="34" charset="0"/>
              </a:rPr>
              <a:t>Weöres Sándor: </a:t>
            </a:r>
            <a:r>
              <a:rPr lang="hu-HU" sz="1600" i="1" dirty="0" err="1" smtClean="0">
                <a:latin typeface="Arial Narrow" pitchFamily="34" charset="0"/>
              </a:rPr>
              <a:t>Holdbeli</a:t>
            </a:r>
            <a:r>
              <a:rPr lang="hu-HU" sz="1600" i="1" dirty="0" smtClean="0">
                <a:latin typeface="Arial Narrow" pitchFamily="34" charset="0"/>
              </a:rPr>
              <a:t> csónakos </a:t>
            </a:r>
            <a:r>
              <a:rPr lang="hu-HU" sz="1600" dirty="0" smtClean="0">
                <a:latin typeface="Arial Narrow" pitchFamily="34" charset="0"/>
              </a:rPr>
              <a:t>(A </a:t>
            </a:r>
            <a:r>
              <a:rPr lang="hu-HU" sz="1600" dirty="0" err="1" smtClean="0">
                <a:latin typeface="Arial Narrow" pitchFamily="34" charset="0"/>
              </a:rPr>
              <a:t>holdbeli</a:t>
            </a:r>
            <a:r>
              <a:rPr lang="hu-HU" sz="1600" dirty="0" smtClean="0">
                <a:latin typeface="Arial Narrow" pitchFamily="34" charset="0"/>
              </a:rPr>
              <a:t> csónakos)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600" dirty="0" smtClean="0">
                <a:latin typeface="Arial Narrow" pitchFamily="34" charset="0"/>
              </a:rPr>
              <a:t>Reginald Rose: </a:t>
            </a:r>
            <a:r>
              <a:rPr lang="hu-HU" sz="1600" i="1" dirty="0" smtClean="0">
                <a:latin typeface="Arial Narrow" pitchFamily="34" charset="0"/>
              </a:rPr>
              <a:t>Tizenkét dühös ember </a:t>
            </a:r>
            <a:r>
              <a:rPr lang="hu-HU" sz="1600" dirty="0" smtClean="0">
                <a:latin typeface="Arial Narrow" pitchFamily="34" charset="0"/>
              </a:rPr>
              <a:t>(A 4. esküdt)</a:t>
            </a:r>
            <a:endParaRPr lang="hu-HU" sz="1600" i="1" dirty="0" smtClean="0">
              <a:latin typeface="Arial Narrow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07504" y="3068960"/>
            <a:ext cx="43269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400" b="1" i="1" dirty="0" smtClean="0">
                <a:latin typeface="Arial Narrow" pitchFamily="34" charset="0"/>
              </a:rPr>
              <a:t>Díjai, elismerései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 Narrow" pitchFamily="34" charset="0"/>
              </a:rPr>
              <a:t>1988. – Hegedűs Gyula-emlékgyűrű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 Narrow" pitchFamily="34" charset="0"/>
              </a:rPr>
              <a:t>1990. – Jászai Mari-díj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 Narrow" pitchFamily="34" charset="0"/>
              </a:rPr>
              <a:t>1992. – </a:t>
            </a:r>
            <a:r>
              <a:rPr lang="hu-HU" sz="1600" dirty="0" err="1" smtClean="0">
                <a:latin typeface="Arial Narrow" pitchFamily="34" charset="0"/>
              </a:rPr>
              <a:t>Ajtay</a:t>
            </a:r>
            <a:r>
              <a:rPr lang="hu-HU" sz="1600" dirty="0" smtClean="0">
                <a:latin typeface="Arial Narrow" pitchFamily="34" charset="0"/>
              </a:rPr>
              <a:t> Andor-díj, Ruttkai Éva-emlékdíj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 Narrow" pitchFamily="34" charset="0"/>
              </a:rPr>
              <a:t>2005. – Súgó Csiga díj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 Narrow" pitchFamily="34" charset="0"/>
              </a:rPr>
              <a:t>2006. – Budai-díj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 Narrow" pitchFamily="34" charset="0"/>
              </a:rPr>
              <a:t>2014. – Magyar Örökség Díj (posztumusz)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 Narrow" pitchFamily="34" charset="0"/>
              </a:rPr>
              <a:t>2008. – a Kaszás Attila-díj megalapítása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000" dirty="0" smtClean="0">
              <a:latin typeface="Arial Narrow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000" dirty="0" smtClean="0">
              <a:latin typeface="Arial Narrow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>
              <a:latin typeface="Arial Narrow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76440"/>
            <a:ext cx="3485986" cy="619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155575" y="2420888"/>
            <a:ext cx="461855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>
                <a:latin typeface="Arial Narrow" pitchFamily="34" charset="0"/>
              </a:rPr>
              <a:t>s</a:t>
            </a:r>
            <a:r>
              <a:rPr lang="hu-HU" dirty="0" smtClean="0">
                <a:latin typeface="Arial Narrow" pitchFamily="34" charset="0"/>
              </a:rPr>
              <a:t>zületett 1990. december 4-én Kecskeméten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latin typeface="Arial Narrow" pitchFamily="34" charset="0"/>
              </a:rPr>
              <a:t>2012-2017. – a Kaposvári Egyetem színművész szakos hallgatója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latin typeface="Arial Narrow" pitchFamily="34" charset="0"/>
              </a:rPr>
              <a:t>2017-től a Nemzeti Színház társulatának tagja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latin typeface="Arial Narrow" pitchFamily="34" charset="0"/>
              </a:rPr>
              <a:t>házastársa: Horváth Lajos Ottó színművész, a Nemzeti Színház társulatának tagja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hu-HU" dirty="0" smtClean="0">
              <a:latin typeface="Arial Narrow" pitchFamily="34" charset="0"/>
            </a:endParaRPr>
          </a:p>
        </p:txBody>
      </p:sp>
      <p:sp>
        <p:nvSpPr>
          <p:cNvPr id="10" name="AutoShape 2" descr="A Kaszás Attila-díj történe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AutoShape 4" descr="A Kaszás Attila-díj történe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4" descr="Szappanhölgy nagykövetek - Cocoon Manufaktúr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7452" flipH="1">
            <a:off x="8384220" y="228142"/>
            <a:ext cx="768606" cy="76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64553"/>
            <a:ext cx="3849943" cy="544522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07975" y="1059780"/>
            <a:ext cx="191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>
                <a:latin typeface="Arial Narrow" panose="020B0606020202030204" pitchFamily="34" charset="0"/>
              </a:rPr>
              <a:t>Biográfia</a:t>
            </a:r>
            <a:endParaRPr lang="hu-HU" sz="2400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68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03836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07504" y="1689189"/>
            <a:ext cx="53285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latin typeface="Arial Narrow" panose="020B0606020202030204" pitchFamily="34" charset="0"/>
              </a:rPr>
              <a:t>Moliére: </a:t>
            </a:r>
            <a:r>
              <a:rPr lang="hu-HU" sz="2000" i="1" dirty="0" smtClean="0">
                <a:latin typeface="Arial Narrow" panose="020B0606020202030204" pitchFamily="34" charset="0"/>
              </a:rPr>
              <a:t>Tartuffe</a:t>
            </a:r>
            <a:r>
              <a:rPr lang="hu-HU" sz="2000" dirty="0" smtClean="0">
                <a:latin typeface="Arial Narrow" panose="020B0606020202030204" pitchFamily="34" charset="0"/>
              </a:rPr>
              <a:t> (Elmira)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latin typeface="Arial Narrow" panose="020B0606020202030204" pitchFamily="34" charset="0"/>
              </a:rPr>
              <a:t>William Shakespeare: </a:t>
            </a:r>
            <a:r>
              <a:rPr lang="hu-HU" sz="2000" i="1" dirty="0" err="1" smtClean="0">
                <a:latin typeface="Arial Narrow" pitchFamily="34" charset="0"/>
              </a:rPr>
              <a:t>Othello</a:t>
            </a:r>
            <a:r>
              <a:rPr lang="hu-HU" sz="2000" dirty="0" smtClean="0">
                <a:latin typeface="Arial Narrow" pitchFamily="34" charset="0"/>
              </a:rPr>
              <a:t> (</a:t>
            </a:r>
            <a:r>
              <a:rPr lang="hu-HU" sz="2000" dirty="0" err="1" smtClean="0">
                <a:latin typeface="Arial Narrow" pitchFamily="34" charset="0"/>
              </a:rPr>
              <a:t>Desdemona</a:t>
            </a:r>
            <a:r>
              <a:rPr lang="hu-HU" sz="2000" dirty="0" smtClean="0">
                <a:latin typeface="Arial Narrow" pitchFamily="34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latin typeface="Arial Narrow" pitchFamily="34" charset="0"/>
              </a:rPr>
              <a:t>Madách Imre: </a:t>
            </a:r>
            <a:r>
              <a:rPr lang="hu-HU" sz="2000" i="1" dirty="0" smtClean="0">
                <a:latin typeface="Arial Narrow" pitchFamily="34" charset="0"/>
              </a:rPr>
              <a:t>Az ember tragédiája </a:t>
            </a:r>
            <a:r>
              <a:rPr lang="hu-HU" sz="2000" dirty="0" smtClean="0">
                <a:latin typeface="Arial Narrow" pitchFamily="34" charset="0"/>
              </a:rPr>
              <a:t>(Éva)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latin typeface="Arial Narrow" pitchFamily="34" charset="0"/>
              </a:rPr>
              <a:t>Vörösmarty Mihály: </a:t>
            </a:r>
            <a:r>
              <a:rPr lang="hu-HU" sz="2000" i="1" dirty="0" smtClean="0">
                <a:latin typeface="Arial Narrow" pitchFamily="34" charset="0"/>
              </a:rPr>
              <a:t>Csongor és Tünde</a:t>
            </a:r>
            <a:r>
              <a:rPr lang="hu-HU" sz="2000" dirty="0" smtClean="0">
                <a:latin typeface="Arial Narrow" pitchFamily="34" charset="0"/>
              </a:rPr>
              <a:t> (Tünde)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latin typeface="Arial Narrow" pitchFamily="34" charset="0"/>
              </a:rPr>
              <a:t>Katona József: </a:t>
            </a:r>
            <a:r>
              <a:rPr lang="hu-HU" sz="2000" i="1" dirty="0" smtClean="0">
                <a:latin typeface="Arial Narrow" pitchFamily="34" charset="0"/>
              </a:rPr>
              <a:t>Bánk bán </a:t>
            </a:r>
            <a:r>
              <a:rPr lang="hu-HU" sz="2000" dirty="0" smtClean="0">
                <a:latin typeface="Arial Narrow" pitchFamily="34" charset="0"/>
              </a:rPr>
              <a:t>(Izidora)</a:t>
            </a:r>
          </a:p>
          <a:p>
            <a:pPr algn="just">
              <a:lnSpc>
                <a:spcPct val="150000"/>
              </a:lnSpc>
            </a:pPr>
            <a:endParaRPr lang="hu-HU" sz="2000" dirty="0">
              <a:latin typeface="Arial Narrow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latin typeface="Arial Narrow" pitchFamily="34" charset="0"/>
              </a:rPr>
              <a:t>2023. – Jászai Mari-díj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hu-HU" dirty="0" smtClean="0">
              <a:latin typeface="Arial Narrow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hu-HU" dirty="0" smtClean="0">
              <a:latin typeface="Arial Narrow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0" y="836712"/>
            <a:ext cx="589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>
                <a:latin typeface="Arial Narrow" panose="020B0606020202030204" pitchFamily="34" charset="0"/>
              </a:rPr>
              <a:t>Színházi szerepei (a teljesség igénye nélkül)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78477"/>
            <a:ext cx="3427479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73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155575" y="540514"/>
            <a:ext cx="4704457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>
                <a:latin typeface="Arial Narrow" pitchFamily="34" charset="0"/>
              </a:rPr>
              <a:t>a magyar színművészet halhatatlan tragikája </a:t>
            </a:r>
            <a:endParaRPr lang="hu-HU" dirty="0" smtClean="0">
              <a:latin typeface="Arial Narrow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latin typeface="Arial Narrow" pitchFamily="34" charset="0"/>
              </a:rPr>
              <a:t>született: 1850. február 24., Ászár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>
                <a:latin typeface="Arial Narrow" pitchFamily="34" charset="0"/>
              </a:rPr>
              <a:t>e</a:t>
            </a:r>
            <a:r>
              <a:rPr lang="hu-HU" dirty="0" smtClean="0">
                <a:latin typeface="Arial Narrow" pitchFamily="34" charset="0"/>
              </a:rPr>
              <a:t>lhunyt: 1926. október 5., Budapest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>
                <a:latin typeface="Arial Narrow" pitchFamily="34" charset="0"/>
              </a:rPr>
              <a:t>e</a:t>
            </a:r>
            <a:r>
              <a:rPr lang="hu-HU" dirty="0" smtClean="0">
                <a:latin typeface="Arial Narrow" pitchFamily="34" charset="0"/>
              </a:rPr>
              <a:t>redeti neve: </a:t>
            </a:r>
            <a:r>
              <a:rPr lang="hu-HU" dirty="0" err="1" smtClean="0">
                <a:latin typeface="Arial Narrow" pitchFamily="34" charset="0"/>
              </a:rPr>
              <a:t>Kripl</a:t>
            </a:r>
            <a:r>
              <a:rPr lang="hu-HU" dirty="0" smtClean="0">
                <a:latin typeface="Arial Narrow" pitchFamily="34" charset="0"/>
              </a:rPr>
              <a:t> Maria Anna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>
                <a:latin typeface="Arial Narrow" pitchFamily="34" charset="0"/>
              </a:rPr>
              <a:t>s</a:t>
            </a:r>
            <a:r>
              <a:rPr lang="hu-HU" dirty="0" smtClean="0">
                <a:latin typeface="Arial Narrow" pitchFamily="34" charset="0"/>
              </a:rPr>
              <a:t>zínészi pályafutása előtt egy úriház cselédjeként dolgozott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latin typeface="Arial Narrow" pitchFamily="34" charset="0"/>
              </a:rPr>
              <a:t>a </a:t>
            </a:r>
            <a:r>
              <a:rPr lang="hu-HU" dirty="0" err="1" smtClean="0">
                <a:latin typeface="Arial Narrow" pitchFamily="34" charset="0"/>
              </a:rPr>
              <a:t>königgrätzi</a:t>
            </a:r>
            <a:r>
              <a:rPr lang="hu-HU" dirty="0" smtClean="0">
                <a:latin typeface="Arial Narrow" pitchFamily="34" charset="0"/>
              </a:rPr>
              <a:t> </a:t>
            </a:r>
            <a:r>
              <a:rPr lang="hu-HU" dirty="0">
                <a:latin typeface="Arial Narrow" pitchFamily="34" charset="0"/>
              </a:rPr>
              <a:t>csata </a:t>
            </a:r>
            <a:r>
              <a:rPr lang="hu-HU" dirty="0" smtClean="0">
                <a:latin typeface="Arial Narrow" pitchFamily="34" charset="0"/>
              </a:rPr>
              <a:t>alatt sebesülteket ápolt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>
                <a:latin typeface="Arial Narrow" pitchFamily="34" charset="0"/>
              </a:rPr>
              <a:t>m</a:t>
            </a:r>
            <a:r>
              <a:rPr lang="hu-HU" dirty="0" smtClean="0">
                <a:latin typeface="Arial Narrow" pitchFamily="34" charset="0"/>
              </a:rPr>
              <a:t>egszökött </a:t>
            </a:r>
            <a:r>
              <a:rPr lang="hu-HU" dirty="0" smtClean="0">
                <a:latin typeface="Arial Narrow" pitchFamily="34" charset="0"/>
              </a:rPr>
              <a:t>a szülői házból, hogy színésznő lehessen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latin typeface="Arial Narrow" pitchFamily="34" charset="0"/>
              </a:rPr>
              <a:t>1872-ben a Nemzeti Színház színművésznője lett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latin typeface="Arial Narrow" pitchFamily="34" charset="0"/>
              </a:rPr>
              <a:t>1901-ben a Nemzeti Színház örökös tagjává vált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latin typeface="Arial Narrow" pitchFamily="34" charset="0"/>
              </a:rPr>
              <a:t>1908-ban a Petőfi Társaság tiszteletbeli tagjává választották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latin typeface="Arial Narrow" pitchFamily="34" charset="0"/>
              </a:rPr>
              <a:t>az ő nevét viseli az egyik legrangosabb színművészeti kitüntetés</a:t>
            </a:r>
            <a:endParaRPr lang="hu-HU" dirty="0">
              <a:latin typeface="Arial Narrow" pitchFamily="34" charset="0"/>
            </a:endParaRPr>
          </a:p>
        </p:txBody>
      </p:sp>
      <p:sp>
        <p:nvSpPr>
          <p:cNvPr id="10" name="AutoShape 2" descr="A Kaszás Attila-díj történe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AutoShape 4" descr="A Kaszás Attila-díj történe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92696"/>
            <a:ext cx="3951767" cy="558924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55575" y="7937"/>
            <a:ext cx="1798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/>
              <a:t>Biográfia</a:t>
            </a:r>
            <a:endParaRPr lang="hu-HU" sz="2400" b="1" i="1" dirty="0"/>
          </a:p>
        </p:txBody>
      </p:sp>
    </p:spTree>
    <p:extLst>
      <p:ext uri="{BB962C8B-B14F-4D97-AF65-F5344CB8AC3E}">
        <p14:creationId xmlns:p14="http://schemas.microsoft.com/office/powerpoint/2010/main" val="3106782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8"/>
            <a:ext cx="3508488" cy="623731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0" y="260648"/>
            <a:ext cx="589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>
                <a:latin typeface="Arial Narrow" panose="020B0606020202030204" pitchFamily="34" charset="0"/>
              </a:rPr>
              <a:t>Színházi szerepei (a teljesség igénye nélkül)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30455" y="1772816"/>
            <a:ext cx="5328592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latin typeface="Arial Narrow" panose="020B0606020202030204" pitchFamily="34" charset="0"/>
              </a:rPr>
              <a:t>Vörösmarty Mihály: </a:t>
            </a:r>
            <a:r>
              <a:rPr lang="hu-HU" sz="2000" i="1" dirty="0" smtClean="0">
                <a:latin typeface="Arial Narrow" panose="020B0606020202030204" pitchFamily="34" charset="0"/>
              </a:rPr>
              <a:t>Csongor és Tünde </a:t>
            </a:r>
            <a:r>
              <a:rPr lang="hu-HU" sz="2000" dirty="0" smtClean="0">
                <a:latin typeface="Arial Narrow" panose="020B0606020202030204" pitchFamily="34" charset="0"/>
              </a:rPr>
              <a:t>(Mirígy)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latin typeface="Arial Narrow" panose="020B0606020202030204" pitchFamily="34" charset="0"/>
              </a:rPr>
              <a:t>Madách Imre: </a:t>
            </a:r>
            <a:r>
              <a:rPr lang="hu-HU" sz="2000" i="1" dirty="0" smtClean="0">
                <a:latin typeface="Arial Narrow" panose="020B0606020202030204" pitchFamily="34" charset="0"/>
              </a:rPr>
              <a:t>Az ember tragédiája </a:t>
            </a:r>
            <a:r>
              <a:rPr lang="hu-HU" sz="2000" dirty="0" smtClean="0">
                <a:latin typeface="Arial Narrow" panose="020B0606020202030204" pitchFamily="34" charset="0"/>
              </a:rPr>
              <a:t>(Éva)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latin typeface="Arial Narrow" panose="020B0606020202030204" pitchFamily="34" charset="0"/>
              </a:rPr>
              <a:t>Szophoklész: </a:t>
            </a:r>
            <a:r>
              <a:rPr lang="hu-HU" sz="2000" i="1" dirty="0" smtClean="0">
                <a:latin typeface="Arial Narrow" panose="020B0606020202030204" pitchFamily="34" charset="0"/>
              </a:rPr>
              <a:t>Antigoné</a:t>
            </a:r>
            <a:r>
              <a:rPr lang="hu-HU" sz="2000" dirty="0" smtClean="0">
                <a:latin typeface="Arial Narrow" panose="020B0606020202030204" pitchFamily="34" charset="0"/>
              </a:rPr>
              <a:t> (Antigoné, Iokaszté)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latin typeface="Arial Narrow" panose="020B0606020202030204" pitchFamily="34" charset="0"/>
              </a:rPr>
              <a:t>William Shakespeare:</a:t>
            </a:r>
            <a:r>
              <a:rPr lang="hu-HU" sz="2000" i="1" dirty="0" smtClean="0">
                <a:latin typeface="Arial Narrow" panose="020B0606020202030204" pitchFamily="34" charset="0"/>
              </a:rPr>
              <a:t> Macbeth </a:t>
            </a:r>
            <a:r>
              <a:rPr lang="hu-HU" sz="2000" dirty="0" smtClean="0">
                <a:latin typeface="Arial Narrow" panose="020B0606020202030204" pitchFamily="34" charset="0"/>
              </a:rPr>
              <a:t>(Lady Macbeth)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latin typeface="Arial Narrow" panose="020B0606020202030204" pitchFamily="34" charset="0"/>
              </a:rPr>
              <a:t>William Shakespeare: </a:t>
            </a:r>
            <a:r>
              <a:rPr lang="hu-HU" sz="2000" i="1" dirty="0" smtClean="0">
                <a:latin typeface="Arial Narrow" panose="020B0606020202030204" pitchFamily="34" charset="0"/>
              </a:rPr>
              <a:t>Hamlet</a:t>
            </a:r>
            <a:r>
              <a:rPr lang="hu-HU" sz="2000" dirty="0" smtClean="0">
                <a:latin typeface="Arial Narrow" panose="020B0606020202030204" pitchFamily="34" charset="0"/>
              </a:rPr>
              <a:t> (</a:t>
            </a:r>
            <a:r>
              <a:rPr lang="hu-HU" sz="2000" dirty="0" err="1" smtClean="0">
                <a:latin typeface="Arial Narrow" panose="020B0606020202030204" pitchFamily="34" charset="0"/>
              </a:rPr>
              <a:t>Gertrud</a:t>
            </a:r>
            <a:r>
              <a:rPr lang="hu-HU" sz="2000" dirty="0" smtClean="0">
                <a:latin typeface="Arial Narrow" panose="020B0606020202030204" pitchFamily="34" charset="0"/>
              </a:rPr>
              <a:t>)</a:t>
            </a:r>
            <a:endParaRPr lang="hu-HU" dirty="0" smtClean="0">
              <a:latin typeface="Arial Narrow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hu-HU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26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067944" y="2625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>
                <a:latin typeface="Arial Narrow" panose="020B0606020202030204" pitchFamily="34" charset="0"/>
              </a:rPr>
              <a:t>A szerep jelentősége a pályaképben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252"/>
            <a:ext cx="3779912" cy="671984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067944" y="1124744"/>
            <a:ext cx="48965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Arial Narrow" panose="020B0606020202030204" pitchFamily="34" charset="0"/>
              </a:rPr>
              <a:t>Vörösmarty Mihály </a:t>
            </a:r>
            <a:r>
              <a:rPr lang="hu-HU" i="1" dirty="0" smtClean="0">
                <a:latin typeface="Arial Narrow" panose="020B0606020202030204" pitchFamily="34" charset="0"/>
              </a:rPr>
              <a:t>Csongor és Tünde </a:t>
            </a:r>
            <a:r>
              <a:rPr lang="hu-HU" dirty="0" smtClean="0">
                <a:latin typeface="Arial Narrow" panose="020B0606020202030204" pitchFamily="34" charset="0"/>
              </a:rPr>
              <a:t>című drámai költeménye a magyar drámai triász ikonikus darabja Madách Imre </a:t>
            </a:r>
            <a:r>
              <a:rPr lang="hu-HU" i="1" dirty="0" smtClean="0">
                <a:latin typeface="Arial Narrow" panose="020B0606020202030204" pitchFamily="34" charset="0"/>
              </a:rPr>
              <a:t>Az ember tragédiája</a:t>
            </a:r>
            <a:r>
              <a:rPr lang="hu-HU" dirty="0" smtClean="0">
                <a:latin typeface="Arial Narrow" panose="020B0606020202030204" pitchFamily="34" charset="0"/>
              </a:rPr>
              <a:t>, illetve Katona József </a:t>
            </a:r>
            <a:r>
              <a:rPr lang="hu-HU" i="1" dirty="0" smtClean="0">
                <a:latin typeface="Arial Narrow" panose="020B0606020202030204" pitchFamily="34" charset="0"/>
              </a:rPr>
              <a:t>Bánk bán</a:t>
            </a:r>
            <a:r>
              <a:rPr lang="hu-HU" dirty="0" smtClean="0">
                <a:latin typeface="Arial Narrow" panose="020B0606020202030204" pitchFamily="34" charset="0"/>
              </a:rPr>
              <a:t>-ja mellett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Arial Narrow" panose="020B0606020202030204" pitchFamily="34" charset="0"/>
              </a:rPr>
              <a:t>a három vizsgált karakter mindegyike főszerep, így a színészi pályán hatalmas lehetőséget jelent arra, hogy a művész megmutassa tehetségét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Arial Narrow" panose="020B0606020202030204" pitchFamily="34" charset="0"/>
              </a:rPr>
              <a:t>Jászai Mari 50 éven át játszotta Mirígy szerepét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Arial Narrow" panose="020B0606020202030204" pitchFamily="34" charset="0"/>
              </a:rPr>
              <a:t>Ács Eszter Tünde-karaktere a Nemzeti Színház egyik legcsodálatosabb, Nagy Viktória által megálmodott díszletében debütált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Arial Narrow" panose="020B0606020202030204" pitchFamily="34" charset="0"/>
              </a:rPr>
              <a:t>a Kaszás Attila által életre keltett Csongor szerelembe és boldogságba vetett hite örökérvényűvé emeli Vörösmarty művének záró sorát: </a:t>
            </a:r>
            <a:r>
              <a:rPr lang="hu-HU" i="1" dirty="0" smtClean="0">
                <a:latin typeface="Arial Narrow" panose="020B0606020202030204" pitchFamily="34" charset="0"/>
              </a:rPr>
              <a:t>„(…) Ébren maga van csak az egy szerelem.”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84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09785" y="332656"/>
            <a:ext cx="4032448" cy="575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400" b="1" dirty="0" smtClean="0">
                <a:latin typeface="Arial Narrow" pitchFamily="34" charset="0"/>
              </a:rPr>
              <a:t>Bibliográfia</a:t>
            </a:r>
            <a:endParaRPr lang="hu-HU" sz="2400" b="1" dirty="0">
              <a:latin typeface="Arial Narrow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09785" y="1268760"/>
            <a:ext cx="777686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nemzetiszinhaz.hu/hirek/2007/03/torocsik-mari-gondolatai</a:t>
            </a:r>
          </a:p>
          <a:p>
            <a:endParaRPr lang="hu-HU" dirty="0" smtClean="0">
              <a:hlinkClick r:id="rId3"/>
            </a:endParaRPr>
          </a:p>
          <a:p>
            <a:r>
              <a:rPr lang="hu-HU" dirty="0">
                <a:hlinkClick r:id="rId3"/>
              </a:rPr>
              <a:t>https://www.kutszelistilus.hu/szinhaz/kritika/1003-kutszegi-csaba-elveszik-tolunk-az-eletben-gyonyorkodes-kepesseget</a:t>
            </a:r>
            <a:endParaRPr lang="hu-HU" dirty="0" smtClean="0">
              <a:hlinkClick r:id="rId3"/>
            </a:endParaRPr>
          </a:p>
          <a:p>
            <a:endParaRPr lang="hu-HU" dirty="0">
              <a:hlinkClick r:id="rId3"/>
            </a:endParaRPr>
          </a:p>
          <a:p>
            <a:r>
              <a:rPr lang="hu-HU" dirty="0" smtClean="0">
                <a:hlinkClick r:id="rId3"/>
              </a:rPr>
              <a:t>https</a:t>
            </a:r>
            <a:r>
              <a:rPr lang="hu-HU" dirty="0">
                <a:hlinkClick r:id="rId3"/>
              </a:rPr>
              <a:t>://deszkavizio.hu/fenyev-tavolsagbol-tekint-rank-15-eve-halt-meg-kaszas-attila</a:t>
            </a:r>
            <a:r>
              <a:rPr lang="hu-HU" dirty="0" smtClean="0">
                <a:hlinkClick r:id="rId3"/>
              </a:rPr>
              <a:t>/</a:t>
            </a:r>
            <a:endParaRPr lang="hu-HU" dirty="0">
              <a:hlinkClick r:id="rId3"/>
            </a:endParaRPr>
          </a:p>
          <a:p>
            <a:endParaRPr lang="hu-HU" dirty="0" smtClean="0">
              <a:hlinkClick r:id="rId3"/>
            </a:endParaRPr>
          </a:p>
          <a:p>
            <a:r>
              <a:rPr lang="hu-HU" dirty="0" smtClean="0">
                <a:hlinkClick r:id="rId3"/>
              </a:rPr>
              <a:t>https://port.hu/cikk/szinhaz/fenyev-tavolsagra-masfel-tucat-erdekesseg-amit-talan-nem-tudtal-kaszas-attilarol/article-110125</a:t>
            </a:r>
            <a:endParaRPr lang="hu-HU" dirty="0" smtClean="0"/>
          </a:p>
          <a:p>
            <a:endParaRPr lang="hu-HU" dirty="0"/>
          </a:p>
          <a:p>
            <a:r>
              <a:rPr lang="hu-HU" dirty="0">
                <a:hlinkClick r:id="rId4"/>
              </a:rPr>
              <a:t>https://</a:t>
            </a:r>
            <a:r>
              <a:rPr lang="hu-HU" dirty="0" smtClean="0">
                <a:hlinkClick r:id="rId4"/>
              </a:rPr>
              <a:t>fidelio.hu/szinhaz/jaszai-mari-es-a-tragikus-szenvedely-20893.html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>
                <a:hlinkClick r:id="rId5"/>
              </a:rPr>
              <a:t>https://</a:t>
            </a:r>
            <a:r>
              <a:rPr lang="hu-HU" dirty="0" smtClean="0">
                <a:hlinkClick r:id="rId5"/>
              </a:rPr>
              <a:t>nemzetiszinhaz.hu/muvesz/acs-eszter/munkassaga</a:t>
            </a:r>
            <a:endParaRPr lang="hu-HU" dirty="0" smtClean="0"/>
          </a:p>
          <a:p>
            <a:endParaRPr lang="hu-HU" dirty="0"/>
          </a:p>
          <a:p>
            <a:r>
              <a:rPr lang="hu-HU" dirty="0">
                <a:hlinkClick r:id="rId6"/>
              </a:rPr>
              <a:t>https://</a:t>
            </a:r>
            <a:r>
              <a:rPr lang="hu-HU" dirty="0" smtClean="0">
                <a:hlinkClick r:id="rId6"/>
              </a:rPr>
              <a:t>nemzetiszinhaz.hu/muvesz/kaszas-attila</a:t>
            </a:r>
            <a:endParaRPr lang="hu-HU" dirty="0" smtClean="0"/>
          </a:p>
          <a:p>
            <a:endParaRPr lang="hu-HU" dirty="0"/>
          </a:p>
          <a:p>
            <a:r>
              <a:rPr lang="hu-HU" dirty="0">
                <a:hlinkClick r:id="rId7"/>
              </a:rPr>
              <a:t>https://</a:t>
            </a:r>
            <a:r>
              <a:rPr lang="hu-HU" dirty="0" smtClean="0">
                <a:hlinkClick r:id="rId7"/>
              </a:rPr>
              <a:t>hu.wikipedia.org/wiki/J%C3%A1szai_Mari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1894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572</Words>
  <Application>Microsoft Office PowerPoint</Application>
  <PresentationFormat>Diavetítés a képernyőre (4:3 oldalarány)</PresentationFormat>
  <Paragraphs>98</Paragraphs>
  <Slides>10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Bauhaus 93</vt:lpstr>
      <vt:lpstr>Calibri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UserB</dc:creator>
  <cp:lastModifiedBy>Szabó Réka</cp:lastModifiedBy>
  <cp:revision>38</cp:revision>
  <dcterms:created xsi:type="dcterms:W3CDTF">2025-04-22T17:36:01Z</dcterms:created>
  <dcterms:modified xsi:type="dcterms:W3CDTF">2025-04-26T14:52:56Z</dcterms:modified>
</cp:coreProperties>
</file>