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9A85A9D-12D3-40A3-B19F-CAB519F38A75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DD375A7-804B-4A3D-830E-116FF76D54A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Téglalap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églalap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5A9D-12D3-40A3-B19F-CAB519F38A75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75A7-804B-4A3D-830E-116FF76D54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5A9D-12D3-40A3-B19F-CAB519F38A75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75A7-804B-4A3D-830E-116FF76D54A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Háromszög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5A9D-12D3-40A3-B19F-CAB519F38A75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75A7-804B-4A3D-830E-116FF76D54A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9A85A9D-12D3-40A3-B19F-CAB519F38A75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DD375A7-804B-4A3D-830E-116FF76D54A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5A9D-12D3-40A3-B19F-CAB519F38A75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75A7-804B-4A3D-830E-116FF76D54A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5A9D-12D3-40A3-B19F-CAB519F38A75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75A7-804B-4A3D-830E-116FF76D54A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5A9D-12D3-40A3-B19F-CAB519F38A75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75A7-804B-4A3D-830E-116FF76D54A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5A9D-12D3-40A3-B19F-CAB519F38A75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75A7-804B-4A3D-830E-116FF76D54A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5A9D-12D3-40A3-B19F-CAB519F38A75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75A7-804B-4A3D-830E-116FF76D54A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5A9D-12D3-40A3-B19F-CAB519F38A75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75A7-804B-4A3D-830E-116FF76D54A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A85A9D-12D3-40A3-B19F-CAB519F38A75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D375A7-804B-4A3D-830E-116FF76D54A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Egyenes összekötő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Egyenes összekötő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Háromszög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14414" y="3643314"/>
            <a:ext cx="6858000" cy="990600"/>
          </a:xfrm>
        </p:spPr>
        <p:txBody>
          <a:bodyPr>
            <a:noAutofit/>
          </a:bodyPr>
          <a:lstStyle/>
          <a:p>
            <a:r>
              <a:rPr lang="hu-HU" sz="4000" b="1" i="1" dirty="0">
                <a:latin typeface="Bauhaus 93" pitchFamily="82" charset="0"/>
              </a:rPr>
              <a:t>Arany János</a:t>
            </a:r>
            <a:br>
              <a:rPr lang="hu-HU" sz="4000" b="1" i="1" dirty="0">
                <a:latin typeface="Bauhaus 93" pitchFamily="82" charset="0"/>
              </a:rPr>
            </a:br>
            <a:r>
              <a:rPr lang="hu-HU" sz="4000" b="1" i="1" dirty="0" err="1">
                <a:latin typeface="Bauhaus 93" pitchFamily="82" charset="0"/>
              </a:rPr>
              <a:t>Vojtina</a:t>
            </a:r>
            <a:r>
              <a:rPr lang="hu-HU" sz="4000" b="1" i="1" dirty="0">
                <a:latin typeface="Bauhaus 93" pitchFamily="82" charset="0"/>
              </a:rPr>
              <a:t> Ars Poétikája</a:t>
            </a:r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1"/>
                </a:solidFill>
                <a:latin typeface="Bauhaus 93" pitchFamily="82" charset="0"/>
              </a:rPr>
              <a:t>Keletkezés körülményei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Blip>
                <a:blip r:embed="rId2"/>
              </a:buBlip>
            </a:pPr>
            <a:r>
              <a:rPr lang="hu-HU" sz="2400" dirty="0"/>
              <a:t>1860: Pestre költöztem</a:t>
            </a:r>
          </a:p>
          <a:p>
            <a:pPr>
              <a:buBlip>
                <a:blip r:embed="rId2"/>
              </a:buBlip>
            </a:pPr>
            <a:endParaRPr lang="hu-HU" sz="2400" dirty="0"/>
          </a:p>
          <a:p>
            <a:pPr>
              <a:buBlip>
                <a:blip r:embed="rId2"/>
              </a:buBlip>
            </a:pPr>
            <a:endParaRPr lang="hu-HU" sz="2400" dirty="0"/>
          </a:p>
          <a:p>
            <a:pPr>
              <a:buBlip>
                <a:blip r:embed="rId2"/>
              </a:buBlip>
            </a:pPr>
            <a:r>
              <a:rPr lang="hu-HU" sz="2400" dirty="0"/>
              <a:t>Az idegen nagyvárosi élet</a:t>
            </a:r>
            <a:r>
              <a:rPr lang="hu-HU" sz="2400" dirty="0">
                <a:sym typeface="Wingdings" pitchFamily="2" charset="2"/>
              </a:rPr>
              <a:t> hatására borzasztó </a:t>
            </a:r>
            <a:r>
              <a:rPr lang="hu-HU" sz="2400" i="1" dirty="0">
                <a:sym typeface="Wingdings" pitchFamily="2" charset="2"/>
              </a:rPr>
              <a:t>magány fogott el, ennek hatására írtam meg a </a:t>
            </a:r>
            <a:r>
              <a:rPr lang="hu-HU" sz="2400" i="1" dirty="0" err="1">
                <a:sym typeface="Wingdings" pitchFamily="2" charset="2"/>
              </a:rPr>
              <a:t>Vojtina</a:t>
            </a:r>
            <a:r>
              <a:rPr lang="hu-HU" sz="2400" i="1" dirty="0">
                <a:sym typeface="Wingdings" pitchFamily="2" charset="2"/>
              </a:rPr>
              <a:t> műveket</a:t>
            </a:r>
          </a:p>
          <a:p>
            <a:pPr>
              <a:buBlip>
                <a:blip r:embed="rId2"/>
              </a:buBlip>
            </a:pPr>
            <a:r>
              <a:rPr lang="hu-HU" sz="2400" dirty="0">
                <a:sym typeface="Wingdings" pitchFamily="2" charset="2"/>
              </a:rPr>
              <a:t>Előzmény:  </a:t>
            </a:r>
            <a:r>
              <a:rPr lang="hu-HU" sz="2400" dirty="0" err="1">
                <a:sym typeface="Wingdings" pitchFamily="2" charset="2"/>
              </a:rPr>
              <a:t>Vojtina</a:t>
            </a:r>
            <a:r>
              <a:rPr lang="hu-HU" sz="2400" dirty="0">
                <a:sym typeface="Wingdings" pitchFamily="2" charset="2"/>
              </a:rPr>
              <a:t> levelei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Lefelé nyíl 3"/>
          <p:cNvSpPr/>
          <p:nvPr/>
        </p:nvSpPr>
        <p:spPr>
          <a:xfrm>
            <a:off x="2857488" y="1857364"/>
            <a:ext cx="214314" cy="50006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chemeClr val="accent1"/>
                </a:solidFill>
                <a:latin typeface="Bauhaus 93" pitchFamily="82" charset="0"/>
              </a:rPr>
              <a:t>Vojtina</a:t>
            </a:r>
            <a:r>
              <a:rPr lang="hu-HU" dirty="0">
                <a:solidFill>
                  <a:schemeClr val="accent1"/>
                </a:solidFill>
                <a:latin typeface="Bauhaus 93" pitchFamily="82" charset="0"/>
              </a:rPr>
              <a:t> ars poétikája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hu-HU" sz="2800" u="sng" dirty="0" err="1"/>
              <a:t>Vojtina</a:t>
            </a:r>
            <a:r>
              <a:rPr lang="hu-HU" sz="2800" u="sng" dirty="0"/>
              <a:t> Mátyás: </a:t>
            </a:r>
          </a:p>
          <a:p>
            <a:pPr>
              <a:buBlip>
                <a:blip r:embed="rId3"/>
              </a:buBlip>
              <a:defRPr/>
            </a:pPr>
            <a:r>
              <a:rPr lang="hu-HU" sz="2400" dirty="0"/>
              <a:t>a fővárosba keveredett szlovák származású versfaragó, írók kollégájának hitte magát </a:t>
            </a:r>
            <a:r>
              <a:rPr lang="hu-HU" sz="2400" dirty="0">
                <a:sym typeface="Wingdings" panose="05000000000000000000" pitchFamily="2" charset="2"/>
              </a:rPr>
              <a:t> gúnnyal tiltakozom az ilyen tehetségtelen költők ellen, akik elárasztják a sajtót</a:t>
            </a:r>
            <a:endParaRPr lang="hu-HU" sz="2400" dirty="0"/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hu-HU" sz="2400" dirty="0"/>
              <a:t>Bernát Gáspár(újságíró-humorista) inasa volt </a:t>
            </a:r>
            <a:r>
              <a:rPr lang="hu-HU" sz="2400" dirty="0">
                <a:sym typeface="Wingdings" pitchFamily="2" charset="2"/>
              </a:rPr>
              <a:t> az ő</a:t>
            </a:r>
            <a:r>
              <a:rPr lang="hu-HU" sz="2400" dirty="0"/>
              <a:t> révén terjedtek el rigmusai</a:t>
            </a:r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hu-HU" sz="2400" dirty="0"/>
              <a:t>Verseit kocsmákban adta elő, </a:t>
            </a:r>
            <a:r>
              <a:rPr lang="hu-HU" sz="2400" dirty="0">
                <a:sym typeface="Wingdings" pitchFamily="2" charset="2"/>
              </a:rPr>
              <a:t>egy ilyen alkalommal mutatták be nekem</a:t>
            </a:r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hu-HU" sz="2400" dirty="0">
                <a:sym typeface="Wingdings" pitchFamily="2" charset="2"/>
              </a:rPr>
              <a:t>A lírai én </a:t>
            </a:r>
            <a:r>
              <a:rPr lang="hu-HU" sz="2400" dirty="0" err="1">
                <a:sym typeface="Wingdings" pitchFamily="2" charset="2"/>
              </a:rPr>
              <a:t>Vojtina</a:t>
            </a:r>
            <a:r>
              <a:rPr lang="hu-HU" sz="2400" dirty="0">
                <a:sym typeface="Wingdings" pitchFamily="2" charset="2"/>
              </a:rPr>
              <a:t> alakjába helyezkedik</a:t>
            </a:r>
          </a:p>
          <a:p>
            <a:pPr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hu-HU" sz="2400" dirty="0" err="1">
                <a:sym typeface="Wingdings" pitchFamily="2" charset="2"/>
              </a:rPr>
              <a:t>Vojtina</a:t>
            </a:r>
            <a:r>
              <a:rPr lang="hu-HU" sz="2400" dirty="0">
                <a:sym typeface="Wingdings" pitchFamily="2" charset="2"/>
              </a:rPr>
              <a:t> egy anekdotikus figura: a tehetségtelen, hozzá nem értő költő alakja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3891A7"/>
              </a:buClr>
              <a:defRPr/>
            </a:pPr>
            <a:r>
              <a:rPr lang="hu-HU" sz="2400" dirty="0">
                <a:solidFill>
                  <a:prstClr val="black"/>
                </a:solidFill>
                <a:sym typeface="Wingdings" pitchFamily="2" charset="2"/>
              </a:rPr>
              <a:t>A hazugságot a költészethez szükségesnek tartom (</a:t>
            </a:r>
            <a:r>
              <a:rPr lang="hu-HU" sz="2400" i="1" dirty="0">
                <a:solidFill>
                  <a:prstClr val="black"/>
                </a:solidFill>
                <a:sym typeface="Wingdings" pitchFamily="2" charset="2"/>
              </a:rPr>
              <a:t>„költő, hazudj, de rajt ne fogjanak!”</a:t>
            </a:r>
            <a:r>
              <a:rPr lang="hu-HU" sz="2400" dirty="0">
                <a:solidFill>
                  <a:prstClr val="black"/>
                </a:solidFill>
                <a:sym typeface="Wingdings" pitchFamily="2" charset="2"/>
              </a:rPr>
              <a:t>)  igaz alapok nélkül sem lehetséges, de némi hazugság nélkül sem</a:t>
            </a:r>
            <a:endParaRPr lang="hu-HU" sz="2400" dirty="0"/>
          </a:p>
          <a:p>
            <a:r>
              <a:rPr lang="hu-HU" sz="2400" dirty="0"/>
              <a:t>Összegezni próbálom a költészetfelfogásom</a:t>
            </a:r>
          </a:p>
          <a:p>
            <a:r>
              <a:rPr lang="hu-HU" sz="2400" dirty="0"/>
              <a:t>Az 1. szakaszban elfordulok a kor megszokott témáitól (pl.: szerelem, hazafias versek)</a:t>
            </a:r>
          </a:p>
          <a:p>
            <a:r>
              <a:rPr lang="hu-HU" sz="2400" dirty="0"/>
              <a:t>Vállalom saját költői hangom</a:t>
            </a:r>
          </a:p>
          <a:p>
            <a:r>
              <a:rPr lang="hu-HU" sz="2400" dirty="0"/>
              <a:t>Magamat sem tartom nagynak, irtózom az önünnepléstől</a:t>
            </a:r>
          </a:p>
          <a:p>
            <a:r>
              <a:rPr lang="hu-HU" sz="2400" dirty="0"/>
              <a:t>A vers 2. részében megjelölöm a költészet célját: eszményítés (olyan tapasztalatok megfogalmazása, amik a valóságban nem elérhetők, leírhatók, elképzelhetők), de kötődni kell a valósághoz 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04451-C770-4692-B804-7A325F640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19F900B-9C55-476A-BA91-133C62B159B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3891A7"/>
              </a:buClr>
            </a:pPr>
            <a:r>
              <a:rPr lang="hu-HU" dirty="0">
                <a:solidFill>
                  <a:prstClr val="black"/>
                </a:solidFill>
              </a:rPr>
              <a:t>A vers 2. részében megjelölöm a költészet célját: eszményítés (olyan tapasztalatok megfogalmazása, amik a valóságban nem elérhetők, leírhatók, elképzelhetők), de kötődni kell a valósághoz is</a:t>
            </a:r>
            <a:endParaRPr lang="hu-HU" sz="24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lvl="0">
              <a:buClr>
                <a:srgbClr val="3891A7"/>
              </a:buClr>
            </a:pPr>
            <a:r>
              <a:rPr lang="hu-HU" sz="2400" dirty="0">
                <a:solidFill>
                  <a:prstClr val="black"/>
                </a:solidFill>
                <a:sym typeface="Wingdings" panose="05000000000000000000" pitchFamily="2" charset="2"/>
              </a:rPr>
              <a:t>A költői cél a valóság és az eszményítés </a:t>
            </a:r>
            <a:r>
              <a:rPr lang="hu-HU" sz="2400" dirty="0">
                <a:solidFill>
                  <a:srgbClr val="475A8D">
                    <a:lumMod val="75000"/>
                  </a:srgbClr>
                </a:solidFill>
                <a:sym typeface="Wingdings" panose="05000000000000000000" pitchFamily="2" charset="2"/>
              </a:rPr>
              <a:t>együttes</a:t>
            </a:r>
            <a:r>
              <a:rPr lang="hu-HU" sz="2400" dirty="0">
                <a:solidFill>
                  <a:prstClr val="black"/>
                </a:solidFill>
                <a:sym typeface="Wingdings" panose="05000000000000000000" pitchFamily="2" charset="2"/>
              </a:rPr>
              <a:t> megragadása (ennek metaforája: légballon, amely felszáll, de súlyokkal kötődik a földhöz  </a:t>
            </a:r>
            <a:r>
              <a:rPr lang="hu-HU" sz="2400" i="1" dirty="0">
                <a:solidFill>
                  <a:prstClr val="black"/>
                </a:solidFill>
                <a:sym typeface="Wingdings" panose="05000000000000000000" pitchFamily="2" charset="2"/>
              </a:rPr>
              <a:t>„De, hogy ne szálljon vakmerőn veled,/A léghajót </a:t>
            </a:r>
            <a:r>
              <a:rPr lang="hu-HU" sz="2400" i="1" dirty="0" err="1">
                <a:solidFill>
                  <a:prstClr val="black"/>
                </a:solidFill>
                <a:sym typeface="Wingdings" panose="05000000000000000000" pitchFamily="2" charset="2"/>
              </a:rPr>
              <a:t>csinján</a:t>
            </a:r>
            <a:r>
              <a:rPr lang="hu-HU" sz="24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hu-HU" sz="2400" i="1" dirty="0" err="1">
                <a:solidFill>
                  <a:prstClr val="black"/>
                </a:solidFill>
                <a:sym typeface="Wingdings" panose="05000000000000000000" pitchFamily="2" charset="2"/>
              </a:rPr>
              <a:t>mérsékeled</a:t>
            </a:r>
            <a:r>
              <a:rPr lang="hu-HU" sz="2400" i="1" dirty="0">
                <a:solidFill>
                  <a:prstClr val="black"/>
                </a:solidFill>
                <a:sym typeface="Wingdings" panose="05000000000000000000" pitchFamily="2" charset="2"/>
              </a:rPr>
              <a:t>,/ S midőn </a:t>
            </a:r>
            <a:r>
              <a:rPr lang="hu-HU" sz="2400" i="1" dirty="0" err="1">
                <a:solidFill>
                  <a:prstClr val="black"/>
                </a:solidFill>
                <a:sym typeface="Wingdings" panose="05000000000000000000" pitchFamily="2" charset="2"/>
              </a:rPr>
              <a:t>egekben</a:t>
            </a:r>
            <a:r>
              <a:rPr lang="hu-HU" sz="2400" i="1" dirty="0">
                <a:solidFill>
                  <a:prstClr val="black"/>
                </a:solidFill>
                <a:sym typeface="Wingdings" panose="05000000000000000000" pitchFamily="2" charset="2"/>
              </a:rPr>
              <a:t> így zarándokol/Azt sem felejted: „hátha </a:t>
            </a:r>
            <a:r>
              <a:rPr lang="hu-HU" sz="2400" i="1" dirty="0" err="1">
                <a:solidFill>
                  <a:prstClr val="black"/>
                </a:solidFill>
                <a:sym typeface="Wingdings" panose="05000000000000000000" pitchFamily="2" charset="2"/>
              </a:rPr>
              <a:t>lebukol</a:t>
            </a:r>
            <a:r>
              <a:rPr lang="hu-HU" sz="2400" i="1" dirty="0">
                <a:solidFill>
                  <a:prstClr val="black"/>
                </a:solidFill>
                <a:sym typeface="Wingdings" panose="05000000000000000000" pitchFamily="2" charset="2"/>
              </a:rPr>
              <a:t>!”</a:t>
            </a:r>
            <a:r>
              <a:rPr lang="hu-HU" sz="2400" dirty="0">
                <a:solidFill>
                  <a:prstClr val="black"/>
                </a:solidFill>
                <a:sym typeface="Wingdings" panose="05000000000000000000" pitchFamily="2" charset="2"/>
              </a:rPr>
              <a:t>)</a:t>
            </a:r>
            <a:endParaRPr lang="hu-HU" sz="24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hu-HU" sz="2400" dirty="0">
                <a:solidFill>
                  <a:prstClr val="black"/>
                </a:solidFill>
              </a:rPr>
              <a:t>A költőnek hatalmában áll átformálni a világot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1917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gó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ó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</TotalTime>
  <Words>288</Words>
  <Application>Microsoft Office PowerPoint</Application>
  <PresentationFormat>Diavetítés a képernyőre (4:3 oldalarány)</PresentationFormat>
  <Paragraphs>23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Bauhaus 93</vt:lpstr>
      <vt:lpstr>Bookman Old Style</vt:lpstr>
      <vt:lpstr>Gill Sans MT</vt:lpstr>
      <vt:lpstr>Wingdings</vt:lpstr>
      <vt:lpstr>Wingdings 3</vt:lpstr>
      <vt:lpstr>Origó</vt:lpstr>
      <vt:lpstr>Arany János Vojtina Ars Poétikája</vt:lpstr>
      <vt:lpstr>Keletkezés körülményei</vt:lpstr>
      <vt:lpstr>Vojtina ars poétikája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 János Vojtina Ars Poétikája</dc:title>
  <dc:creator>user</dc:creator>
  <cp:lastModifiedBy>Eszter</cp:lastModifiedBy>
  <cp:revision>14</cp:revision>
  <dcterms:created xsi:type="dcterms:W3CDTF">2018-03-03T11:12:10Z</dcterms:created>
  <dcterms:modified xsi:type="dcterms:W3CDTF">2018-03-11T17:02:18Z</dcterms:modified>
</cp:coreProperties>
</file>