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5134-4C03-4E0C-A42B-3BCD39ED6104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8C7-0503-4FAE-BE43-D0396AE88D1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5134-4C03-4E0C-A42B-3BCD39ED6104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8C7-0503-4FAE-BE43-D0396AE88D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5134-4C03-4E0C-A42B-3BCD39ED6104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8C7-0503-4FAE-BE43-D0396AE88D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5134-4C03-4E0C-A42B-3BCD39ED6104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8C7-0503-4FAE-BE43-D0396AE88D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5134-4C03-4E0C-A42B-3BCD39ED6104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70668C7-0503-4FAE-BE43-D0396AE88D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5134-4C03-4E0C-A42B-3BCD39ED6104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8C7-0503-4FAE-BE43-D0396AE88D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5134-4C03-4E0C-A42B-3BCD39ED6104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8C7-0503-4FAE-BE43-D0396AE88D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5134-4C03-4E0C-A42B-3BCD39ED6104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8C7-0503-4FAE-BE43-D0396AE88D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5134-4C03-4E0C-A42B-3BCD39ED6104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8C7-0503-4FAE-BE43-D0396AE88D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5134-4C03-4E0C-A42B-3BCD39ED6104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8C7-0503-4FAE-BE43-D0396AE88D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5134-4C03-4E0C-A42B-3BCD39ED6104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8C7-0503-4FAE-BE43-D0396AE88D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805134-4C03-4E0C-A42B-3BCD39ED6104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0668C7-0503-4FAE-BE43-D0396AE88D1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ARANY JÁNOS: VOJTINA ARS POETICÁJA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85720" y="3857628"/>
            <a:ext cx="8858280" cy="1752600"/>
          </a:xfrm>
        </p:spPr>
        <p:txBody>
          <a:bodyPr/>
          <a:lstStyle/>
          <a:p>
            <a:r>
              <a:rPr lang="hu-HU" dirty="0" smtClean="0"/>
              <a:t>1861. </a:t>
            </a:r>
          </a:p>
          <a:p>
            <a:r>
              <a:rPr lang="hu-HU" dirty="0" smtClean="0"/>
              <a:t>Költői hitvallás abból a korszakából, amikor elhallgat</a:t>
            </a:r>
            <a:endParaRPr lang="hu-H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Ars poetica = költői hitvallás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57554" y="1600200"/>
            <a:ext cx="5329246" cy="4709160"/>
          </a:xfrm>
        </p:spPr>
        <p:txBody>
          <a:bodyPr>
            <a:normAutofit fontScale="92500"/>
          </a:bodyPr>
          <a:lstStyle/>
          <a:p>
            <a:r>
              <a:rPr lang="hu-HU" dirty="0" err="1" smtClean="0"/>
              <a:t>Vojtina</a:t>
            </a:r>
            <a:r>
              <a:rPr lang="hu-HU" dirty="0" smtClean="0"/>
              <a:t> jelentése: </a:t>
            </a:r>
            <a:br>
              <a:rPr lang="hu-HU" dirty="0" smtClean="0"/>
            </a:br>
            <a:r>
              <a:rPr lang="hu-HU" dirty="0" smtClean="0"/>
              <a:t>Mátyás a 40-es években Pestre került tót diák, aki a fővárosi írók közt ismert amatőr „versírócska” volt. Ironikusan a tehetségtelen írók neve. A korában megjelenő rossz költők ellen szól gúnnyal. 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Valójában a címzett: a költő, önmaga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16386" name="Picture 2" descr="Képtalálat a következőre: „arany jános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3038475" cy="39052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 Indítás:         </a:t>
            </a:r>
            <a:r>
              <a:rPr lang="hu-HU" i="1" dirty="0" smtClean="0"/>
              <a:t>„Tele vagyok, dallal vagyok tele” – </a:t>
            </a:r>
            <a:r>
              <a:rPr lang="hu-HU" dirty="0" smtClean="0"/>
              <a:t>ihlettel teli pozitív költői alapállás DE szójátékkal ellentétes értelművé válik: „</a:t>
            </a:r>
            <a:r>
              <a:rPr lang="hu-HU" i="1" dirty="0" smtClean="0"/>
              <a:t>Tele vagyok”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Eredmény keserű alaphangulat. Oka: </a:t>
            </a:r>
          </a:p>
          <a:p>
            <a:r>
              <a:rPr lang="hu-HU" dirty="0" smtClean="0"/>
              <a:t>Nincs olyan költői téma, amiről lehetne írni, jót írni. </a:t>
            </a:r>
          </a:p>
          <a:p>
            <a:r>
              <a:rPr lang="hu-HU" dirty="0" smtClean="0"/>
              <a:t>A legfőbb téma: </a:t>
            </a:r>
            <a:r>
              <a:rPr lang="hu-H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haza - </a:t>
            </a:r>
            <a:r>
              <a:rPr lang="hu-HU" dirty="0" smtClean="0"/>
              <a:t>már erről sem lehet lelkesítőt írni.</a:t>
            </a:r>
            <a:br>
              <a:rPr lang="hu-HU" dirty="0" smtClean="0"/>
            </a:br>
            <a:r>
              <a:rPr lang="hu-HU" dirty="0" smtClean="0"/>
              <a:t>           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42910" y="285728"/>
            <a:ext cx="5886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költő feladatát vizsgálja </a:t>
            </a:r>
            <a:r>
              <a:rPr lang="hu-HU" sz="2400" dirty="0" smtClean="0"/>
              <a:t>filozofikusan. 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428596" y="5429264"/>
            <a:ext cx="86116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Az álköltők (</a:t>
            </a:r>
            <a:r>
              <a:rPr lang="hu-HU" sz="2400" dirty="0" err="1" smtClean="0"/>
              <a:t>Vojtina</a:t>
            </a:r>
            <a:r>
              <a:rPr lang="hu-HU" sz="2400" dirty="0" smtClean="0"/>
              <a:t>) frázisokban éltetik a jelenben e témát. </a:t>
            </a:r>
            <a:endParaRPr lang="hu-HU" sz="2400" dirty="0"/>
          </a:p>
          <a:p>
            <a:r>
              <a:rPr lang="hu-HU" sz="2400" dirty="0" smtClean="0"/>
              <a:t>Az igazi költő „</a:t>
            </a:r>
            <a:r>
              <a:rPr lang="hu-HU" sz="2400" i="1" dirty="0" smtClean="0"/>
              <a:t>éneklőből…énektanár”</a:t>
            </a:r>
            <a:r>
              <a:rPr lang="hu-HU" sz="2400" dirty="0" smtClean="0"/>
              <a:t> lett (nagykőrösi tanításra</a:t>
            </a:r>
          </a:p>
          <a:p>
            <a:r>
              <a:rPr lang="hu-HU" sz="2400" dirty="0"/>
              <a:t>u</a:t>
            </a:r>
            <a:r>
              <a:rPr lang="hu-HU" sz="2400" dirty="0" smtClean="0"/>
              <a:t>tal) .</a:t>
            </a:r>
            <a:endParaRPr lang="hu-H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8" cy="4709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smtClean="0"/>
              <a:t>  </a:t>
            </a:r>
            <a:r>
              <a:rPr lang="hu-HU" b="1" dirty="0" smtClean="0">
                <a:solidFill>
                  <a:schemeClr val="bg1"/>
                </a:solidFill>
              </a:rPr>
              <a:t>Hazudjon vagy a valóst írja a költő? </a:t>
            </a:r>
            <a:r>
              <a:rPr lang="hu-HU" dirty="0" smtClean="0"/>
              <a:t>Válasz: szükséges a költői hazugság. </a:t>
            </a:r>
          </a:p>
          <a:p>
            <a:pPr>
              <a:buNone/>
            </a:pPr>
            <a:r>
              <a:rPr lang="hu-HU" dirty="0" smtClean="0"/>
              <a:t>Indokok: </a:t>
            </a:r>
          </a:p>
          <a:p>
            <a:r>
              <a:rPr lang="hu-HU" dirty="0" smtClean="0"/>
              <a:t>A költő feladata: meggyőzni az olvasót arról, hogy az igazat és valóságosat ír,</a:t>
            </a:r>
          </a:p>
          <a:p>
            <a:r>
              <a:rPr lang="hu-HU" dirty="0" smtClean="0"/>
              <a:t>Irodalmi példák érvként: Bánk bánt, Mátyást a költők tették hőssé műveikben, </a:t>
            </a:r>
            <a:r>
              <a:rPr lang="hu-HU" dirty="0" smtClean="0"/>
              <a:t>de </a:t>
            </a:r>
            <a:r>
              <a:rPr lang="hu-HU" dirty="0" smtClean="0"/>
              <a:t>ezzel értéket teremtettek.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28596" y="714356"/>
            <a:ext cx="8228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„</a:t>
            </a:r>
            <a:r>
              <a:rPr lang="hu-HU" sz="2400" i="1" dirty="0" err="1" smtClean="0"/>
              <a:t>Mendacem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oportet</a:t>
            </a:r>
            <a:r>
              <a:rPr lang="hu-HU" sz="2400" i="1" dirty="0" smtClean="0"/>
              <a:t> esse </a:t>
            </a:r>
            <a:r>
              <a:rPr lang="hu-HU" sz="2400" i="1" dirty="0" err="1" smtClean="0"/>
              <a:t>memorem</a:t>
            </a:r>
            <a:r>
              <a:rPr lang="hu-HU" sz="2400" i="1" dirty="0" smtClean="0"/>
              <a:t>” </a:t>
            </a:r>
            <a:r>
              <a:rPr lang="hu-HU" sz="2400" dirty="0" smtClean="0"/>
              <a:t>(hazug embernek kell a jó</a:t>
            </a:r>
          </a:p>
          <a:p>
            <a:r>
              <a:rPr lang="hu-HU" sz="2400" dirty="0" smtClean="0"/>
              <a:t>memória). </a:t>
            </a:r>
            <a:endParaRPr lang="hu-HU" sz="2400" dirty="0"/>
          </a:p>
        </p:txBody>
      </p:sp>
      <p:pic>
        <p:nvPicPr>
          <p:cNvPr id="14338" name="Picture 2" descr="https://scontent.fbud4-1.fna.fbcdn.net/v/t1.0-9/28951590_2123474244548654_8363773214899306496_n.jpg?oh=13f4b5bd1a9b36b2064947d1887ffa1d&amp;oe=5B36A9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893479" y="1893075"/>
            <a:ext cx="4286217" cy="3214663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5362195" y="5715016"/>
            <a:ext cx="3781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tx1">
                    <a:lumMod val="65000"/>
                  </a:schemeClr>
                </a:solidFill>
              </a:rPr>
              <a:t>A rajzot Dobos Kitti, a csapat egyik</a:t>
            </a:r>
          </a:p>
          <a:p>
            <a:r>
              <a:rPr lang="hu-HU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65000"/>
                  </a:schemeClr>
                </a:solidFill>
              </a:rPr>
              <a:t>tagja készítette. </a:t>
            </a:r>
            <a:endParaRPr lang="hu-HU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709160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 </a:t>
            </a:r>
            <a:endParaRPr lang="hu-HU" sz="2400" dirty="0" smtClean="0"/>
          </a:p>
          <a:p>
            <a:pPr>
              <a:buNone/>
            </a:pPr>
            <a:r>
              <a:rPr lang="hu-HU" sz="2400" b="1" dirty="0" smtClean="0">
                <a:solidFill>
                  <a:schemeClr val="bg1"/>
                </a:solidFill>
              </a:rPr>
              <a:t>A valóságos rútat, értéktelent érdemes-e nemesíteni a </a:t>
            </a:r>
          </a:p>
          <a:p>
            <a:pPr>
              <a:buNone/>
            </a:pPr>
            <a:r>
              <a:rPr lang="hu-HU" sz="2400" b="1" dirty="0" smtClean="0">
                <a:solidFill>
                  <a:schemeClr val="bg1"/>
                </a:solidFill>
              </a:rPr>
              <a:t>művekben? </a:t>
            </a:r>
          </a:p>
          <a:p>
            <a:pPr>
              <a:buNone/>
            </a:pPr>
            <a:r>
              <a:rPr lang="hu-HU" sz="2400" dirty="0" smtClean="0"/>
              <a:t>A költő célja:  eszmét adni, amellyel jelent és jövőt alakíthat. </a:t>
            </a:r>
          </a:p>
          <a:p>
            <a:pPr>
              <a:buNone/>
            </a:pPr>
            <a:r>
              <a:rPr lang="hu-HU" sz="2400" dirty="0" smtClean="0"/>
              <a:t>A témát a jelenből kell(</a:t>
            </a:r>
            <a:r>
              <a:rPr lang="hu-HU" sz="2400" dirty="0" err="1" smtClean="0"/>
              <a:t>ene</a:t>
            </a:r>
            <a:r>
              <a:rPr lang="hu-HU" sz="2400" dirty="0" smtClean="0"/>
              <a:t>) nyerni. 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dirty="0" smtClean="0"/>
              <a:t>Az elmélkedésnek, keserű gondolatoknak megfelelő forma: versszakokra bontás nem egyforma, áradó sorok. </a:t>
            </a:r>
          </a:p>
          <a:p>
            <a:pPr>
              <a:buNone/>
            </a:pPr>
            <a:r>
              <a:rPr lang="hu-HU" sz="2400" b="1" dirty="0" smtClean="0">
                <a:solidFill>
                  <a:schemeClr val="bg1"/>
                </a:solidFill>
              </a:rPr>
              <a:t>                   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00034" y="857232"/>
            <a:ext cx="84705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Hosszú  filozófiai gondolatsor után levonja a következtetést: 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                   valóság              </a:t>
            </a:r>
            <a:r>
              <a:rPr lang="hu-HU" sz="3200" b="1" dirty="0" smtClean="0"/>
              <a:t>=</a:t>
            </a:r>
            <a:r>
              <a:rPr lang="hu-HU" sz="2400" dirty="0" smtClean="0"/>
              <a:t>              leírt igaz</a:t>
            </a:r>
            <a:endParaRPr lang="hu-HU" sz="2400" dirty="0"/>
          </a:p>
        </p:txBody>
      </p:sp>
      <p:cxnSp>
        <p:nvCxnSpPr>
          <p:cNvPr id="7" name="Egyenes összekötő 6"/>
          <p:cNvCxnSpPr/>
          <p:nvPr/>
        </p:nvCxnSpPr>
        <p:spPr>
          <a:xfrm>
            <a:off x="10144164" y="214311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6200000" flipH="1">
            <a:off x="4464843" y="1393017"/>
            <a:ext cx="285752" cy="214314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elé nyíl 13"/>
          <p:cNvSpPr/>
          <p:nvPr/>
        </p:nvSpPr>
        <p:spPr>
          <a:xfrm>
            <a:off x="3786182" y="3929066"/>
            <a:ext cx="285752" cy="35719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258</Words>
  <Application>Microsoft Office PowerPoint</Application>
  <PresentationFormat>Diavetítés a képernyőre (4:3 oldalarány)</PresentationFormat>
  <Paragraphs>36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Hegycsúcs</vt:lpstr>
      <vt:lpstr>ARANY JÁNOS: VOJTINA ARS POETICÁJA</vt:lpstr>
      <vt:lpstr>Ars poetica = költői hitvallás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ARANY JÁNOS: VOJTINA ARS POETICÁJA</dc:title>
  <dc:creator>user</dc:creator>
  <cp:lastModifiedBy>user</cp:lastModifiedBy>
  <cp:revision>11</cp:revision>
  <dcterms:created xsi:type="dcterms:W3CDTF">2018-03-09T20:11:46Z</dcterms:created>
  <dcterms:modified xsi:type="dcterms:W3CDTF">2018-03-10T21:01:26Z</dcterms:modified>
</cp:coreProperties>
</file>