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Átellenes sarkain kerekített téglalap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0FC0D5D2-883D-41AB-A1AA-33484678772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F2F65BE-0B71-45A2-97DC-10BD03F6CEC1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hu-HU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D5D2-883D-41AB-A1AA-33484678772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65BE-0B71-45A2-97DC-10BD03F6CEC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D5D2-883D-41AB-A1AA-33484678772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65BE-0B71-45A2-97DC-10BD03F6CEC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D5D2-883D-41AB-A1AA-33484678772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65BE-0B71-45A2-97DC-10BD03F6CEC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0FC0D5D2-883D-41AB-A1AA-33484678772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F2F65BE-0B71-45A2-97DC-10BD03F6CEC1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D5D2-883D-41AB-A1AA-33484678772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FF2F65BE-0B71-45A2-97DC-10BD03F6CEC1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D5D2-883D-41AB-A1AA-33484678772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FF2F65BE-0B71-45A2-97DC-10BD03F6CEC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D5D2-883D-41AB-A1AA-33484678772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65BE-0B71-45A2-97DC-10BD03F6CEC1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D5D2-883D-41AB-A1AA-33484678772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65BE-0B71-45A2-97DC-10BD03F6CEC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9" name="Dátum hely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0FC0D5D2-883D-41AB-A1AA-33484678772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F2F65BE-0B71-45A2-97DC-10BD03F6CEC1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0FC0D5D2-883D-41AB-A1AA-33484678772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F2F65BE-0B71-45A2-97DC-10BD03F6CEC1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hu-HU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Átellenes sarkain kerekített téglalap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FC0D5D2-883D-41AB-A1AA-33484678772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F2F65BE-0B71-45A2-97DC-10BD03F6CEC1}" type="slidenum">
              <a:rPr lang="hu-HU" smtClean="0"/>
              <a:t>‹#›</a:t>
            </a:fld>
            <a:endParaRPr lang="hu-HU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ull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745860"/>
            <a:ext cx="8712968" cy="1470025"/>
          </a:xfrm>
        </p:spPr>
        <p:txBody>
          <a:bodyPr>
            <a:normAutofit fontScale="90000"/>
          </a:bodyPr>
          <a:lstStyle/>
          <a:p>
            <a:pPr>
              <a:tabLst>
                <a:tab pos="4754563" algn="l"/>
              </a:tabLst>
            </a:pPr>
            <a:r>
              <a:rPr lang="hu-HU" b="1" dirty="0" smtClean="0">
                <a:latin typeface="Adobe Caslon Pro" pitchFamily="18" charset="-18"/>
              </a:rPr>
              <a:t>MADÁCH IMRE</a:t>
            </a:r>
            <a:r>
              <a:rPr lang="hu-HU" b="1" dirty="0" smtClean="0">
                <a:latin typeface="Adobe Caslon Pro" pitchFamily="18" charset="-18"/>
              </a:rPr>
              <a:t>:       </a:t>
            </a:r>
            <a:r>
              <a:rPr lang="hu-HU" b="1" dirty="0" smtClean="0">
                <a:latin typeface="Adobe Caslon Pro" pitchFamily="18" charset="-18"/>
              </a:rPr>
              <a:t>ÚTRAVALÓ VERSEIMMEL</a:t>
            </a:r>
            <a:endParaRPr lang="hu-HU" b="1" dirty="0">
              <a:latin typeface="Adobe Caslon Pro" pitchFamily="18" charset="-18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85786" y="2786058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Adobe Caslon Pro" pitchFamily="18" charset="-18"/>
              </a:rPr>
              <a:t>Cím jelentése: tanácsok az életre</a:t>
            </a:r>
          </a:p>
          <a:p>
            <a:endParaRPr lang="hu-HU" sz="3200" b="1" dirty="0" smtClean="0">
              <a:latin typeface="Adobe Caslon Pro" pitchFamily="18" charset="-18"/>
            </a:endParaRPr>
          </a:p>
          <a:p>
            <a:r>
              <a:rPr lang="hu-HU" sz="3200" b="1" dirty="0" smtClean="0">
                <a:latin typeface="Adobe Caslon Pro" pitchFamily="18" charset="-18"/>
              </a:rPr>
              <a:t>Címzett: a költő, önmaga    </a:t>
            </a:r>
            <a:endParaRPr lang="hu-HU" sz="3200" b="1" dirty="0">
              <a:latin typeface="Adobe Caslon Pro" pitchFamily="18" charset="-18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786182" y="5214950"/>
            <a:ext cx="2044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u="sng" dirty="0" smtClean="0"/>
              <a:t>Ars poetica</a:t>
            </a:r>
            <a:endParaRPr lang="hu-HU" sz="3200" u="sng" dirty="0"/>
          </a:p>
        </p:txBody>
      </p:sp>
      <p:cxnSp>
        <p:nvCxnSpPr>
          <p:cNvPr id="9" name="Egyenes összekötő nyíllal 8"/>
          <p:cNvCxnSpPr/>
          <p:nvPr/>
        </p:nvCxnSpPr>
        <p:spPr>
          <a:xfrm rot="5400000">
            <a:off x="4215604" y="4714090"/>
            <a:ext cx="857256" cy="1588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rot="5400000">
            <a:off x="3071802" y="3429000"/>
            <a:ext cx="571504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 descr="Kapcsolódó ké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857496"/>
            <a:ext cx="2246514" cy="33575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0034" y="857232"/>
            <a:ext cx="6668685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hu-HU" sz="2800" b="1" dirty="0" smtClean="0">
                <a:latin typeface="Adobe Caslon Pro" pitchFamily="18" charset="-18"/>
              </a:rPr>
              <a:t>Szerkezeti egység:   1 – 6 versszak    </a:t>
            </a:r>
            <a:r>
              <a:rPr lang="hu-HU" sz="2800" b="1" dirty="0" smtClean="0"/>
              <a:t>MÚLT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i="1" dirty="0" smtClean="0">
                <a:latin typeface="Adobe Caslon Pro" pitchFamily="18" charset="-18"/>
              </a:rPr>
              <a:t>„Sokat, </a:t>
            </a:r>
            <a:r>
              <a:rPr lang="hu-HU" sz="2800" b="1" i="1" dirty="0" err="1" smtClean="0">
                <a:latin typeface="Adobe Caslon Pro" pitchFamily="18" charset="-18"/>
              </a:rPr>
              <a:t>sokat</a:t>
            </a:r>
            <a:r>
              <a:rPr lang="hu-HU" sz="2800" b="1" i="1" dirty="0" smtClean="0">
                <a:latin typeface="Adobe Caslon Pro" pitchFamily="18" charset="-18"/>
              </a:rPr>
              <a:t> értem már életemben, </a:t>
            </a:r>
          </a:p>
          <a:p>
            <a:pPr marL="457200" indent="-457200"/>
            <a:r>
              <a:rPr lang="hu-HU" sz="2800" b="1" i="1" dirty="0" smtClean="0">
                <a:latin typeface="Adobe Caslon Pro" pitchFamily="18" charset="-18"/>
              </a:rPr>
              <a:t>Tömérdek bút küldött reám az ég.”</a:t>
            </a:r>
          </a:p>
          <a:p>
            <a:pPr marL="457200" indent="-457200"/>
            <a:endParaRPr lang="hu-HU" sz="2400" b="1" i="1" dirty="0">
              <a:latin typeface="Adobe Caslon Pro" pitchFamily="18" charset="-18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28596" y="3000372"/>
            <a:ext cx="8310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dobe Caslon Pro" pitchFamily="18" charset="-18"/>
              </a:rPr>
              <a:t>Kezdés:   alaphangja elégikus</a:t>
            </a:r>
          </a:p>
          <a:p>
            <a:r>
              <a:rPr lang="hu-HU" sz="2400" b="1" dirty="0">
                <a:latin typeface="Adobe Caslon Pro" pitchFamily="18" charset="-18"/>
              </a:rPr>
              <a:t> </a:t>
            </a:r>
            <a:r>
              <a:rPr lang="hu-HU" sz="2400" b="1" dirty="0" smtClean="0">
                <a:latin typeface="Adobe Caslon Pro" pitchFamily="18" charset="-18"/>
              </a:rPr>
              <a:t>                  számvetés jelleg (E./1. személyű, múlt idejű igealakok)   </a:t>
            </a:r>
            <a:endParaRPr lang="hu-HU" sz="2400" b="1" dirty="0">
              <a:latin typeface="Adobe Caslon Pro" pitchFamily="18" charset="-18"/>
            </a:endParaRPr>
          </a:p>
        </p:txBody>
      </p:sp>
      <p:pic>
        <p:nvPicPr>
          <p:cNvPr id="16386" name="Picture 2" descr="Képtalálat a következőre: „madách imre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786190"/>
            <a:ext cx="2286016" cy="281355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0034" y="357166"/>
            <a:ext cx="25003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Adobe Caslon Pro" pitchFamily="18" charset="-18"/>
              </a:rPr>
              <a:t>Kulcsszavak: </a:t>
            </a:r>
          </a:p>
          <a:p>
            <a:endParaRPr lang="hu-HU" sz="3200" b="1" dirty="0">
              <a:latin typeface="Adobe Caslon Pro" pitchFamily="18" charset="-18"/>
            </a:endParaRPr>
          </a:p>
          <a:p>
            <a:r>
              <a:rPr lang="hu-HU" sz="3200" b="1" i="1" dirty="0" smtClean="0">
                <a:latin typeface="Adobe Caslon Pro" pitchFamily="18" charset="-18"/>
              </a:rPr>
              <a:t>    „édes emlék”</a:t>
            </a:r>
            <a:br>
              <a:rPr lang="hu-HU" sz="3200" b="1" i="1" dirty="0" smtClean="0">
                <a:latin typeface="Adobe Caslon Pro" pitchFamily="18" charset="-18"/>
              </a:rPr>
            </a:br>
            <a:r>
              <a:rPr lang="hu-HU" sz="3200" b="1" i="1" dirty="0" smtClean="0">
                <a:latin typeface="Adobe Caslon Pro" pitchFamily="18" charset="-18"/>
              </a:rPr>
              <a:t>    „hittem”</a:t>
            </a:r>
          </a:p>
          <a:p>
            <a:r>
              <a:rPr lang="hu-HU" sz="3200" b="1" i="1" dirty="0" smtClean="0">
                <a:latin typeface="Adobe Caslon Pro" pitchFamily="18" charset="-18"/>
              </a:rPr>
              <a:t>    „vágytam”</a:t>
            </a:r>
          </a:p>
          <a:p>
            <a:r>
              <a:rPr lang="hu-HU" sz="3200" b="1" i="1" dirty="0" smtClean="0">
                <a:latin typeface="Adobe Caslon Pro" pitchFamily="18" charset="-18"/>
              </a:rPr>
              <a:t>    „szerettek”</a:t>
            </a:r>
          </a:p>
          <a:p>
            <a:r>
              <a:rPr lang="hu-HU" sz="3200" b="1" i="1" dirty="0" smtClean="0">
                <a:latin typeface="Adobe Caslon Pro" pitchFamily="18" charset="-18"/>
              </a:rPr>
              <a:t>    „dicsőség”</a:t>
            </a:r>
            <a:endParaRPr lang="hu-HU" sz="3200" b="1" i="1" dirty="0">
              <a:latin typeface="Adobe Caslon Pro" pitchFamily="18" charset="-18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000760" y="1357298"/>
            <a:ext cx="286783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 smtClean="0">
                <a:latin typeface="Adobe Caslon Pro" pitchFamily="18" charset="-18"/>
              </a:rPr>
              <a:t>„halálnak árnya”</a:t>
            </a:r>
          </a:p>
          <a:p>
            <a:r>
              <a:rPr lang="hu-HU" sz="3200" b="1" i="1" dirty="0" smtClean="0">
                <a:latin typeface="Adobe Caslon Pro" pitchFamily="18" charset="-18"/>
              </a:rPr>
              <a:t>„kétkedem”</a:t>
            </a:r>
          </a:p>
          <a:p>
            <a:r>
              <a:rPr lang="hu-HU" sz="3200" b="1" i="1" dirty="0" smtClean="0">
                <a:latin typeface="Adobe Caslon Pro" pitchFamily="18" charset="-18"/>
              </a:rPr>
              <a:t>„lemondtam”</a:t>
            </a:r>
          </a:p>
          <a:p>
            <a:r>
              <a:rPr lang="hu-HU" sz="3200" b="1" i="1" dirty="0" smtClean="0">
                <a:latin typeface="Adobe Caslon Pro" pitchFamily="18" charset="-18"/>
              </a:rPr>
              <a:t>„bántottak”</a:t>
            </a:r>
          </a:p>
          <a:p>
            <a:r>
              <a:rPr lang="hu-HU" sz="3200" b="1" i="1" dirty="0" smtClean="0">
                <a:latin typeface="Adobe Caslon Pro" pitchFamily="18" charset="-18"/>
              </a:rPr>
              <a:t>„börtön”</a:t>
            </a:r>
            <a:endParaRPr lang="hu-HU" sz="3200" b="1" i="1" dirty="0">
              <a:latin typeface="Adobe Caslon Pro" pitchFamily="18" charset="-18"/>
            </a:endParaRPr>
          </a:p>
        </p:txBody>
      </p:sp>
      <p:sp>
        <p:nvSpPr>
          <p:cNvPr id="6" name="Pluszjel 5"/>
          <p:cNvSpPr/>
          <p:nvPr/>
        </p:nvSpPr>
        <p:spPr>
          <a:xfrm>
            <a:off x="1285852" y="857232"/>
            <a:ext cx="500066" cy="500066"/>
          </a:xfrm>
          <a:prstGeom prst="mathPl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Mínuszjel 6"/>
          <p:cNvSpPr/>
          <p:nvPr/>
        </p:nvSpPr>
        <p:spPr>
          <a:xfrm>
            <a:off x="6929454" y="857232"/>
            <a:ext cx="714380" cy="357190"/>
          </a:xfrm>
          <a:prstGeom prst="mathMin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3214678" y="2285992"/>
            <a:ext cx="2214578" cy="1588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428596" y="4429132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Adobe Caslon Pro" pitchFamily="18" charset="-18"/>
              </a:rPr>
              <a:t>Romantikus ellentételező felépítés. </a:t>
            </a:r>
            <a:endParaRPr lang="hu-HU" sz="2400" b="1" dirty="0">
              <a:latin typeface="Adobe Caslon Pro" pitchFamily="18" charset="-18"/>
            </a:endParaRPr>
          </a:p>
        </p:txBody>
      </p:sp>
      <p:pic>
        <p:nvPicPr>
          <p:cNvPr id="15362" name="Picture 2" descr="Képtalálat a következőre: „madách imre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786058"/>
            <a:ext cx="2209935" cy="30718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3237"/>
            <a:ext cx="8229600" cy="1143000"/>
          </a:xfrm>
        </p:spPr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714348" y="857232"/>
            <a:ext cx="6800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dobe Caslon Pro" pitchFamily="18" charset="-18"/>
              </a:rPr>
              <a:t>2. Szerkezeti egység:   7 – 11. versszak               </a:t>
            </a:r>
            <a:r>
              <a:rPr lang="hu-HU" sz="2400" b="1" dirty="0" smtClean="0">
                <a:latin typeface="+mj-lt"/>
              </a:rPr>
              <a:t>JELEN</a:t>
            </a:r>
            <a:endParaRPr lang="hu-HU" sz="2400" b="1" dirty="0">
              <a:latin typeface="+mj-lt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28596" y="1857364"/>
            <a:ext cx="76869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dobe Caslon Pro" pitchFamily="18" charset="-18"/>
              </a:rPr>
              <a:t>Mit jelent a költői dicsőség? </a:t>
            </a:r>
          </a:p>
          <a:p>
            <a:endParaRPr lang="hu-HU" sz="2400" b="1" dirty="0" smtClean="0">
              <a:latin typeface="Adobe Caslon Pro" pitchFamily="18" charset="-18"/>
            </a:endParaRP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latin typeface="Adobe Caslon Pro" pitchFamily="18" charset="-18"/>
              </a:rPr>
              <a:t>A közönségnek:    dicsőítést, mely irigységet okoz, hírnevet.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latin typeface="Adobe Caslon Pro" pitchFamily="18" charset="-18"/>
              </a:rPr>
              <a:t>A költőnek:   akihez szól, értsék és érezzék a gondolatait</a:t>
            </a:r>
            <a:endParaRPr lang="hu-HU" sz="2400" b="1" dirty="0">
              <a:latin typeface="Adobe Caslon Pro" pitchFamily="18" charset="-18"/>
            </a:endParaRPr>
          </a:p>
        </p:txBody>
      </p:sp>
      <p:pic>
        <p:nvPicPr>
          <p:cNvPr id="7" name="Kép 6" descr="mad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85786" y="3392956"/>
            <a:ext cx="2786082" cy="32546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71472" y="357166"/>
            <a:ext cx="6379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dobe Caslon Pro" pitchFamily="18" charset="-18"/>
              </a:rPr>
              <a:t>3. Szerkezeti egység:  12 – 16. versszak         </a:t>
            </a:r>
            <a:r>
              <a:rPr lang="hu-HU" sz="2400" b="1" dirty="0" smtClean="0"/>
              <a:t>JÖVŐ</a:t>
            </a:r>
            <a:endParaRPr lang="hu-HU" sz="24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57200" y="1043841"/>
            <a:ext cx="71272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dobe Caslon Pro" pitchFamily="18" charset="-18"/>
              </a:rPr>
              <a:t>Mi a költő feladata, ha nincs értő közönsége? </a:t>
            </a:r>
          </a:p>
          <a:p>
            <a:endParaRPr lang="hu-HU" sz="2400" b="1" dirty="0" smtClean="0">
              <a:latin typeface="Adobe Caslon Pro" pitchFamily="18" charset="-18"/>
            </a:endParaRPr>
          </a:p>
          <a:p>
            <a:pPr>
              <a:buFontTx/>
              <a:buChar char="-"/>
            </a:pPr>
            <a:r>
              <a:rPr lang="hu-HU" sz="2400" b="1" dirty="0" smtClean="0">
                <a:latin typeface="Adobe Caslon Pro" pitchFamily="18" charset="-18"/>
              </a:rPr>
              <a:t>Mindig arról írni, ami a lelkében van, s ez meghozza az</a:t>
            </a:r>
          </a:p>
          <a:p>
            <a:r>
              <a:rPr lang="hu-HU" sz="2400" b="1" dirty="0" smtClean="0">
                <a:latin typeface="Adobe Caslon Pro" pitchFamily="18" charset="-18"/>
              </a:rPr>
              <a:t> „örök ifjúságot”, s a hírnevet is. </a:t>
            </a:r>
            <a:endParaRPr lang="hu-HU" sz="2400" b="1" dirty="0">
              <a:latin typeface="Adobe Caslon Pro" pitchFamily="18" charset="-18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857356" y="2786058"/>
            <a:ext cx="56199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i="1" dirty="0" smtClean="0">
                <a:latin typeface="Adobe Caslon Pro" pitchFamily="18" charset="-18"/>
              </a:rPr>
              <a:t>„Míg szent eszméért ember harcol, érez,</a:t>
            </a:r>
          </a:p>
          <a:p>
            <a:r>
              <a:rPr lang="hu-HU" sz="2800" b="1" i="1" dirty="0" smtClean="0">
                <a:latin typeface="Adobe Caslon Pro" pitchFamily="18" charset="-18"/>
              </a:rPr>
              <a:t>Mindebből osztályrész </a:t>
            </a:r>
            <a:r>
              <a:rPr lang="hu-HU" sz="2800" b="1" i="1" dirty="0" err="1" smtClean="0">
                <a:latin typeface="Adobe Caslon Pro" pitchFamily="18" charset="-18"/>
              </a:rPr>
              <a:t>jutand</a:t>
            </a:r>
            <a:r>
              <a:rPr lang="hu-HU" sz="2800" b="1" i="1" dirty="0" smtClean="0">
                <a:latin typeface="Adobe Caslon Pro" pitchFamily="18" charset="-18"/>
              </a:rPr>
              <a:t> nekem.” </a:t>
            </a:r>
            <a:endParaRPr lang="hu-HU" sz="2800" b="1" i="1" dirty="0">
              <a:latin typeface="Adobe Caslon Pro" pitchFamily="18" charset="-18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71472" y="3857628"/>
            <a:ext cx="51261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dobe Caslon Pro" pitchFamily="18" charset="-18"/>
              </a:rPr>
              <a:t>Az ember feladata:      örök küzdés</a:t>
            </a:r>
          </a:p>
          <a:p>
            <a:r>
              <a:rPr lang="hu-HU" sz="2400" b="1" dirty="0" smtClean="0">
                <a:latin typeface="Adobe Caslon Pro" pitchFamily="18" charset="-18"/>
              </a:rPr>
              <a:t>A költő feladata:          örök küzdés, írás. </a:t>
            </a:r>
            <a:endParaRPr lang="hu-HU" sz="2400" b="1" dirty="0">
              <a:latin typeface="Adobe Caslon Pro" pitchFamily="18" charset="-18"/>
            </a:endParaRPr>
          </a:p>
        </p:txBody>
      </p:sp>
      <p:cxnSp>
        <p:nvCxnSpPr>
          <p:cNvPr id="10" name="Egyenes összekötő nyíllal 9"/>
          <p:cNvCxnSpPr/>
          <p:nvPr/>
        </p:nvCxnSpPr>
        <p:spPr>
          <a:xfrm rot="5400000">
            <a:off x="4107653" y="4964917"/>
            <a:ext cx="500066" cy="1588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571472" y="5500702"/>
            <a:ext cx="7421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dobe Caslon Pro" pitchFamily="18" charset="-18"/>
              </a:rPr>
              <a:t>Ars poeticája megegyezik Az ember tragédiája üzenetével. </a:t>
            </a:r>
            <a:endParaRPr lang="hu-HU" sz="2400" b="1" dirty="0">
              <a:latin typeface="Adobe Caslon Pro" pitchFamily="18" charset="-18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űhely">
  <a:themeElements>
    <a:clrScheme name="Műhel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űhel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űhel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61</TotalTime>
  <Words>216</Words>
  <Application>Microsoft Office PowerPoint</Application>
  <PresentationFormat>Diavetítés a képernyőre (4:3 oldalarány)</PresentationFormat>
  <Paragraphs>47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Adobe Caslon Pro</vt:lpstr>
      <vt:lpstr>Arial</vt:lpstr>
      <vt:lpstr>Rockwell</vt:lpstr>
      <vt:lpstr>Wingdings 2</vt:lpstr>
      <vt:lpstr>Műhely</vt:lpstr>
      <vt:lpstr>MADÁCH IMRE:       ÚTRAVALÓ VERSEIMMEL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MADÁCH IMRE: ÚTRAVALÓ         VERSEIMMEL</dc:title>
  <dc:creator>user</dc:creator>
  <cp:lastModifiedBy>Windows-felhasználó</cp:lastModifiedBy>
  <cp:revision>10</cp:revision>
  <dcterms:created xsi:type="dcterms:W3CDTF">2018-03-10T20:37:18Z</dcterms:created>
  <dcterms:modified xsi:type="dcterms:W3CDTF">2018-03-10T21:44:55Z</dcterms:modified>
</cp:coreProperties>
</file>