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4" r:id="rId4"/>
    <p:sldId id="258" r:id="rId5"/>
    <p:sldId id="265" r:id="rId6"/>
    <p:sldId id="262" r:id="rId7"/>
    <p:sldId id="266" r:id="rId8"/>
    <p:sldId id="261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96518C-44AC-4080-AB79-0D6804860FBF}" type="datetimeFigureOut">
              <a:rPr lang="hu-HU" smtClean="0"/>
              <a:t>2018.04.15.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509909-08B8-411C-87B1-9400B08D14D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6387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96518C-44AC-4080-AB79-0D6804860FBF}" type="datetimeFigureOut">
              <a:rPr lang="hu-HU" smtClean="0"/>
              <a:t>2018.04.15.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509909-08B8-411C-87B1-9400B08D14D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9473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96518C-44AC-4080-AB79-0D6804860FBF}" type="datetimeFigureOut">
              <a:rPr lang="hu-HU" smtClean="0"/>
              <a:t>2018.04.15.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509909-08B8-411C-87B1-9400B08D14D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9708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96518C-44AC-4080-AB79-0D6804860FBF}" type="datetimeFigureOut">
              <a:rPr lang="hu-HU" smtClean="0"/>
              <a:t>2018.04.15.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509909-08B8-411C-87B1-9400B08D14D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67552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96518C-44AC-4080-AB79-0D6804860FBF}" type="datetimeFigureOut">
              <a:rPr lang="hu-HU" smtClean="0"/>
              <a:t>2018.04.15.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509909-08B8-411C-87B1-9400B08D14D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41955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96518C-44AC-4080-AB79-0D6804860FBF}" type="datetimeFigureOut">
              <a:rPr lang="hu-HU" smtClean="0"/>
              <a:t>2018.04.15.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509909-08B8-411C-87B1-9400B08D14D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4503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96518C-44AC-4080-AB79-0D6804860FBF}" type="datetimeFigureOut">
              <a:rPr lang="hu-HU" smtClean="0"/>
              <a:t>2018.04.15.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509909-08B8-411C-87B1-9400B08D14D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81982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96518C-44AC-4080-AB79-0D6804860FBF}" type="datetimeFigureOut">
              <a:rPr lang="hu-HU" smtClean="0"/>
              <a:t>2018.04.15.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509909-08B8-411C-87B1-9400B08D14D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5763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96518C-44AC-4080-AB79-0D6804860FBF}" type="datetimeFigureOut">
              <a:rPr lang="hu-HU" smtClean="0"/>
              <a:t>2018.04.15.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509909-08B8-411C-87B1-9400B08D14D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74499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96518C-44AC-4080-AB79-0D6804860FBF}" type="datetimeFigureOut">
              <a:rPr lang="hu-HU" smtClean="0"/>
              <a:t>2018.04.15.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509909-08B8-411C-87B1-9400B08D14D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7905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96518C-44AC-4080-AB79-0D6804860FBF}" type="datetimeFigureOut">
              <a:rPr lang="hu-HU" smtClean="0"/>
              <a:t>2018.04.15.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509909-08B8-411C-87B1-9400B08D14D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39353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79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g"/><Relationship Id="rId5" Type="http://schemas.openxmlformats.org/officeDocument/2006/relationships/image" Target="../media/image19.png"/><Relationship Id="rId4" Type="http://schemas.openxmlformats.org/officeDocument/2006/relationships/image" Target="../media/image1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g"/><Relationship Id="rId4" Type="http://schemas.openxmlformats.org/officeDocument/2006/relationships/image" Target="../media/image2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26064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 smtClean="0"/>
              <a:t>Madách Imre</a:t>
            </a:r>
            <a:endParaRPr lang="de-DE" sz="3600" dirty="0" smtClean="0"/>
          </a:p>
          <a:p>
            <a:pPr algn="ctr"/>
            <a:r>
              <a:rPr lang="hu-HU" sz="3600" i="1" dirty="0" smtClean="0"/>
              <a:t>Az ember tragédiája</a:t>
            </a:r>
            <a:endParaRPr lang="hu-HU" sz="3600" i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24177" y="5949280"/>
            <a:ext cx="5223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effectLst/>
              </a:rPr>
              <a:t>Paulay Ede</a:t>
            </a:r>
            <a:r>
              <a:rPr lang="de-DE" sz="2800" dirty="0"/>
              <a:t> </a:t>
            </a:r>
            <a:r>
              <a:rPr lang="hu-HU" sz="2800" dirty="0" smtClean="0"/>
              <a:t>rendezés</a:t>
            </a:r>
            <a:r>
              <a:rPr lang="de-DE" sz="2800" dirty="0" smtClean="0"/>
              <a:t>ével</a:t>
            </a:r>
            <a:endParaRPr lang="hu-HU" sz="28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916832"/>
            <a:ext cx="457200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06544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abadkézi sokszög 14"/>
          <p:cNvSpPr/>
          <p:nvPr/>
        </p:nvSpPr>
        <p:spPr>
          <a:xfrm>
            <a:off x="-36512" y="1311463"/>
            <a:ext cx="8347054" cy="5645929"/>
          </a:xfrm>
          <a:custGeom>
            <a:avLst/>
            <a:gdLst>
              <a:gd name="connsiteX0" fmla="*/ 0 w 8347054"/>
              <a:gd name="connsiteY0" fmla="*/ 444150 h 5645929"/>
              <a:gd name="connsiteX1" fmla="*/ 277091 w 8347054"/>
              <a:gd name="connsiteY1" fmla="*/ 805 h 5645929"/>
              <a:gd name="connsiteX2" fmla="*/ 1274618 w 8347054"/>
              <a:gd name="connsiteY2" fmla="*/ 541132 h 5645929"/>
              <a:gd name="connsiteX3" fmla="*/ 886691 w 8347054"/>
              <a:gd name="connsiteY3" fmla="*/ 2106696 h 5645929"/>
              <a:gd name="connsiteX4" fmla="*/ 3172691 w 8347054"/>
              <a:gd name="connsiteY4" fmla="*/ 1233859 h 5645929"/>
              <a:gd name="connsiteX5" fmla="*/ 3449782 w 8347054"/>
              <a:gd name="connsiteY5" fmla="*/ 3215059 h 5645929"/>
              <a:gd name="connsiteX6" fmla="*/ 6594763 w 8347054"/>
              <a:gd name="connsiteY6" fmla="*/ 1982005 h 5645929"/>
              <a:gd name="connsiteX7" fmla="*/ 6927273 w 8347054"/>
              <a:gd name="connsiteY7" fmla="*/ 4268005 h 5645929"/>
              <a:gd name="connsiteX8" fmla="*/ 8285018 w 8347054"/>
              <a:gd name="connsiteY8" fmla="*/ 4378841 h 5645929"/>
              <a:gd name="connsiteX9" fmla="*/ 8118763 w 8347054"/>
              <a:gd name="connsiteY9" fmla="*/ 5542623 h 5645929"/>
              <a:gd name="connsiteX10" fmla="*/ 8132618 w 8347054"/>
              <a:gd name="connsiteY10" fmla="*/ 5514914 h 5645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347054" h="5645929">
                <a:moveTo>
                  <a:pt x="0" y="444150"/>
                </a:moveTo>
                <a:cubicBezTo>
                  <a:pt x="32327" y="214395"/>
                  <a:pt x="64655" y="-15359"/>
                  <a:pt x="277091" y="805"/>
                </a:cubicBezTo>
                <a:cubicBezTo>
                  <a:pt x="489527" y="16969"/>
                  <a:pt x="1173018" y="190150"/>
                  <a:pt x="1274618" y="541132"/>
                </a:cubicBezTo>
                <a:cubicBezTo>
                  <a:pt x="1376218" y="892114"/>
                  <a:pt x="570346" y="1991242"/>
                  <a:pt x="886691" y="2106696"/>
                </a:cubicBezTo>
                <a:cubicBezTo>
                  <a:pt x="1203037" y="2222151"/>
                  <a:pt x="2745509" y="1049132"/>
                  <a:pt x="3172691" y="1233859"/>
                </a:cubicBezTo>
                <a:cubicBezTo>
                  <a:pt x="3599873" y="1418586"/>
                  <a:pt x="2879437" y="3090368"/>
                  <a:pt x="3449782" y="3215059"/>
                </a:cubicBezTo>
                <a:cubicBezTo>
                  <a:pt x="4020127" y="3339750"/>
                  <a:pt x="6015181" y="1806514"/>
                  <a:pt x="6594763" y="1982005"/>
                </a:cubicBezTo>
                <a:cubicBezTo>
                  <a:pt x="7174345" y="2157496"/>
                  <a:pt x="6645564" y="3868532"/>
                  <a:pt x="6927273" y="4268005"/>
                </a:cubicBezTo>
                <a:cubicBezTo>
                  <a:pt x="7208982" y="4667478"/>
                  <a:pt x="8086436" y="4166405"/>
                  <a:pt x="8285018" y="4378841"/>
                </a:cubicBezTo>
                <a:cubicBezTo>
                  <a:pt x="8483600" y="4591277"/>
                  <a:pt x="8144163" y="5353278"/>
                  <a:pt x="8118763" y="5542623"/>
                </a:cubicBezTo>
                <a:cubicBezTo>
                  <a:pt x="8093363" y="5731969"/>
                  <a:pt x="8112990" y="5623441"/>
                  <a:pt x="8132618" y="5514914"/>
                </a:cubicBezTo>
              </a:path>
            </a:pathLst>
          </a:custGeom>
          <a:noFill/>
          <a:ln w="1206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239595" y="188640"/>
            <a:ext cx="5733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hu-HU" sz="3200" dirty="0" smtClean="0">
                <a:effectLst/>
              </a:rPr>
              <a:t>Paulay Ede</a:t>
            </a:r>
            <a:r>
              <a:rPr lang="de-DE" sz="3200" dirty="0"/>
              <a:t> </a:t>
            </a:r>
            <a:r>
              <a:rPr lang="de-DE" sz="3200" dirty="0" smtClean="0"/>
              <a:t>életpályája</a:t>
            </a:r>
            <a:endParaRPr lang="hu-HU" sz="3200" dirty="0">
              <a:effectLst/>
            </a:endParaRPr>
          </a:p>
        </p:txBody>
      </p:sp>
      <p:grpSp>
        <p:nvGrpSpPr>
          <p:cNvPr id="26" name="Csoportba foglalás 25"/>
          <p:cNvGrpSpPr/>
          <p:nvPr/>
        </p:nvGrpSpPr>
        <p:grpSpPr>
          <a:xfrm>
            <a:off x="1259632" y="116632"/>
            <a:ext cx="1539802" cy="1800200"/>
            <a:chOff x="6967604" y="778315"/>
            <a:chExt cx="2032417" cy="1994352"/>
          </a:xfrm>
        </p:grpSpPr>
        <p:pic>
          <p:nvPicPr>
            <p:cNvPr id="8" name="Kép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4029" y="778315"/>
              <a:ext cx="1844775" cy="1994352"/>
            </a:xfrm>
            <a:prstGeom prst="rect">
              <a:avLst/>
            </a:prstGeom>
          </p:spPr>
        </p:pic>
        <p:sp>
          <p:nvSpPr>
            <p:cNvPr id="6" name="Szövegdoboz 5"/>
            <p:cNvSpPr txBox="1"/>
            <p:nvPr/>
          </p:nvSpPr>
          <p:spPr>
            <a:xfrm>
              <a:off x="6967604" y="1416508"/>
              <a:ext cx="203241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/>
              </a:r>
              <a:br>
                <a:rPr lang="hu-HU" dirty="0" smtClean="0"/>
              </a:br>
              <a:r>
                <a:rPr lang="hu-HU" dirty="0" smtClean="0"/>
                <a:t>1836. március 12.</a:t>
              </a:r>
              <a:r>
                <a:rPr lang="de-DE" dirty="0" smtClean="0"/>
                <a:t>-én született</a:t>
              </a:r>
              <a:r>
                <a:rPr lang="de-DE" dirty="0"/>
                <a:t> </a:t>
              </a:r>
              <a:endParaRPr lang="hu-HU" dirty="0"/>
            </a:p>
          </p:txBody>
        </p:sp>
      </p:grpSp>
      <p:grpSp>
        <p:nvGrpSpPr>
          <p:cNvPr id="21" name="Csoportba foglalás 20"/>
          <p:cNvGrpSpPr/>
          <p:nvPr/>
        </p:nvGrpSpPr>
        <p:grpSpPr>
          <a:xfrm>
            <a:off x="323528" y="3527032"/>
            <a:ext cx="2265725" cy="1558152"/>
            <a:chOff x="1382578" y="480913"/>
            <a:chExt cx="2542361" cy="1558152"/>
          </a:xfrm>
        </p:grpSpPr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2578" y="480913"/>
              <a:ext cx="2542361" cy="1558152"/>
            </a:xfrm>
            <a:prstGeom prst="rect">
              <a:avLst/>
            </a:prstGeom>
          </p:spPr>
        </p:pic>
        <p:sp>
          <p:nvSpPr>
            <p:cNvPr id="9" name="Szövegdoboz 8"/>
            <p:cNvSpPr txBox="1"/>
            <p:nvPr/>
          </p:nvSpPr>
          <p:spPr>
            <a:xfrm>
              <a:off x="1382578" y="692696"/>
              <a:ext cx="174926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schemeClr val="bg1"/>
                  </a:solidFill>
                </a:rPr>
                <a:t>Szülei papnak szán</a:t>
              </a:r>
              <a:r>
                <a:rPr lang="de-DE" dirty="0" smtClean="0">
                  <a:solidFill>
                    <a:schemeClr val="bg1"/>
                  </a:solidFill>
                </a:rPr>
                <a:t>ták,</a:t>
              </a:r>
              <a:r>
                <a:rPr lang="hu-HU" dirty="0" smtClean="0">
                  <a:solidFill>
                    <a:schemeClr val="bg1"/>
                  </a:solidFill>
                </a:rPr>
                <a:t> de ő inkább thália papja le</a:t>
              </a:r>
              <a:r>
                <a:rPr lang="de-DE" dirty="0" smtClean="0">
                  <a:solidFill>
                    <a:schemeClr val="bg1"/>
                  </a:solidFill>
                </a:rPr>
                <a:t>tt.</a:t>
              </a:r>
              <a:endParaRPr lang="hu-H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Csoportba foglalás 19"/>
          <p:cNvGrpSpPr/>
          <p:nvPr/>
        </p:nvGrpSpPr>
        <p:grpSpPr>
          <a:xfrm>
            <a:off x="3275856" y="1412776"/>
            <a:ext cx="1885775" cy="1412511"/>
            <a:chOff x="251520" y="3168617"/>
            <a:chExt cx="1885775" cy="1412511"/>
          </a:xfrm>
        </p:grpSpPr>
        <p:pic>
          <p:nvPicPr>
            <p:cNvPr id="17" name="Kép 1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3168617"/>
              <a:ext cx="1885775" cy="1412511"/>
            </a:xfrm>
            <a:prstGeom prst="rect">
              <a:avLst/>
            </a:prstGeom>
          </p:spPr>
        </p:pic>
        <p:sp>
          <p:nvSpPr>
            <p:cNvPr id="10" name="Szövegdoboz 9"/>
            <p:cNvSpPr txBox="1"/>
            <p:nvPr/>
          </p:nvSpPr>
          <p:spPr>
            <a:xfrm>
              <a:off x="641429" y="3290971"/>
              <a:ext cx="117396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schemeClr val="bg1"/>
                  </a:solidFill>
                </a:rPr>
                <a:t>Álnéven szerepel</a:t>
              </a:r>
              <a:r>
                <a:rPr lang="de-DE" dirty="0" smtClean="0">
                  <a:solidFill>
                    <a:schemeClr val="bg1"/>
                  </a:solidFill>
                </a:rPr>
                <a:t>t</a:t>
              </a:r>
              <a:r>
                <a:rPr lang="hu-HU" dirty="0" smtClean="0">
                  <a:solidFill>
                    <a:schemeClr val="bg1"/>
                  </a:solidFill>
                </a:rPr>
                <a:t> vándortársulatoknál</a:t>
              </a:r>
              <a:endParaRPr lang="hu-H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Csoportba foglalás 21"/>
          <p:cNvGrpSpPr/>
          <p:nvPr/>
        </p:nvGrpSpPr>
        <p:grpSpPr>
          <a:xfrm>
            <a:off x="3342683" y="4509120"/>
            <a:ext cx="2021405" cy="1478210"/>
            <a:chOff x="2982643" y="4048188"/>
            <a:chExt cx="2021405" cy="1478210"/>
          </a:xfrm>
        </p:grpSpPr>
        <p:pic>
          <p:nvPicPr>
            <p:cNvPr id="19" name="Kép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2643" y="4048188"/>
              <a:ext cx="1970947" cy="1478210"/>
            </a:xfrm>
            <a:prstGeom prst="rect">
              <a:avLst/>
            </a:prstGeom>
          </p:spPr>
        </p:pic>
        <p:sp>
          <p:nvSpPr>
            <p:cNvPr id="11" name="Szövegdoboz 10"/>
            <p:cNvSpPr txBox="1"/>
            <p:nvPr/>
          </p:nvSpPr>
          <p:spPr>
            <a:xfrm>
              <a:off x="3053027" y="4437112"/>
              <a:ext cx="19510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/>
                <a:t>Kassán tanu</a:t>
              </a:r>
              <a:r>
                <a:rPr lang="de-DE" dirty="0" smtClean="0"/>
                <a:t>lt</a:t>
              </a:r>
              <a:endParaRPr lang="hu-HU" dirty="0"/>
            </a:p>
          </p:txBody>
        </p:sp>
      </p:grpSp>
      <p:grpSp>
        <p:nvGrpSpPr>
          <p:cNvPr id="23" name="Csoportba foglalás 22"/>
          <p:cNvGrpSpPr/>
          <p:nvPr/>
        </p:nvGrpSpPr>
        <p:grpSpPr>
          <a:xfrm>
            <a:off x="7021584" y="3789040"/>
            <a:ext cx="1870896" cy="1674755"/>
            <a:chOff x="5289880" y="4293096"/>
            <a:chExt cx="2594488" cy="2615304"/>
          </a:xfrm>
        </p:grpSpPr>
        <p:pic>
          <p:nvPicPr>
            <p:cNvPr id="18" name="Kép 1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9855" y="4353887"/>
              <a:ext cx="2554513" cy="2554513"/>
            </a:xfrm>
            <a:prstGeom prst="rect">
              <a:avLst/>
            </a:prstGeom>
          </p:spPr>
        </p:pic>
        <p:sp>
          <p:nvSpPr>
            <p:cNvPr id="13" name="Szövegdoboz 12"/>
            <p:cNvSpPr txBox="1"/>
            <p:nvPr/>
          </p:nvSpPr>
          <p:spPr>
            <a:xfrm>
              <a:off x="5289880" y="4293096"/>
              <a:ext cx="25944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srgbClr val="FF0000"/>
                  </a:solidFill>
                </a:rPr>
                <a:t>Láng Boldizsár </a:t>
              </a:r>
              <a:r>
                <a:rPr lang="de-DE" dirty="0" smtClean="0">
                  <a:solidFill>
                    <a:srgbClr val="FF0000"/>
                  </a:solidFill>
                </a:rPr>
                <a:t>,</a:t>
              </a:r>
              <a:r>
                <a:rPr lang="hu-HU" dirty="0" smtClean="0">
                  <a:solidFill>
                    <a:srgbClr val="FF0000"/>
                  </a:solidFill>
                </a:rPr>
                <a:t>Havi-Hegedüs </a:t>
              </a:r>
              <a:r>
                <a:rPr lang="de-DE" dirty="0" smtClean="0">
                  <a:solidFill>
                    <a:srgbClr val="FF0000"/>
                  </a:solidFill>
                </a:rPr>
                <a:t>illetve </a:t>
              </a:r>
              <a:r>
                <a:rPr lang="hu-HU" dirty="0" smtClean="0">
                  <a:solidFill>
                    <a:srgbClr val="FF0000"/>
                  </a:solidFill>
                </a:rPr>
                <a:t>Latabár Endre társulat tagja</a:t>
              </a:r>
              <a:r>
                <a:rPr lang="de-DE" dirty="0" smtClean="0">
                  <a:solidFill>
                    <a:srgbClr val="FF0000"/>
                  </a:solidFill>
                </a:rPr>
                <a:t> lesz</a:t>
              </a:r>
              <a:endParaRPr lang="hu-HU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5" name="Csoportba foglalás 24"/>
          <p:cNvGrpSpPr/>
          <p:nvPr/>
        </p:nvGrpSpPr>
        <p:grpSpPr>
          <a:xfrm>
            <a:off x="5508104" y="1437672"/>
            <a:ext cx="2251514" cy="1775304"/>
            <a:chOff x="1238250" y="1204912"/>
            <a:chExt cx="7694584" cy="5273327"/>
          </a:xfrm>
        </p:grpSpPr>
        <p:pic>
          <p:nvPicPr>
            <p:cNvPr id="24" name="Kép 2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8250" y="1204912"/>
              <a:ext cx="7694584" cy="5133386"/>
            </a:xfrm>
            <a:prstGeom prst="rect">
              <a:avLst/>
            </a:prstGeom>
          </p:spPr>
        </p:pic>
        <p:sp>
          <p:nvSpPr>
            <p:cNvPr id="12" name="Szövegdoboz 11"/>
            <p:cNvSpPr txBox="1"/>
            <p:nvPr/>
          </p:nvSpPr>
          <p:spPr>
            <a:xfrm>
              <a:off x="1283050" y="1267225"/>
              <a:ext cx="7441995" cy="52110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>
                  <a:solidFill>
                    <a:schemeClr val="bg1"/>
                  </a:solidFill>
                  <a:effectLst/>
                </a:rPr>
                <a:t>A pesti Nemzeti Színházban Bánk bán</a:t>
              </a:r>
              <a:r>
                <a:rPr lang="de-DE" dirty="0" smtClean="0">
                  <a:solidFill>
                    <a:schemeClr val="bg1"/>
                  </a:solidFill>
                  <a:effectLst/>
                </a:rPr>
                <a:t>ban </a:t>
              </a:r>
              <a:r>
                <a:rPr lang="hu-HU" dirty="0" smtClean="0">
                  <a:solidFill>
                    <a:schemeClr val="bg1"/>
                  </a:solidFill>
                  <a:effectLst/>
                </a:rPr>
                <a:t> mutatkozott be</a:t>
              </a:r>
              <a:r>
                <a:rPr lang="hu-HU" dirty="0" smtClean="0">
                  <a:effectLst/>
                </a:rPr>
                <a:t/>
              </a:r>
              <a:br>
                <a:rPr lang="hu-HU" dirty="0" smtClean="0">
                  <a:effectLst/>
                </a:rPr>
              </a:br>
              <a:r>
                <a:rPr lang="hu-HU" dirty="0" smtClean="0">
                  <a:effectLst/>
                </a:rPr>
                <a:t/>
              </a:r>
              <a:br>
                <a:rPr lang="hu-HU" dirty="0" smtClean="0">
                  <a:effectLst/>
                </a:rPr>
              </a:br>
              <a:endParaRPr lang="hu-HU" dirty="0"/>
            </a:p>
          </p:txBody>
        </p:sp>
      </p:grpSp>
      <p:sp>
        <p:nvSpPr>
          <p:cNvPr id="27" name="Folyamatábra: Bekötés 26"/>
          <p:cNvSpPr/>
          <p:nvPr/>
        </p:nvSpPr>
        <p:spPr>
          <a:xfrm>
            <a:off x="1102990" y="1814171"/>
            <a:ext cx="251341" cy="25134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8" name="Folyamatábra: Bekötés 27"/>
          <p:cNvSpPr/>
          <p:nvPr/>
        </p:nvSpPr>
        <p:spPr>
          <a:xfrm>
            <a:off x="1255390" y="3140968"/>
            <a:ext cx="251341" cy="25134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9" name="Folyamatábra: Bekötés 28"/>
          <p:cNvSpPr/>
          <p:nvPr/>
        </p:nvSpPr>
        <p:spPr>
          <a:xfrm>
            <a:off x="6192867" y="3177659"/>
            <a:ext cx="251341" cy="25134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0" name="Folyamatábra: Bekötés 29"/>
          <p:cNvSpPr/>
          <p:nvPr/>
        </p:nvSpPr>
        <p:spPr>
          <a:xfrm>
            <a:off x="3312547" y="4329787"/>
            <a:ext cx="251341" cy="25134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1" name="Folyamatábra: Bekötés 30"/>
          <p:cNvSpPr/>
          <p:nvPr/>
        </p:nvSpPr>
        <p:spPr>
          <a:xfrm>
            <a:off x="3168531" y="2601595"/>
            <a:ext cx="251341" cy="25134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2" name="Folyamatábra: Bekötés 31"/>
          <p:cNvSpPr/>
          <p:nvPr/>
        </p:nvSpPr>
        <p:spPr>
          <a:xfrm>
            <a:off x="6655881" y="4507761"/>
            <a:ext cx="251341" cy="25134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89069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Csoportba foglalás 31"/>
          <p:cNvGrpSpPr/>
          <p:nvPr/>
        </p:nvGrpSpPr>
        <p:grpSpPr>
          <a:xfrm>
            <a:off x="6410090" y="4725144"/>
            <a:ext cx="1978334" cy="1347405"/>
            <a:chOff x="2264752" y="4816825"/>
            <a:chExt cx="2739296" cy="1399740"/>
          </a:xfrm>
        </p:grpSpPr>
        <p:pic>
          <p:nvPicPr>
            <p:cNvPr id="26" name="Kép 2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4752" y="4816825"/>
              <a:ext cx="2596619" cy="1399740"/>
            </a:xfrm>
            <a:prstGeom prst="rect">
              <a:avLst/>
            </a:prstGeom>
          </p:spPr>
        </p:pic>
        <p:sp>
          <p:nvSpPr>
            <p:cNvPr id="4" name="Téglalap 3"/>
            <p:cNvSpPr/>
            <p:nvPr/>
          </p:nvSpPr>
          <p:spPr>
            <a:xfrm>
              <a:off x="3215944" y="4869160"/>
              <a:ext cx="1788104" cy="9591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hu-HU" dirty="0" smtClean="0"/>
                <a:t>1894. március 12. Budapest</a:t>
              </a:r>
              <a:endParaRPr lang="hu-HU" dirty="0"/>
            </a:p>
          </p:txBody>
        </p:sp>
      </p:grpSp>
      <p:grpSp>
        <p:nvGrpSpPr>
          <p:cNvPr id="33" name="Csoportba foglalás 32"/>
          <p:cNvGrpSpPr/>
          <p:nvPr/>
        </p:nvGrpSpPr>
        <p:grpSpPr>
          <a:xfrm>
            <a:off x="1475656" y="105488"/>
            <a:ext cx="1843843" cy="1546287"/>
            <a:chOff x="463265" y="1203651"/>
            <a:chExt cx="2498907" cy="1875650"/>
          </a:xfrm>
        </p:grpSpPr>
        <p:pic>
          <p:nvPicPr>
            <p:cNvPr id="25" name="Kép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265" y="1203651"/>
              <a:ext cx="2498907" cy="1875650"/>
            </a:xfrm>
            <a:prstGeom prst="rect">
              <a:avLst/>
            </a:prstGeom>
          </p:spPr>
        </p:pic>
        <p:sp>
          <p:nvSpPr>
            <p:cNvPr id="6" name="Szövegdoboz 5"/>
            <p:cNvSpPr txBox="1"/>
            <p:nvPr/>
          </p:nvSpPr>
          <p:spPr>
            <a:xfrm>
              <a:off x="620218" y="1288169"/>
              <a:ext cx="233496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schemeClr val="bg1"/>
                  </a:solidFill>
                  <a:effectLst/>
                </a:rPr>
                <a:t>a drámai színészképző főigazgatója </a:t>
              </a:r>
              <a:r>
                <a:rPr lang="de-DE" dirty="0" smtClean="0">
                  <a:solidFill>
                    <a:schemeClr val="bg1"/>
                  </a:solidFill>
                  <a:effectLst/>
                </a:rPr>
                <a:t>lett</a:t>
              </a:r>
              <a:r>
                <a:rPr lang="hu-HU" dirty="0" smtClean="0">
                  <a:solidFill>
                    <a:schemeClr val="bg1"/>
                  </a:solidFill>
                  <a:effectLst/>
                </a:rPr>
                <a:t>. </a:t>
              </a:r>
              <a:br>
                <a:rPr lang="hu-HU" dirty="0" smtClean="0">
                  <a:solidFill>
                    <a:schemeClr val="bg1"/>
                  </a:solidFill>
                  <a:effectLst/>
                </a:rPr>
              </a:br>
              <a:endParaRPr lang="hu-H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Csoportba foglalás 28"/>
          <p:cNvGrpSpPr/>
          <p:nvPr/>
        </p:nvGrpSpPr>
        <p:grpSpPr>
          <a:xfrm>
            <a:off x="3347864" y="1519624"/>
            <a:ext cx="2045511" cy="1477328"/>
            <a:chOff x="4861371" y="424655"/>
            <a:chExt cx="2857500" cy="1778905"/>
          </a:xfrm>
        </p:grpSpPr>
        <p:pic>
          <p:nvPicPr>
            <p:cNvPr id="28" name="Kép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1371" y="424655"/>
              <a:ext cx="2857500" cy="1600200"/>
            </a:xfrm>
            <a:prstGeom prst="rect">
              <a:avLst/>
            </a:prstGeom>
          </p:spPr>
        </p:pic>
        <p:sp>
          <p:nvSpPr>
            <p:cNvPr id="8" name="Téglalap 7"/>
            <p:cNvSpPr/>
            <p:nvPr/>
          </p:nvSpPr>
          <p:spPr>
            <a:xfrm>
              <a:off x="4861371" y="726232"/>
              <a:ext cx="2014885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hu-HU" dirty="0" smtClean="0">
                  <a:solidFill>
                    <a:schemeClr val="bg1"/>
                  </a:solidFill>
                  <a:effectLst/>
                </a:rPr>
                <a:t>Harminchét színművet fordított. </a:t>
              </a:r>
              <a:r>
                <a:rPr lang="hu-HU" dirty="0" smtClean="0">
                  <a:effectLst/>
                </a:rPr>
                <a:t/>
              </a:r>
              <a:br>
                <a:rPr lang="hu-HU" dirty="0" smtClean="0">
                  <a:effectLst/>
                </a:rPr>
              </a:br>
              <a:r>
                <a:rPr lang="hu-HU" dirty="0" smtClean="0">
                  <a:effectLst/>
                </a:rPr>
                <a:t/>
              </a:r>
              <a:br>
                <a:rPr lang="hu-HU" dirty="0" smtClean="0">
                  <a:effectLst/>
                </a:rPr>
              </a:br>
              <a:endParaRPr lang="hu-HU" dirty="0">
                <a:effectLst/>
              </a:endParaRPr>
            </a:p>
          </p:txBody>
        </p:sp>
      </p:grpSp>
      <p:grpSp>
        <p:nvGrpSpPr>
          <p:cNvPr id="31" name="Csoportba foglalás 30"/>
          <p:cNvGrpSpPr/>
          <p:nvPr/>
        </p:nvGrpSpPr>
        <p:grpSpPr>
          <a:xfrm>
            <a:off x="107504" y="2492896"/>
            <a:ext cx="1500902" cy="1183249"/>
            <a:chOff x="514350" y="3036037"/>
            <a:chExt cx="2705100" cy="1685925"/>
          </a:xfrm>
        </p:grpSpPr>
        <p:pic>
          <p:nvPicPr>
            <p:cNvPr id="30" name="Kép 2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350" y="3036037"/>
              <a:ext cx="2705100" cy="1685925"/>
            </a:xfrm>
            <a:prstGeom prst="rect">
              <a:avLst/>
            </a:prstGeom>
          </p:spPr>
        </p:pic>
        <p:sp>
          <p:nvSpPr>
            <p:cNvPr id="7" name="Szövegdoboz 6"/>
            <p:cNvSpPr txBox="1"/>
            <p:nvPr/>
          </p:nvSpPr>
          <p:spPr>
            <a:xfrm>
              <a:off x="514350" y="3169381"/>
              <a:ext cx="2705100" cy="9209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 smtClean="0">
                  <a:solidFill>
                    <a:schemeClr val="bg1"/>
                  </a:solidFill>
                  <a:effectLst/>
                </a:rPr>
                <a:t>S</a:t>
              </a:r>
              <a:r>
                <a:rPr lang="hu-HU" i="1" dirty="0" smtClean="0">
                  <a:solidFill>
                    <a:schemeClr val="bg1"/>
                  </a:solidFill>
                  <a:effectLst/>
                </a:rPr>
                <a:t>zínészet elmélet </a:t>
              </a:r>
              <a:endParaRPr lang="hu-H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Csoportba foglalás 36"/>
          <p:cNvGrpSpPr/>
          <p:nvPr/>
        </p:nvGrpSpPr>
        <p:grpSpPr>
          <a:xfrm>
            <a:off x="6051996" y="44624"/>
            <a:ext cx="2048396" cy="2019157"/>
            <a:chOff x="5449788" y="2327726"/>
            <a:chExt cx="2146548" cy="2146548"/>
          </a:xfrm>
        </p:grpSpPr>
        <p:pic>
          <p:nvPicPr>
            <p:cNvPr id="23" name="Kép 2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9788" y="2327726"/>
              <a:ext cx="2146548" cy="2146548"/>
            </a:xfrm>
            <a:prstGeom prst="rect">
              <a:avLst/>
            </a:prstGeom>
          </p:spPr>
        </p:pic>
        <p:sp>
          <p:nvSpPr>
            <p:cNvPr id="10" name="Szövegdoboz 9"/>
            <p:cNvSpPr txBox="1"/>
            <p:nvPr/>
          </p:nvSpPr>
          <p:spPr>
            <a:xfrm>
              <a:off x="5449788" y="2420888"/>
              <a:ext cx="2146548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„</a:t>
              </a:r>
              <a:r>
                <a:rPr lang="hu-HU" dirty="0" smtClean="0"/>
                <a:t>Ferenc József-rend lovagkeresztje" kitüntetést kapja a királytól</a:t>
              </a:r>
              <a:br>
                <a:rPr lang="hu-HU" dirty="0" smtClean="0"/>
              </a:br>
              <a:endParaRPr lang="hu-HU" dirty="0"/>
            </a:p>
          </p:txBody>
        </p:sp>
      </p:grpSp>
      <p:grpSp>
        <p:nvGrpSpPr>
          <p:cNvPr id="35" name="Csoportba foglalás 34"/>
          <p:cNvGrpSpPr/>
          <p:nvPr/>
        </p:nvGrpSpPr>
        <p:grpSpPr>
          <a:xfrm>
            <a:off x="1217028" y="3745454"/>
            <a:ext cx="2568401" cy="1800225"/>
            <a:chOff x="3300412" y="2528887"/>
            <a:chExt cx="2568401" cy="1800225"/>
          </a:xfrm>
        </p:grpSpPr>
        <p:pic>
          <p:nvPicPr>
            <p:cNvPr id="34" name="Kép 3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00412" y="2528887"/>
              <a:ext cx="2543175" cy="1800225"/>
            </a:xfrm>
            <a:prstGeom prst="rect">
              <a:avLst/>
            </a:prstGeom>
          </p:spPr>
        </p:pic>
        <p:sp>
          <p:nvSpPr>
            <p:cNvPr id="11" name="Szövegdoboz 10"/>
            <p:cNvSpPr txBox="1"/>
            <p:nvPr/>
          </p:nvSpPr>
          <p:spPr>
            <a:xfrm>
              <a:off x="3330785" y="2600135"/>
              <a:ext cx="253802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1882 </a:t>
              </a:r>
              <a:r>
                <a:rPr lang="de-DE" dirty="0" smtClean="0"/>
                <a:t>–ben </a:t>
              </a:r>
              <a:r>
                <a:rPr lang="hu-HU" dirty="0" smtClean="0"/>
                <a:t>Kisfaludy Társaság rendes tagja</a:t>
              </a:r>
              <a:r>
                <a:rPr lang="de-DE" dirty="0" smtClean="0"/>
                <a:t> lesz</a:t>
              </a:r>
              <a:r>
                <a:rPr lang="hu-HU" dirty="0" smtClean="0"/>
                <a:t/>
              </a:r>
              <a:br>
                <a:rPr lang="hu-HU" dirty="0" smtClean="0"/>
              </a:br>
              <a:endParaRPr lang="hu-HU" dirty="0"/>
            </a:p>
          </p:txBody>
        </p:sp>
      </p:grpSp>
      <p:grpSp>
        <p:nvGrpSpPr>
          <p:cNvPr id="36" name="Csoportba foglalás 35"/>
          <p:cNvGrpSpPr/>
          <p:nvPr/>
        </p:nvGrpSpPr>
        <p:grpSpPr>
          <a:xfrm>
            <a:off x="4342095" y="3154946"/>
            <a:ext cx="1741642" cy="1850997"/>
            <a:chOff x="4688574" y="327903"/>
            <a:chExt cx="2115674" cy="2115674"/>
          </a:xfrm>
        </p:grpSpPr>
        <p:pic>
          <p:nvPicPr>
            <p:cNvPr id="24" name="Kép 2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8574" y="327903"/>
              <a:ext cx="2115674" cy="2115674"/>
            </a:xfrm>
            <a:prstGeom prst="rect">
              <a:avLst/>
            </a:prstGeom>
          </p:spPr>
        </p:pic>
        <p:sp>
          <p:nvSpPr>
            <p:cNvPr id="12" name="Szövegdoboz 11"/>
            <p:cNvSpPr txBox="1"/>
            <p:nvPr/>
          </p:nvSpPr>
          <p:spPr>
            <a:xfrm>
              <a:off x="4688574" y="476672"/>
              <a:ext cx="1935654" cy="1243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schemeClr val="bg1"/>
                  </a:solidFill>
                </a:rPr>
                <a:t>Színpadra viszi Madách: "Az ember tragédiája" című színművét</a:t>
              </a:r>
              <a:endParaRPr lang="hu-HU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Szabadkézi sokszög 14"/>
          <p:cNvSpPr/>
          <p:nvPr/>
        </p:nvSpPr>
        <p:spPr>
          <a:xfrm>
            <a:off x="-108520" y="1108260"/>
            <a:ext cx="8847811" cy="5883139"/>
          </a:xfrm>
          <a:custGeom>
            <a:avLst/>
            <a:gdLst>
              <a:gd name="connsiteX0" fmla="*/ 0 w 8847811"/>
              <a:gd name="connsiteY0" fmla="*/ 734395 h 5883139"/>
              <a:gd name="connsiteX1" fmla="*/ 1288473 w 8847811"/>
              <a:gd name="connsiteY1" fmla="*/ 55522 h 5883139"/>
              <a:gd name="connsiteX2" fmla="*/ 1939636 w 8847811"/>
              <a:gd name="connsiteY2" fmla="*/ 2022867 h 5883139"/>
              <a:gd name="connsiteX3" fmla="*/ 3740727 w 8847811"/>
              <a:gd name="connsiteY3" fmla="*/ 1815049 h 5883139"/>
              <a:gd name="connsiteX4" fmla="*/ 4364182 w 8847811"/>
              <a:gd name="connsiteY4" fmla="*/ 3962504 h 5883139"/>
              <a:gd name="connsiteX5" fmla="*/ 6539345 w 8847811"/>
              <a:gd name="connsiteY5" fmla="*/ 3158940 h 5883139"/>
              <a:gd name="connsiteX6" fmla="*/ 6151418 w 8847811"/>
              <a:gd name="connsiteY6" fmla="*/ 1607231 h 5883139"/>
              <a:gd name="connsiteX7" fmla="*/ 8728364 w 8847811"/>
              <a:gd name="connsiteY7" fmla="*/ 1136176 h 5883139"/>
              <a:gd name="connsiteX8" fmla="*/ 8340436 w 8847811"/>
              <a:gd name="connsiteY8" fmla="*/ 4475122 h 5883139"/>
              <a:gd name="connsiteX9" fmla="*/ 7633855 w 8847811"/>
              <a:gd name="connsiteY9" fmla="*/ 5763595 h 5883139"/>
              <a:gd name="connsiteX10" fmla="*/ 7647709 w 8847811"/>
              <a:gd name="connsiteY10" fmla="*/ 5749740 h 5883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847811" h="5883139">
                <a:moveTo>
                  <a:pt x="0" y="734395"/>
                </a:moveTo>
                <a:cubicBezTo>
                  <a:pt x="482600" y="287586"/>
                  <a:pt x="965200" y="-159223"/>
                  <a:pt x="1288473" y="55522"/>
                </a:cubicBezTo>
                <a:cubicBezTo>
                  <a:pt x="1611746" y="270267"/>
                  <a:pt x="1530927" y="1729613"/>
                  <a:pt x="1939636" y="2022867"/>
                </a:cubicBezTo>
                <a:cubicBezTo>
                  <a:pt x="2348345" y="2316121"/>
                  <a:pt x="3336636" y="1491776"/>
                  <a:pt x="3740727" y="1815049"/>
                </a:cubicBezTo>
                <a:cubicBezTo>
                  <a:pt x="4144818" y="2138322"/>
                  <a:pt x="3897746" y="3738522"/>
                  <a:pt x="4364182" y="3962504"/>
                </a:cubicBezTo>
                <a:cubicBezTo>
                  <a:pt x="4830618" y="4186486"/>
                  <a:pt x="6241472" y="3551486"/>
                  <a:pt x="6539345" y="3158940"/>
                </a:cubicBezTo>
                <a:cubicBezTo>
                  <a:pt x="6837218" y="2766395"/>
                  <a:pt x="5786582" y="1944358"/>
                  <a:pt x="6151418" y="1607231"/>
                </a:cubicBezTo>
                <a:cubicBezTo>
                  <a:pt x="6516254" y="1270104"/>
                  <a:pt x="8363528" y="658194"/>
                  <a:pt x="8728364" y="1136176"/>
                </a:cubicBezTo>
                <a:cubicBezTo>
                  <a:pt x="9093200" y="1614158"/>
                  <a:pt x="8522854" y="3703885"/>
                  <a:pt x="8340436" y="4475122"/>
                </a:cubicBezTo>
                <a:cubicBezTo>
                  <a:pt x="8158018" y="5246359"/>
                  <a:pt x="7749309" y="5551159"/>
                  <a:pt x="7633855" y="5763595"/>
                </a:cubicBezTo>
                <a:cubicBezTo>
                  <a:pt x="7518401" y="5976031"/>
                  <a:pt x="7583055" y="5862885"/>
                  <a:pt x="7647709" y="5749740"/>
                </a:cubicBezTo>
              </a:path>
            </a:pathLst>
          </a:custGeom>
          <a:noFill/>
          <a:ln w="1111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Folyamatábra: Bekötés 15"/>
          <p:cNvSpPr/>
          <p:nvPr/>
        </p:nvSpPr>
        <p:spPr>
          <a:xfrm>
            <a:off x="1194559" y="1177331"/>
            <a:ext cx="251341" cy="25134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7" name="Folyamatábra: Bekötés 16"/>
          <p:cNvSpPr/>
          <p:nvPr/>
        </p:nvSpPr>
        <p:spPr>
          <a:xfrm>
            <a:off x="1427948" y="2364460"/>
            <a:ext cx="251341" cy="25134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8" name="Folyamatábra: Bekötés 17"/>
          <p:cNvSpPr/>
          <p:nvPr/>
        </p:nvSpPr>
        <p:spPr>
          <a:xfrm>
            <a:off x="3319499" y="2717466"/>
            <a:ext cx="251341" cy="25134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9" name="Folyamatábra: Bekötés 18"/>
          <p:cNvSpPr/>
          <p:nvPr/>
        </p:nvSpPr>
        <p:spPr>
          <a:xfrm>
            <a:off x="3771084" y="3676145"/>
            <a:ext cx="251341" cy="25134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0" name="Folyamatábra: Bekötés 19"/>
          <p:cNvSpPr/>
          <p:nvPr/>
        </p:nvSpPr>
        <p:spPr>
          <a:xfrm>
            <a:off x="6173837" y="3494113"/>
            <a:ext cx="251341" cy="25134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1" name="Folyamatábra: Bekötés 20"/>
          <p:cNvSpPr/>
          <p:nvPr/>
        </p:nvSpPr>
        <p:spPr>
          <a:xfrm>
            <a:off x="7996190" y="1932742"/>
            <a:ext cx="251341" cy="25134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2" name="Folyamatábra: Bekötés 21"/>
          <p:cNvSpPr/>
          <p:nvPr/>
        </p:nvSpPr>
        <p:spPr>
          <a:xfrm>
            <a:off x="8247531" y="4879172"/>
            <a:ext cx="251341" cy="251341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14849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51520" y="260648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de-DE" sz="3200" dirty="0" smtClean="0"/>
              <a:t>Helyszín</a:t>
            </a:r>
            <a:endParaRPr lang="hu-HU" sz="3200" dirty="0"/>
          </a:p>
        </p:txBody>
      </p:sp>
      <p:sp>
        <p:nvSpPr>
          <p:cNvPr id="5" name="Téglalap 4"/>
          <p:cNvSpPr/>
          <p:nvPr/>
        </p:nvSpPr>
        <p:spPr>
          <a:xfrm>
            <a:off x="4139952" y="24093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smtClean="0">
                <a:effectLst/>
              </a:rPr>
              <a:t>A mű ősbemutatóját </a:t>
            </a:r>
            <a:r>
              <a:rPr lang="de-DE" dirty="0" smtClean="0">
                <a:effectLst/>
              </a:rPr>
              <a:t>, </a:t>
            </a:r>
            <a:r>
              <a:rPr lang="hu-HU" dirty="0" smtClean="0">
                <a:effectLst/>
              </a:rPr>
              <a:t>amelyet szerzője már nem érhetett meg </a:t>
            </a:r>
            <a:r>
              <a:rPr lang="de-DE" dirty="0" smtClean="0">
                <a:effectLst/>
              </a:rPr>
              <a:t>, </a:t>
            </a:r>
            <a:r>
              <a:rPr lang="hu-HU" dirty="0" smtClean="0">
                <a:effectLst/>
              </a:rPr>
              <a:t>1883. szeptember 21-én a pesti Nemzeti Színházban tartották. Az addig csak irodalmi körökben ismert drámát Paulay Ede igazgató, az intézmény főrendezője vitte színre. </a:t>
            </a:r>
            <a:br>
              <a:rPr lang="hu-HU" dirty="0" smtClean="0">
                <a:effectLst/>
              </a:rPr>
            </a:br>
            <a:r>
              <a:rPr lang="hu-HU" dirty="0" smtClean="0">
                <a:effectLst/>
              </a:rPr>
              <a:t/>
            </a:r>
            <a:br>
              <a:rPr lang="hu-HU" dirty="0" smtClean="0">
                <a:effectLst/>
              </a:rPr>
            </a:br>
            <a:endParaRPr lang="hu-HU" dirty="0">
              <a:effectLst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64" y="2521573"/>
            <a:ext cx="5424598" cy="364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052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683568" y="476672"/>
            <a:ext cx="58989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magyar színház épületét Pest vármegye alispánja, Földváry Gábor határozott intézkedésének köszönhetően a Grassalkovich Antal által adományozott Kerepesi úti telken kezdték építeni 1835-ben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  <a:p>
            <a:r>
              <a:rPr lang="de-DE" dirty="0" smtClean="0"/>
              <a:t>		</a:t>
            </a:r>
            <a:r>
              <a:rPr lang="hu-HU" dirty="0" smtClean="0"/>
              <a:t>1837. augusztus 22-én nyitották meg Pesti </a:t>
            </a:r>
            <a:r>
              <a:rPr lang="de-DE" dirty="0" smtClean="0"/>
              <a:t>		</a:t>
            </a:r>
            <a:r>
              <a:rPr lang="hu-HU" dirty="0" smtClean="0"/>
              <a:t>Magyar </a:t>
            </a:r>
            <a:r>
              <a:rPr lang="de-DE" dirty="0" smtClean="0"/>
              <a:t>	</a:t>
            </a:r>
            <a:r>
              <a:rPr lang="hu-HU" dirty="0" smtClean="0"/>
              <a:t>Színház néven. 1840-ben a Pest </a:t>
            </a:r>
            <a:r>
              <a:rPr lang="de-DE" dirty="0" smtClean="0"/>
              <a:t>		</a:t>
            </a:r>
            <a:r>
              <a:rPr lang="hu-HU" dirty="0" smtClean="0"/>
              <a:t>vármegye által </a:t>
            </a:r>
            <a:r>
              <a:rPr lang="de-DE" dirty="0" smtClean="0"/>
              <a:t>	</a:t>
            </a:r>
            <a:r>
              <a:rPr lang="hu-HU" dirty="0" smtClean="0"/>
              <a:t>fenntartott színház </a:t>
            </a:r>
            <a:r>
              <a:rPr lang="de-DE" dirty="0" smtClean="0"/>
              <a:t>			</a:t>
            </a:r>
            <a:r>
              <a:rPr lang="hu-HU" dirty="0" smtClean="0"/>
              <a:t>országos intézmény lett, és </a:t>
            </a:r>
            <a:r>
              <a:rPr lang="de-DE" dirty="0" smtClean="0"/>
              <a:t>	</a:t>
            </a:r>
            <a:r>
              <a:rPr lang="hu-HU" dirty="0" smtClean="0"/>
              <a:t>Nemzeti </a:t>
            </a:r>
            <a:r>
              <a:rPr lang="de-DE" dirty="0" smtClean="0"/>
              <a:t>			</a:t>
            </a:r>
            <a:r>
              <a:rPr lang="hu-HU" dirty="0" smtClean="0"/>
              <a:t>Színház néven működött tovább. 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hu-HU" dirty="0" smtClean="0"/>
              <a:t>1875-ben a színházépületet átalakították, és kibővítették, 1908 nyarán azonban bezárták, tűz- és életveszélyesnek nyilvánították. </a:t>
            </a: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792" y="0"/>
            <a:ext cx="1872208" cy="2564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17603"/>
            <a:ext cx="1472456" cy="1752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065305"/>
            <a:ext cx="2326474" cy="15333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98" y="2193749"/>
            <a:ext cx="1645217" cy="16452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500" y="3838966"/>
            <a:ext cx="2486678" cy="14920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74973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23528" y="116632"/>
            <a:ext cx="3312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de-DE" sz="3200" dirty="0" smtClean="0"/>
              <a:t>Rendezésének  újdonsága</a:t>
            </a:r>
            <a:endParaRPr lang="hu-HU" sz="3200" dirty="0"/>
          </a:p>
        </p:txBody>
      </p:sp>
      <p:sp>
        <p:nvSpPr>
          <p:cNvPr id="5" name="Téglalap 4"/>
          <p:cNvSpPr/>
          <p:nvPr/>
        </p:nvSpPr>
        <p:spPr>
          <a:xfrm>
            <a:off x="3635896" y="40466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smtClean="0">
                <a:effectLst/>
              </a:rPr>
              <a:t>A darab látványos sikeréhez a színház technikai felszereltsége  járult</a:t>
            </a:r>
            <a:r>
              <a:rPr lang="de-DE" dirty="0" smtClean="0">
                <a:effectLst/>
              </a:rPr>
              <a:t> nagyban hozzá </a:t>
            </a:r>
            <a:r>
              <a:rPr lang="hu-HU" dirty="0" smtClean="0">
                <a:effectLst/>
              </a:rPr>
              <a:t>: az első ízben alkalmazott villanyfény, a jól működő süllyesztő és a megnövelt színpad. A valódi sikert azonban a szereplők aratták</a:t>
            </a:r>
            <a:r>
              <a:rPr lang="de-DE" dirty="0" smtClean="0">
                <a:effectLst/>
              </a:rPr>
              <a:t>.</a:t>
            </a:r>
            <a:r>
              <a:rPr lang="hu-HU" dirty="0" smtClean="0">
                <a:effectLst/>
              </a:rPr>
              <a:t/>
            </a:r>
            <a:br>
              <a:rPr lang="hu-HU" dirty="0" smtClean="0">
                <a:effectLst/>
              </a:rPr>
            </a:br>
            <a:r>
              <a:rPr lang="hu-HU" dirty="0" smtClean="0">
                <a:effectLst/>
              </a:rPr>
              <a:t/>
            </a:r>
            <a:br>
              <a:rPr lang="hu-HU" dirty="0" smtClean="0">
                <a:effectLst/>
              </a:rPr>
            </a:br>
            <a:endParaRPr lang="hu-HU" dirty="0">
              <a:effectLst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798168" y="47993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smtClean="0"/>
              <a:t>Nagy szakismeret, rendezési hagyományok hazai és külföldi ismerete, valamint szorgalmán alapuló műveltsége jellemezte leginkább rendezéseit.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3347864" y="3789040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i="1" dirty="0" smtClean="0">
                <a:effectLst/>
              </a:rPr>
              <a:t/>
            </a:r>
            <a:br>
              <a:rPr lang="hu-HU" i="1" dirty="0" smtClean="0">
                <a:effectLst/>
              </a:rPr>
            </a:br>
            <a:endParaRPr lang="hu-HU" i="1" dirty="0"/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963" y="2204864"/>
            <a:ext cx="1742051" cy="17264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141826"/>
            <a:ext cx="2304256" cy="27404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591121"/>
            <a:ext cx="1286767" cy="12867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055003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051720" y="1545271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smtClean="0">
                <a:effectLst/>
              </a:rPr>
              <a:t>“A színművészet, vagyis: a drámai előadás művészetének célja: a drámai költemény művészi megvalósítása. Elsődleges kelléke tehát a drámai költemény; amint ez viszont a színpadi előadásra van utalva, hogy teljes hatást idézzen elő.</a:t>
            </a:r>
            <a:r>
              <a:rPr lang="de-DE" dirty="0" smtClean="0">
                <a:effectLst/>
              </a:rPr>
              <a:t>“</a:t>
            </a:r>
            <a:r>
              <a:rPr lang="hu-HU" dirty="0" smtClean="0">
                <a:effectLst/>
              </a:rPr>
              <a:t/>
            </a:r>
            <a:br>
              <a:rPr lang="hu-HU" dirty="0" smtClean="0">
                <a:effectLst/>
              </a:rPr>
            </a:br>
            <a:r>
              <a:rPr lang="hu-HU" dirty="0" smtClean="0">
                <a:effectLst/>
              </a:rPr>
              <a:t/>
            </a:r>
            <a:br>
              <a:rPr lang="hu-HU" dirty="0" smtClean="0">
                <a:effectLst/>
              </a:rPr>
            </a:br>
            <a:endParaRPr lang="hu-HU" dirty="0">
              <a:effectLst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324907" y="2386388"/>
            <a:ext cx="66233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 smtClean="0">
                <a:effectLst/>
              </a:rPr>
              <a:t>„</a:t>
            </a:r>
            <a:r>
              <a:rPr lang="hu-HU" i="1" dirty="0" smtClean="0">
                <a:effectLst/>
              </a:rPr>
              <a:t>a költő szabad fantáziája által teremtett alakok megtestesítése. A színművészet ez alakokat hússal és vérrel látja el; azokba életet lehel, és mint élőlényeket érzékeink elé állítja; a költő művének a valódi élet teljes csalódását kölcsönzi, és ezáltal oly hatásokat idéz elő, minőket erő és megrázkódás tekintetében semmi más művészet nem érhet el.”</a:t>
            </a:r>
            <a:br>
              <a:rPr lang="hu-HU" i="1" dirty="0" smtClean="0">
                <a:effectLst/>
              </a:rPr>
            </a:br>
            <a:r>
              <a:rPr lang="hu-HU" i="1" dirty="0" smtClean="0">
                <a:effectLst/>
              </a:rPr>
              <a:t/>
            </a:r>
            <a:br>
              <a:rPr lang="hu-HU" i="1" dirty="0" smtClean="0">
                <a:effectLst/>
              </a:rPr>
            </a:br>
            <a:endParaRPr lang="hu-HU" i="1" dirty="0" smtClean="0"/>
          </a:p>
          <a:p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858657"/>
            <a:ext cx="1976224" cy="2766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437112"/>
            <a:ext cx="3282388" cy="2188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535" y="78065"/>
            <a:ext cx="1466536" cy="2688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50126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611560" y="589330"/>
            <a:ext cx="7762940" cy="579199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774" y="2343502"/>
            <a:ext cx="1494796" cy="22962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Szövegdoboz 3"/>
          <p:cNvSpPr txBox="1"/>
          <p:nvPr/>
        </p:nvSpPr>
        <p:spPr>
          <a:xfrm>
            <a:off x="323528" y="116632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de-DE" sz="3200" dirty="0" smtClean="0"/>
              <a:t>Szereplők</a:t>
            </a:r>
            <a:endParaRPr lang="hu-HU" sz="3200" dirty="0"/>
          </a:p>
        </p:txBody>
      </p:sp>
      <p:sp>
        <p:nvSpPr>
          <p:cNvPr id="6" name="Téglalap 5"/>
          <p:cNvSpPr/>
          <p:nvPr/>
        </p:nvSpPr>
        <p:spPr>
          <a:xfrm>
            <a:off x="2393579" y="997285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effectLst/>
              </a:rPr>
              <a:t>Éva </a:t>
            </a:r>
            <a:r>
              <a:rPr lang="de-DE" sz="3200" dirty="0">
                <a:solidFill>
                  <a:schemeClr val="bg1"/>
                </a:solidFill>
              </a:rPr>
              <a:t/>
            </a:r>
            <a:br>
              <a:rPr lang="de-DE" sz="3200" dirty="0">
                <a:solidFill>
                  <a:schemeClr val="bg1"/>
                </a:solidFill>
              </a:rPr>
            </a:br>
            <a:r>
              <a:rPr lang="hu-HU" sz="3200" dirty="0" smtClean="0">
                <a:solidFill>
                  <a:schemeClr val="bg1"/>
                </a:solidFill>
                <a:effectLst/>
              </a:rPr>
              <a:t>Jászai Mari</a:t>
            </a:r>
            <a:r>
              <a:rPr lang="de-DE" sz="3200" dirty="0" smtClean="0">
                <a:solidFill>
                  <a:schemeClr val="bg1"/>
                </a:solidFill>
                <a:effectLst/>
              </a:rPr>
              <a:t> </a:t>
            </a:r>
            <a:endParaRPr lang="hu-HU" sz="3200" dirty="0">
              <a:solidFill>
                <a:schemeClr val="bg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3446733" y="997285"/>
            <a:ext cx="23286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effectLst/>
              </a:rPr>
              <a:t>Ádám</a:t>
            </a:r>
            <a:r>
              <a:rPr lang="de-DE" sz="3200" b="1" dirty="0" smtClean="0">
                <a:solidFill>
                  <a:schemeClr val="bg1"/>
                </a:solidFill>
                <a:effectLst/>
              </a:rPr>
              <a:t/>
            </a:r>
            <a:br>
              <a:rPr lang="de-DE" sz="3200" b="1" dirty="0" smtClean="0">
                <a:solidFill>
                  <a:schemeClr val="bg1"/>
                </a:solidFill>
                <a:effectLst/>
              </a:rPr>
            </a:br>
            <a:r>
              <a:rPr lang="de-DE" sz="3200" dirty="0" smtClean="0">
                <a:solidFill>
                  <a:schemeClr val="bg1"/>
                </a:solidFill>
                <a:effectLst/>
              </a:rPr>
              <a:t> </a:t>
            </a:r>
            <a:r>
              <a:rPr lang="hu-HU" sz="3200" dirty="0" smtClean="0">
                <a:solidFill>
                  <a:schemeClr val="bg1"/>
                </a:solidFill>
                <a:effectLst/>
              </a:rPr>
              <a:t>Nagy Imre </a:t>
            </a:r>
            <a:endParaRPr lang="hu-HU" sz="3200" dirty="0">
              <a:solidFill>
                <a:schemeClr val="bg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3511450" y="1027518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solidFill>
                  <a:schemeClr val="bg1"/>
                </a:solidFill>
                <a:effectLst/>
              </a:rPr>
              <a:t>Lucifer </a:t>
            </a:r>
            <a:r>
              <a:rPr lang="de-DE" sz="3200" dirty="0">
                <a:solidFill>
                  <a:schemeClr val="bg1"/>
                </a:solidFill>
              </a:rPr>
              <a:t/>
            </a:r>
            <a:br>
              <a:rPr lang="de-DE" sz="3200" dirty="0">
                <a:solidFill>
                  <a:schemeClr val="bg1"/>
                </a:solidFill>
              </a:rPr>
            </a:br>
            <a:r>
              <a:rPr lang="hu-HU" sz="3200" dirty="0" smtClean="0">
                <a:solidFill>
                  <a:schemeClr val="bg1"/>
                </a:solidFill>
                <a:effectLst/>
              </a:rPr>
              <a:t>Gyenes László</a:t>
            </a:r>
            <a:endParaRPr lang="hu-HU" sz="3200" dirty="0">
              <a:solidFill>
                <a:schemeClr val="bg1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725" y="2448753"/>
            <a:ext cx="1635738" cy="22836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535" y="2325277"/>
            <a:ext cx="1660088" cy="24071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0042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2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"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"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"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321</Words>
  <Application>Microsoft Office PowerPoint</Application>
  <PresentationFormat>Diavetítés a képernyőre (4:3 oldalarány)</PresentationFormat>
  <Paragraphs>39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Dorka</dc:creator>
  <cp:lastModifiedBy>Dorka</cp:lastModifiedBy>
  <cp:revision>20</cp:revision>
  <dcterms:created xsi:type="dcterms:W3CDTF">2018-04-15T11:28:35Z</dcterms:created>
  <dcterms:modified xsi:type="dcterms:W3CDTF">2018-04-15T14:42:24Z</dcterms:modified>
</cp:coreProperties>
</file>