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02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11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038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253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37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01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847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321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05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30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17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1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94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76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04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1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2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3600" dirty="0">
                <a:solidFill>
                  <a:schemeClr val="accent5">
                    <a:lumMod val="75000"/>
                  </a:schemeClr>
                </a:solidFill>
              </a:rPr>
              <a:t>A Nemzeti Színház Bánk bán előadásai</a:t>
            </a:r>
            <a:br>
              <a:rPr lang="hu-HU" sz="3600" dirty="0">
                <a:solidFill>
                  <a:schemeClr val="accent5">
                    <a:lumMod val="75000"/>
                  </a:schemeClr>
                </a:solidFill>
              </a:rPr>
            </a:br>
            <a:endParaRPr lang="hu-H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557" y="3061252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Színészek Tiborc szerepében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82" y="2597426"/>
            <a:ext cx="1742727" cy="188643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110" y="3992794"/>
            <a:ext cx="3397780" cy="19309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12956" t="1511" r="6869" b="1"/>
          <a:stretch/>
        </p:blipFill>
        <p:spPr>
          <a:xfrm>
            <a:off x="8534400" y="2597426"/>
            <a:ext cx="2690191" cy="215844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556605" y="4635092"/>
            <a:ext cx="1479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accent5">
                    <a:lumMod val="50000"/>
                  </a:schemeClr>
                </a:solidFill>
              </a:rPr>
              <a:t>Avar István </a:t>
            </a:r>
          </a:p>
          <a:p>
            <a:pPr algn="ctr"/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1954 - 2012</a:t>
            </a: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274973" y="3186700"/>
            <a:ext cx="1642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chemeClr val="accent5">
                    <a:lumMod val="50000"/>
                  </a:schemeClr>
                </a:solidFill>
              </a:rPr>
              <a:t>Melis</a:t>
            </a:r>
            <a:r>
              <a:rPr lang="hu-HU" sz="2000" b="1" dirty="0" smtClean="0">
                <a:solidFill>
                  <a:schemeClr val="accent5">
                    <a:lumMod val="50000"/>
                  </a:schemeClr>
                </a:solidFill>
              </a:rPr>
              <a:t> György</a:t>
            </a:r>
          </a:p>
          <a:p>
            <a:pPr algn="ctr"/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1923 - 2009</a:t>
            </a: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9046062" y="4958258"/>
            <a:ext cx="1666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accent5">
                    <a:lumMod val="50000"/>
                  </a:schemeClr>
                </a:solidFill>
              </a:rPr>
              <a:t>Farkas Dénes</a:t>
            </a:r>
          </a:p>
          <a:p>
            <a:pPr algn="ctr"/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1988 - </a:t>
            </a: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0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Új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rendezések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új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ötletek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1"/>
            <a:ext cx="6139069" cy="3499311"/>
          </a:xfrm>
        </p:spPr>
        <p:txBody>
          <a:bodyPr>
            <a:normAutofit fontScale="70000" lnSpcReduction="20000"/>
          </a:bodyPr>
          <a:lstStyle/>
          <a:p>
            <a:pPr lvl="0" algn="just">
              <a:spcBef>
                <a:spcPts val="390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480"/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93741C"/>
                </a:solidFill>
              </a:rPr>
              <a:t>2002. </a:t>
            </a:r>
            <a:r>
              <a:rPr lang="hu-HU" dirty="0">
                <a:solidFill>
                  <a:srgbClr val="93741C"/>
                </a:solidFill>
              </a:rPr>
              <a:t>d</a:t>
            </a:r>
            <a:r>
              <a:rPr lang="hu-HU" dirty="0" smtClean="0">
                <a:solidFill>
                  <a:srgbClr val="93741C"/>
                </a:solidFill>
              </a:rPr>
              <a:t>ecemberében Bánk </a:t>
            </a:r>
            <a:r>
              <a:rPr lang="hu-HU" dirty="0">
                <a:solidFill>
                  <a:srgbClr val="93741C"/>
                </a:solidFill>
              </a:rPr>
              <a:t>bán próza bemutató, </a:t>
            </a:r>
            <a:r>
              <a:rPr lang="hu-HU" dirty="0" err="1" smtClean="0">
                <a:solidFill>
                  <a:srgbClr val="93741C"/>
                </a:solidFill>
              </a:rPr>
              <a:t>Vidnyánszky</a:t>
            </a:r>
            <a:r>
              <a:rPr lang="hu-HU" dirty="0" smtClean="0">
                <a:solidFill>
                  <a:srgbClr val="93741C"/>
                </a:solidFill>
              </a:rPr>
              <a:t> Attila,  </a:t>
            </a:r>
            <a:r>
              <a:rPr lang="hu-HU" dirty="0">
                <a:solidFill>
                  <a:srgbClr val="93741C"/>
                </a:solidFill>
              </a:rPr>
              <a:t>Kossuth- és Jászai Mari díjas kárpátaljai </a:t>
            </a:r>
            <a:r>
              <a:rPr lang="hu-HU" dirty="0" smtClean="0">
                <a:solidFill>
                  <a:srgbClr val="93741C"/>
                </a:solidFill>
              </a:rPr>
              <a:t>színházi rendezőnek köszönhetően került előadásra.</a:t>
            </a:r>
            <a:endParaRPr lang="hu-HU" dirty="0"/>
          </a:p>
          <a:p>
            <a:pPr lvl="0" algn="just">
              <a:spcBef>
                <a:spcPts val="390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480"/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93741C"/>
                </a:solidFill>
              </a:rPr>
              <a:t>2009.október 23:  A Nemzeti </a:t>
            </a:r>
            <a:r>
              <a:rPr lang="hu-HU" dirty="0">
                <a:solidFill>
                  <a:srgbClr val="93741C"/>
                </a:solidFill>
              </a:rPr>
              <a:t>Színház, </a:t>
            </a:r>
            <a:r>
              <a:rPr lang="hu-HU" dirty="0">
                <a:solidFill>
                  <a:srgbClr val="93741C"/>
                </a:solidFill>
              </a:rPr>
              <a:t>Gobbi</a:t>
            </a:r>
            <a:r>
              <a:rPr lang="hu-HU" dirty="0">
                <a:solidFill>
                  <a:srgbClr val="93741C"/>
                </a:solidFill>
              </a:rPr>
              <a:t> Hilda </a:t>
            </a:r>
            <a:r>
              <a:rPr lang="hu-HU" dirty="0" smtClean="0">
                <a:solidFill>
                  <a:srgbClr val="93741C"/>
                </a:solidFill>
              </a:rPr>
              <a:t>Színpadán </a:t>
            </a:r>
            <a:r>
              <a:rPr lang="hu-HU" dirty="0">
                <a:solidFill>
                  <a:srgbClr val="93741C"/>
                </a:solidFill>
              </a:rPr>
              <a:t>Alföldi Róbert rendezésében </a:t>
            </a:r>
            <a:r>
              <a:rPr lang="hu-HU" dirty="0" smtClean="0">
                <a:solidFill>
                  <a:srgbClr val="93741C"/>
                </a:solidFill>
              </a:rPr>
              <a:t>került </a:t>
            </a:r>
            <a:r>
              <a:rPr lang="hu-HU" dirty="0">
                <a:solidFill>
                  <a:srgbClr val="93741C"/>
                </a:solidFill>
              </a:rPr>
              <a:t>bemutatásra a darab. A Nemzeti Színházi előadása, a huszonéves fiatalok érdeklődését és kíváncsiságát szerette volna felkelteni, figyelmüket a mű igazi értékeire irányítani. Alföldi Róbert a színház legfiatalabb színészei számára feladatul tűzte ki, hogy az általuk kiválasztott jeleneteket a maguk értelmezésében rakják össze és ezekből a tanulmányokból induljon el egy nyílt, bátor, eleven megközelítése a Bánk bánnak</a:t>
            </a:r>
            <a:r>
              <a:rPr lang="hu-HU" dirty="0" smtClean="0">
                <a:solidFill>
                  <a:srgbClr val="93741C"/>
                </a:solidFill>
              </a:rPr>
              <a:t>.</a:t>
            </a:r>
            <a:r>
              <a:rPr lang="hu-HU" dirty="0" smtClean="0"/>
              <a:t> </a:t>
            </a:r>
            <a:endParaRPr lang="hu-HU" dirty="0" smtClean="0">
              <a:solidFill>
                <a:srgbClr val="93741C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470" y="2377042"/>
            <a:ext cx="3922631" cy="36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2017 szeptember 21.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spcAft>
                <a:spcPts val="0"/>
              </a:spcAft>
              <a:buClr>
                <a:srgbClr val="3E382B"/>
              </a:buClr>
              <a:buSzPts val="4000"/>
              <a:buNone/>
            </a:pPr>
            <a:r>
              <a:rPr lang="hu-HU" sz="1800" dirty="0" smtClean="0">
                <a:solidFill>
                  <a:schemeClr val="accent5">
                    <a:lumMod val="50000"/>
                  </a:schemeClr>
                </a:solidFill>
              </a:rPr>
              <a:t>A Nemzeti </a:t>
            </a:r>
            <a:r>
              <a:rPr lang="hu-HU" sz="1800" dirty="0">
                <a:solidFill>
                  <a:schemeClr val="accent5">
                    <a:lumMod val="50000"/>
                  </a:schemeClr>
                </a:solidFill>
              </a:rPr>
              <a:t>Színház </a:t>
            </a:r>
            <a:r>
              <a:rPr lang="hu-HU" sz="1800" dirty="0">
                <a:solidFill>
                  <a:schemeClr val="accent5">
                    <a:lumMod val="50000"/>
                  </a:schemeClr>
                </a:solidFill>
              </a:rPr>
              <a:t>Gobbi</a:t>
            </a:r>
            <a:r>
              <a:rPr lang="hu-HU" sz="1800" dirty="0">
                <a:solidFill>
                  <a:schemeClr val="accent5">
                    <a:lumMod val="50000"/>
                  </a:schemeClr>
                </a:solidFill>
              </a:rPr>
              <a:t> Hilda </a:t>
            </a:r>
            <a:r>
              <a:rPr lang="hu-HU" sz="1800" dirty="0" smtClean="0">
                <a:solidFill>
                  <a:schemeClr val="accent5">
                    <a:lumMod val="50000"/>
                  </a:schemeClr>
                </a:solidFill>
              </a:rPr>
              <a:t>Színpadának</a:t>
            </a:r>
            <a:r>
              <a:rPr lang="hu-HU" sz="1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u-HU" sz="1800" dirty="0">
                <a:solidFill>
                  <a:schemeClr val="accent5">
                    <a:lumMod val="50000"/>
                  </a:schemeClr>
                </a:solidFill>
              </a:rPr>
              <a:t>próza </a:t>
            </a:r>
            <a:r>
              <a:rPr lang="hu-HU" sz="1800" dirty="0" smtClean="0">
                <a:solidFill>
                  <a:schemeClr val="accent5">
                    <a:lumMod val="50000"/>
                  </a:schemeClr>
                </a:solidFill>
              </a:rPr>
              <a:t>bemutatója, rendező </a:t>
            </a:r>
            <a:r>
              <a:rPr lang="hu-HU" sz="1800" dirty="0" err="1" smtClean="0">
                <a:solidFill>
                  <a:schemeClr val="accent5">
                    <a:lumMod val="50000"/>
                  </a:schemeClr>
                </a:solidFill>
              </a:rPr>
              <a:t>Vidnyánszky</a:t>
            </a:r>
            <a:r>
              <a:rPr lang="hu-HU" sz="1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u-HU" sz="1800" dirty="0">
                <a:solidFill>
                  <a:schemeClr val="accent5">
                    <a:lumMod val="50000"/>
                  </a:schemeClr>
                </a:solidFill>
              </a:rPr>
              <a:t>Attila. A rendező a darabot kamaraszínházi produkcióként kívánta színpadra állítani. </a:t>
            </a:r>
            <a:r>
              <a:rPr lang="hu-HU" sz="1800" dirty="0" smtClean="0">
                <a:solidFill>
                  <a:schemeClr val="accent5">
                    <a:lumMod val="50000"/>
                  </a:schemeClr>
                </a:solidFill>
              </a:rPr>
              <a:t>Ez </a:t>
            </a:r>
            <a:r>
              <a:rPr lang="hu-HU" sz="1800" dirty="0">
                <a:solidFill>
                  <a:schemeClr val="accent5">
                    <a:lumMod val="50000"/>
                  </a:schemeClr>
                </a:solidFill>
              </a:rPr>
              <a:t>a forma arra </a:t>
            </a:r>
            <a:r>
              <a:rPr lang="hu-HU" sz="1800" dirty="0" smtClean="0">
                <a:solidFill>
                  <a:schemeClr val="accent5">
                    <a:lumMod val="50000"/>
                  </a:schemeClr>
                </a:solidFill>
              </a:rPr>
              <a:t>adott </a:t>
            </a:r>
            <a:r>
              <a:rPr lang="hu-HU" sz="1800" dirty="0">
                <a:solidFill>
                  <a:schemeClr val="accent5">
                    <a:lumMod val="50000"/>
                  </a:schemeClr>
                </a:solidFill>
              </a:rPr>
              <a:t>alkalmat, hogy közelebb hozza a közönséghez a drámai összetűzést</a:t>
            </a:r>
            <a:r>
              <a:rPr lang="hu-HU" sz="18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hu-HU" sz="18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>
                <a:srgbClr val="3E382B"/>
              </a:buClr>
              <a:buSzPts val="4000"/>
              <a:buNone/>
            </a:pPr>
            <a:endParaRPr lang="hu-HU" sz="18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>
                <a:srgbClr val="3E382B"/>
              </a:buClr>
              <a:buSzPts val="4000"/>
              <a:buNone/>
            </a:pPr>
            <a:endParaRPr lang="hu-HU" sz="18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781" y="3416606"/>
            <a:ext cx="3108436" cy="299752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30" y="3608618"/>
            <a:ext cx="3524351" cy="246009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161" y="3594038"/>
            <a:ext cx="3629748" cy="25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Vidnyánszky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 Attila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rendezése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2"/>
            <a:ext cx="5977349" cy="3318936"/>
          </a:xfrm>
        </p:spPr>
        <p:txBody>
          <a:bodyPr>
            <a:normAutofit fontScale="62500" lnSpcReduction="20000"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959"/>
            </a:pPr>
            <a:r>
              <a:rPr lang="en-US" sz="2900" dirty="0" smtClean="0">
                <a:solidFill>
                  <a:srgbClr val="93741C"/>
                </a:solidFill>
              </a:rPr>
              <a:t>2023.</a:t>
            </a:r>
            <a:r>
              <a:rPr lang="hu-HU" sz="2900" dirty="0" smtClean="0">
                <a:solidFill>
                  <a:srgbClr val="93741C"/>
                </a:solidFill>
              </a:rPr>
              <a:t> szeptember </a:t>
            </a:r>
            <a:r>
              <a:rPr lang="en-US" sz="2900" dirty="0" smtClean="0">
                <a:solidFill>
                  <a:srgbClr val="93741C"/>
                </a:solidFill>
              </a:rPr>
              <a:t>3</a:t>
            </a:r>
            <a:r>
              <a:rPr lang="hu-HU" sz="2900" dirty="0" smtClean="0">
                <a:solidFill>
                  <a:srgbClr val="93741C"/>
                </a:solidFill>
              </a:rPr>
              <a:t>-án került sor a</a:t>
            </a:r>
            <a:r>
              <a:rPr lang="en-US" sz="2900" dirty="0" smtClean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Nemzeti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 smtClean="0">
                <a:solidFill>
                  <a:srgbClr val="93741C"/>
                </a:solidFill>
              </a:rPr>
              <a:t>Színház</a:t>
            </a:r>
            <a:r>
              <a:rPr lang="en-US" sz="2900" dirty="0" smtClean="0">
                <a:solidFill>
                  <a:srgbClr val="93741C"/>
                </a:solidFill>
              </a:rPr>
              <a:t> </a:t>
            </a:r>
            <a:r>
              <a:rPr lang="en-US" sz="2900" dirty="0" err="1" smtClean="0">
                <a:solidFill>
                  <a:srgbClr val="93741C"/>
                </a:solidFill>
              </a:rPr>
              <a:t>Nagyszínpad</a:t>
            </a:r>
            <a:r>
              <a:rPr lang="hu-HU" sz="2900" dirty="0" smtClean="0">
                <a:solidFill>
                  <a:srgbClr val="93741C"/>
                </a:solidFill>
              </a:rPr>
              <a:t>án a</a:t>
            </a:r>
            <a:r>
              <a:rPr lang="hu-HU" sz="2900" dirty="0">
                <a:solidFill>
                  <a:srgbClr val="93741C"/>
                </a:solidFill>
              </a:rPr>
              <a:t> </a:t>
            </a:r>
            <a:r>
              <a:rPr lang="en-US" sz="2900" dirty="0" err="1" smtClean="0">
                <a:solidFill>
                  <a:srgbClr val="93741C"/>
                </a:solidFill>
              </a:rPr>
              <a:t>próza</a:t>
            </a:r>
            <a:r>
              <a:rPr lang="en-US" sz="2900" dirty="0" smtClean="0">
                <a:solidFill>
                  <a:srgbClr val="93741C"/>
                </a:solidFill>
              </a:rPr>
              <a:t> </a:t>
            </a:r>
            <a:r>
              <a:rPr lang="en-US" sz="2900" dirty="0" err="1" smtClean="0">
                <a:solidFill>
                  <a:srgbClr val="93741C"/>
                </a:solidFill>
              </a:rPr>
              <a:t>bemutató</a:t>
            </a:r>
            <a:r>
              <a:rPr lang="hu-HU" sz="2900" dirty="0" err="1" smtClean="0">
                <a:solidFill>
                  <a:srgbClr val="93741C"/>
                </a:solidFill>
              </a:rPr>
              <a:t>ra</a:t>
            </a:r>
            <a:r>
              <a:rPr lang="en-US" sz="2900" dirty="0" smtClean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Vidnyánszky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smtClean="0">
                <a:solidFill>
                  <a:srgbClr val="93741C"/>
                </a:solidFill>
              </a:rPr>
              <a:t>Attila</a:t>
            </a:r>
            <a:r>
              <a:rPr lang="hu-HU" sz="2900" dirty="0" smtClean="0">
                <a:solidFill>
                  <a:srgbClr val="93741C"/>
                </a:solidFill>
              </a:rPr>
              <a:t> rendezésében</a:t>
            </a:r>
            <a:r>
              <a:rPr lang="en-US" sz="2900" dirty="0" smtClean="0">
                <a:solidFill>
                  <a:srgbClr val="93741C"/>
                </a:solidFill>
              </a:rPr>
              <a:t>. </a:t>
            </a:r>
            <a:endParaRPr lang="hu-HU" sz="2900" dirty="0" smtClean="0">
              <a:solidFill>
                <a:srgbClr val="93741C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959"/>
            </a:pPr>
            <a:endParaRPr lang="hu-HU" sz="2900" dirty="0" smtClean="0">
              <a:solidFill>
                <a:srgbClr val="93741C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959"/>
            </a:pPr>
            <a:r>
              <a:rPr lang="en-US" sz="2900" dirty="0" err="1" smtClean="0">
                <a:solidFill>
                  <a:srgbClr val="93741C"/>
                </a:solidFill>
              </a:rPr>
              <a:t>Egy</a:t>
            </a:r>
            <a:r>
              <a:rPr lang="en-US" sz="2900" dirty="0" smtClean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Bánk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bán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nem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tud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politikamentes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hu-HU" sz="2900" dirty="0" err="1">
                <a:solidFill>
                  <a:srgbClr val="93741C"/>
                </a:solidFill>
              </a:rPr>
              <a:t>l</a:t>
            </a:r>
            <a:r>
              <a:rPr lang="en-US" sz="2900" dirty="0" err="1" smtClean="0">
                <a:solidFill>
                  <a:srgbClr val="93741C"/>
                </a:solidFill>
              </a:rPr>
              <a:t>enni</a:t>
            </a:r>
            <a:r>
              <a:rPr lang="en-US" sz="2900" dirty="0" smtClean="0">
                <a:solidFill>
                  <a:srgbClr val="93741C"/>
                </a:solidFill>
              </a:rPr>
              <a:t>. </a:t>
            </a:r>
            <a:r>
              <a:rPr lang="en-US" sz="2900" dirty="0" err="1">
                <a:solidFill>
                  <a:srgbClr val="93741C"/>
                </a:solidFill>
              </a:rPr>
              <a:t>Katona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József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drámájához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azért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nyúltak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újra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és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újra</a:t>
            </a:r>
            <a:r>
              <a:rPr lang="en-US" sz="2900" dirty="0">
                <a:solidFill>
                  <a:srgbClr val="93741C"/>
                </a:solidFill>
              </a:rPr>
              <a:t> a </a:t>
            </a:r>
            <a:r>
              <a:rPr lang="en-US" sz="2900" dirty="0" err="1">
                <a:solidFill>
                  <a:srgbClr val="93741C"/>
                </a:solidFill>
              </a:rPr>
              <a:t>rendezők</a:t>
            </a:r>
            <a:r>
              <a:rPr lang="en-US" sz="2900" dirty="0">
                <a:solidFill>
                  <a:srgbClr val="93741C"/>
                </a:solidFill>
              </a:rPr>
              <a:t>, </a:t>
            </a:r>
            <a:r>
              <a:rPr lang="en-US" sz="2900" dirty="0" err="1">
                <a:solidFill>
                  <a:srgbClr val="93741C"/>
                </a:solidFill>
              </a:rPr>
              <a:t>mert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lehetőséget</a:t>
            </a:r>
            <a:r>
              <a:rPr lang="en-US" sz="2900" dirty="0">
                <a:solidFill>
                  <a:srgbClr val="93741C"/>
                </a:solidFill>
              </a:rPr>
              <a:t> ad </a:t>
            </a:r>
            <a:r>
              <a:rPr lang="en-US" sz="2900" dirty="0" err="1">
                <a:solidFill>
                  <a:srgbClr val="93741C"/>
                </a:solidFill>
              </a:rPr>
              <a:t>az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aktuális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politikai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kérdések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 smtClean="0">
                <a:solidFill>
                  <a:srgbClr val="93741C"/>
                </a:solidFill>
              </a:rPr>
              <a:t>boncolgatására</a:t>
            </a:r>
            <a:r>
              <a:rPr lang="en-US" sz="2900" dirty="0" smtClean="0">
                <a:solidFill>
                  <a:srgbClr val="93741C"/>
                </a:solidFill>
              </a:rPr>
              <a:t>.</a:t>
            </a:r>
            <a:endParaRPr lang="hu-HU" sz="2900" dirty="0" smtClean="0">
              <a:solidFill>
                <a:srgbClr val="93741C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959"/>
            </a:pPr>
            <a:endParaRPr lang="hu-HU" sz="2900" dirty="0">
              <a:solidFill>
                <a:srgbClr val="93741C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959"/>
            </a:pPr>
            <a:r>
              <a:rPr lang="en-US" sz="2900" dirty="0" err="1" smtClean="0">
                <a:solidFill>
                  <a:srgbClr val="93741C"/>
                </a:solidFill>
              </a:rPr>
              <a:t>Vidnyánszk</a:t>
            </a:r>
            <a:r>
              <a:rPr lang="hu-HU" sz="2900" dirty="0" smtClean="0">
                <a:solidFill>
                  <a:srgbClr val="93741C"/>
                </a:solidFill>
              </a:rPr>
              <a:t>y</a:t>
            </a:r>
            <a:r>
              <a:rPr lang="en-US" sz="2900" dirty="0" smtClean="0">
                <a:solidFill>
                  <a:srgbClr val="93741C"/>
                </a:solidFill>
              </a:rPr>
              <a:t> </a:t>
            </a:r>
            <a:r>
              <a:rPr lang="en-US" sz="2900" dirty="0">
                <a:solidFill>
                  <a:srgbClr val="93741C"/>
                </a:solidFill>
              </a:rPr>
              <a:t>Attila </a:t>
            </a:r>
            <a:r>
              <a:rPr lang="en-US" sz="2900" dirty="0" err="1">
                <a:solidFill>
                  <a:srgbClr val="93741C"/>
                </a:solidFill>
              </a:rPr>
              <a:t>négyszer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rendezte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smtClean="0">
                <a:solidFill>
                  <a:srgbClr val="93741C"/>
                </a:solidFill>
              </a:rPr>
              <a:t>meg</a:t>
            </a:r>
            <a:r>
              <a:rPr lang="hu-HU" sz="2900" dirty="0" smtClean="0">
                <a:solidFill>
                  <a:srgbClr val="93741C"/>
                </a:solidFill>
              </a:rPr>
              <a:t>, </a:t>
            </a:r>
            <a:r>
              <a:rPr lang="en-US" sz="2900" dirty="0" err="1" smtClean="0">
                <a:solidFill>
                  <a:srgbClr val="93741C"/>
                </a:solidFill>
              </a:rPr>
              <a:t>ez</a:t>
            </a:r>
            <a:r>
              <a:rPr lang="en-US" sz="2900" dirty="0" smtClean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pedig</a:t>
            </a:r>
            <a:r>
              <a:rPr lang="en-US" sz="2900" dirty="0">
                <a:solidFill>
                  <a:srgbClr val="93741C"/>
                </a:solidFill>
              </a:rPr>
              <a:t> a </a:t>
            </a:r>
            <a:r>
              <a:rPr lang="en-US" sz="2900" dirty="0" err="1">
                <a:solidFill>
                  <a:srgbClr val="93741C"/>
                </a:solidFill>
              </a:rPr>
              <a:t>harmadik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Bánk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bán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prózai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 smtClean="0">
                <a:solidFill>
                  <a:srgbClr val="93741C"/>
                </a:solidFill>
              </a:rPr>
              <a:t>előadása</a:t>
            </a:r>
            <a:r>
              <a:rPr lang="hu-HU" sz="2900" dirty="0" smtClean="0">
                <a:solidFill>
                  <a:srgbClr val="93741C"/>
                </a:solidFill>
              </a:rPr>
              <a:t> volt</a:t>
            </a:r>
            <a:r>
              <a:rPr lang="en-US" sz="2900" dirty="0" smtClean="0">
                <a:solidFill>
                  <a:srgbClr val="93741C"/>
                </a:solidFill>
              </a:rPr>
              <a:t>. A </a:t>
            </a:r>
            <a:r>
              <a:rPr lang="en-US" sz="2900" dirty="0" err="1">
                <a:solidFill>
                  <a:srgbClr val="93741C"/>
                </a:solidFill>
              </a:rPr>
              <a:t>produkció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pörgős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koreográfiával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indul</a:t>
            </a:r>
            <a:r>
              <a:rPr lang="en-US" sz="2900" dirty="0">
                <a:solidFill>
                  <a:srgbClr val="93741C"/>
                </a:solidFill>
              </a:rPr>
              <a:t>, </a:t>
            </a:r>
            <a:r>
              <a:rPr lang="en-US" sz="2900" dirty="0" err="1">
                <a:solidFill>
                  <a:srgbClr val="93741C"/>
                </a:solidFill>
              </a:rPr>
              <a:t>felvonulnak</a:t>
            </a:r>
            <a:r>
              <a:rPr lang="en-US" sz="2900" dirty="0">
                <a:solidFill>
                  <a:srgbClr val="93741C"/>
                </a:solidFill>
              </a:rPr>
              <a:t> a </a:t>
            </a:r>
            <a:r>
              <a:rPr lang="en-US" sz="2900" dirty="0" err="1">
                <a:solidFill>
                  <a:srgbClr val="93741C"/>
                </a:solidFill>
              </a:rPr>
              <a:t>szereplők</a:t>
            </a:r>
            <a:r>
              <a:rPr lang="en-US" sz="2900" dirty="0">
                <a:solidFill>
                  <a:srgbClr val="93741C"/>
                </a:solidFill>
              </a:rPr>
              <a:t>, </a:t>
            </a:r>
            <a:r>
              <a:rPr lang="en-US" sz="2900" dirty="0" err="1">
                <a:solidFill>
                  <a:srgbClr val="93741C"/>
                </a:solidFill>
              </a:rPr>
              <a:t>és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képet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kapunk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arról</a:t>
            </a:r>
            <a:r>
              <a:rPr lang="en-US" sz="2900" dirty="0">
                <a:solidFill>
                  <a:srgbClr val="93741C"/>
                </a:solidFill>
              </a:rPr>
              <a:t> is, mi </a:t>
            </a:r>
            <a:r>
              <a:rPr lang="en-US" sz="2900" dirty="0" err="1">
                <a:solidFill>
                  <a:srgbClr val="93741C"/>
                </a:solidFill>
              </a:rPr>
              <a:t>vár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ránk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az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elkövetkező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három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órában</a:t>
            </a:r>
            <a:r>
              <a:rPr lang="en-US" sz="2900" dirty="0">
                <a:solidFill>
                  <a:srgbClr val="93741C"/>
                </a:solidFill>
              </a:rPr>
              <a:t>: </a:t>
            </a:r>
            <a:r>
              <a:rPr lang="en-US" sz="2900" dirty="0" err="1">
                <a:solidFill>
                  <a:srgbClr val="93741C"/>
                </a:solidFill>
              </a:rPr>
              <a:t>milyen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látványvilág</a:t>
            </a:r>
            <a:r>
              <a:rPr lang="en-US" sz="2900" dirty="0">
                <a:solidFill>
                  <a:srgbClr val="93741C"/>
                </a:solidFill>
              </a:rPr>
              <a:t>, </a:t>
            </a:r>
            <a:r>
              <a:rPr lang="en-US" sz="2900" dirty="0" err="1">
                <a:solidFill>
                  <a:srgbClr val="93741C"/>
                </a:solidFill>
              </a:rPr>
              <a:t>milyen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jelmezek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és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zenék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adják</a:t>
            </a:r>
            <a:r>
              <a:rPr lang="en-US" sz="2900" dirty="0">
                <a:solidFill>
                  <a:srgbClr val="93741C"/>
                </a:solidFill>
              </a:rPr>
              <a:t> meg </a:t>
            </a:r>
            <a:r>
              <a:rPr lang="en-US" sz="2900" dirty="0" err="1">
                <a:solidFill>
                  <a:srgbClr val="93741C"/>
                </a:solidFill>
              </a:rPr>
              <a:t>az</a:t>
            </a:r>
            <a:r>
              <a:rPr lang="en-US" sz="2900" dirty="0">
                <a:solidFill>
                  <a:srgbClr val="93741C"/>
                </a:solidFill>
              </a:rPr>
              <a:t> </a:t>
            </a:r>
            <a:r>
              <a:rPr lang="en-US" sz="2900" dirty="0" err="1">
                <a:solidFill>
                  <a:srgbClr val="93741C"/>
                </a:solidFill>
              </a:rPr>
              <a:t>alaphangulatot</a:t>
            </a:r>
            <a:r>
              <a:rPr lang="en-US" sz="2900" dirty="0">
                <a:solidFill>
                  <a:srgbClr val="93741C"/>
                </a:solidFill>
              </a:rPr>
              <a:t>. </a:t>
            </a:r>
            <a:endParaRPr lang="en-US" sz="2900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750" y="2272208"/>
            <a:ext cx="4031355" cy="38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4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Köszönjük a figyelmet!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74" y="2013632"/>
            <a:ext cx="3061252" cy="4068502"/>
          </a:xfrm>
        </p:spPr>
      </p:pic>
    </p:spTree>
    <p:extLst>
      <p:ext uri="{BB962C8B-B14F-4D97-AF65-F5344CB8AC3E}">
        <p14:creationId xmlns:p14="http://schemas.microsoft.com/office/powerpoint/2010/main" val="16616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Felhasznált források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accent5">
                    <a:lumMod val="50000"/>
                  </a:schemeClr>
                </a:solidFill>
              </a:rPr>
              <a:t>Országos Színháztörténeti Intézet és Múzeum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adatbázisa</a:t>
            </a:r>
          </a:p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Nemzeti Színház honlapja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907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A darab története 1858-ig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98448" y="2425148"/>
            <a:ext cx="7660022" cy="385638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480"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Katona József 1815-ben írt első változata nem aratott 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sikert,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ezért 1819-ben átdolgozta a 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darabot.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480"/>
            </a:pP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A cenzúra szerint tilos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színre vinni a királyi család  tagjának meggyilkolását, az uralkodó család elleni 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lázadást,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vagy a 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király személyének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alacsonyabb 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rangban való feltüntetését.</a:t>
            </a: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480"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1845-ben a Nemzeti Színház ismét műsorára akarta tűzni a darabot, melyet 1839-ben egyetlen előadás erejéig már bemutattak, 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sikertelenül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. Az első budai előadást 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Széchenyi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István is látta és veszedelmesnek minősítette.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480"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1848-ra a Bánk bán sikerdarabbá vált. Azonban a szabadságharc leverése után 1858-ig a mű egyáltalán nem kerülhetett színre.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6797" t="3642" r="6284" b="3419"/>
          <a:stretch/>
        </p:blipFill>
        <p:spPr>
          <a:xfrm>
            <a:off x="8958470" y="2425148"/>
            <a:ext cx="2123660" cy="348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Az 1858. évi előadás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62399" y="2438400"/>
            <a:ext cx="6934197" cy="3556000"/>
          </a:xfrm>
        </p:spPr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3E382B"/>
              </a:buClr>
              <a:buSzPts val="3538"/>
              <a:buNone/>
            </a:pPr>
            <a:endParaRPr lang="hu-H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538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Bánk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bán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1858.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március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10-én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összeszabdalva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megnyirbálva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agyoncenzúrázva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elerőtlenedve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kelt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új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életre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Nemzeti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Színházban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ctr">
              <a:spcBef>
                <a:spcPts val="40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538"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Bef>
                <a:spcPts val="40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3538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“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Petur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bán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szerepéből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például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mindaz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elmaradt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ami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békétlenkedést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indokolja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Tiborc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csaknem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fölösleges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alakká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vált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mert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nem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mondhatta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azt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amiért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életre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kelt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színpadon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Így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volt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ez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tíz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esztendeig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.” -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írja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kritika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438400"/>
            <a:ext cx="26162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7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Az ősbemutató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2"/>
            <a:ext cx="6496877" cy="3318936"/>
          </a:xfrm>
        </p:spPr>
        <p:txBody>
          <a:bodyPr>
            <a:normAutofit fontScale="85000" lnSpcReduction="20000"/>
          </a:bodyPr>
          <a:lstStyle/>
          <a:p>
            <a:pPr algn="just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1861. március 9-én került sor a Kerepesi úti épületben az ősbemutatóra, Szigligeti Ede rendezésében és Erkel Ferenc vezényletével.</a:t>
            </a:r>
          </a:p>
          <a:p>
            <a:pPr algn="just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A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</a:rPr>
              <a:t>teltházas bemutató átütő sikert aratott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</a:rPr>
              <a:t>Ezen dalmű színre kerülése által új diadalt aratott nemzeti zenénk s a nemesebb művészeti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ízlés”-írták a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Zenészeti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 Lapokban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</a:rPr>
              <a:t>1861. március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21-én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hu-H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A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</a:rPr>
              <a:t>kritikusok kiemelték, hogy a cimbalom, a viola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</a:rPr>
              <a:t>d’amore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</a:rPr>
              <a:t> és az angolkürt nagyszerű hatást keltenek. Több kritikus felfigyelt az akkor 15 éves Erkel Sándor játékára.</a:t>
            </a:r>
          </a:p>
          <a:p>
            <a:pPr algn="just"/>
            <a:endParaRPr lang="hu-H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3168" t="3409" r="8675" b="7138"/>
          <a:stretch/>
        </p:blipFill>
        <p:spPr>
          <a:xfrm>
            <a:off x="8362122" y="2606260"/>
            <a:ext cx="2915478" cy="32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3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1916-1936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85322" y="2426655"/>
            <a:ext cx="7951304" cy="3704282"/>
          </a:xfrm>
        </p:spPr>
        <p:txBody>
          <a:bodyPr>
            <a:normAutofit fontScale="85000" lnSpcReduction="20000"/>
          </a:bodyPr>
          <a:lstStyle/>
          <a:p>
            <a:pPr algn="just">
              <a:spcBef>
                <a:spcPts val="380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1368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1916.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január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1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-jétől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új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szereposztással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Hevesi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Sándor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rendezésében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kerül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t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bemutatásra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darab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</a:t>
            </a:r>
            <a:endParaRPr lang="hu-HU" dirty="0" smtClean="0">
              <a:solidFill>
                <a:schemeClr val="accent5">
                  <a:lumMod val="50000"/>
                </a:schemeClr>
              </a:solidFill>
              <a:sym typeface="Cutive"/>
            </a:endParaRPr>
          </a:p>
          <a:p>
            <a:pPr algn="just">
              <a:spcBef>
                <a:spcPts val="380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1368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1924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júniusától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szintén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Hevesi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Sándor-féle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rendezésben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adta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elő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Nemzeti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Színház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Ekkor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lépett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fel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először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Bánk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szerepében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Ódry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Árpád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Hevesi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Sándor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magyar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rendező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egyetemi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tanár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drámaíró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1915-től 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Nemzeti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Színház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rendezője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Bef>
                <a:spcPts val="380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1368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1936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március 15-én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Németh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Antal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elképzelése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alapján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került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szí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re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darab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 “… 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Nemzeti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Színház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új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köntösbe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öltöztette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Katona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József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tragédiáját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Száz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esztendő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forgásából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forgószínpadon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eszmélt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új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életre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Bánk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bán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absztrakt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keretekben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…”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-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írták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kritikák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4" y="2426654"/>
            <a:ext cx="2496567" cy="37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6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1951-es bemutató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2"/>
            <a:ext cx="5874025" cy="3318936"/>
          </a:xfrm>
        </p:spPr>
        <p:txBody>
          <a:bodyPr>
            <a:normAutofit fontScale="92500" lnSpcReduction="10000"/>
          </a:bodyPr>
          <a:lstStyle/>
          <a:p>
            <a:pPr algn="just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1951.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május 30-án új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rendező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 vitték színpadra a darabot: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Major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Tamás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és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Vámos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László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</a:t>
            </a:r>
            <a:endParaRPr lang="hu-HU" dirty="0" smtClean="0">
              <a:solidFill>
                <a:schemeClr val="accent5">
                  <a:lumMod val="50000"/>
                </a:schemeClr>
              </a:solidFill>
              <a:ea typeface="Cutive"/>
              <a:cs typeface="Cutive"/>
              <a:sym typeface="Cutive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Az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előadás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visszatér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Katona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József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szövegéhez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visszaállítja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annak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eredeti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fényét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A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színészi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játék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fő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feladata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Bánk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bán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igazi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hús-vér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jell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m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ei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nek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életre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eltése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volt.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Bánkot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kettős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szereposztásban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láthattuk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Rajczy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Lajos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és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Bessenyei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Ferenc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sym typeface="Cutive"/>
              </a:rPr>
              <a:t>, aki a képen is látható,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osztozott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szerepen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Melinda szerepében Szörényi Éva lépett színpadra. </a:t>
            </a: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753" y="2556932"/>
            <a:ext cx="3285845" cy="35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5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11012" y="2556932"/>
            <a:ext cx="6979980" cy="3525816"/>
          </a:xfrm>
        </p:spPr>
        <p:txBody>
          <a:bodyPr>
            <a:normAutofit fontScale="92500"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1800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1975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március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22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-én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p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azar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szereposztással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került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megrendezésre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darab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Helyey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László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mint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Ottó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Lukács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Margit, mint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Gertrudis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Molnár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Piroska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mint Melinda,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Sinkovics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Imre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mint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Bánk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és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Avar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István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játszotta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Tiborc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szerepét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 darab rendezője Marton Endre volt.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Bef>
                <a:spcPts val="450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ts val="1800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1987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okótber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10-én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Vámos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László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rendező vitte színre a művet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Psota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Irén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Bubik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István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Kubik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Anna,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Mácsi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Pál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Kállai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Ferenc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és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Sinkovics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Imre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közreműködésével.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Marton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Endre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és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Vámos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László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Cutive"/>
                <a:cs typeface="Cutive"/>
                <a:sym typeface="Cutive"/>
              </a:rPr>
              <a:t>rendezése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31" y="2398643"/>
            <a:ext cx="1357580" cy="19211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992" y="4423169"/>
            <a:ext cx="2411801" cy="16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Híres rendezők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Palatino"/>
                <a:cs typeface="Palatino"/>
                <a:sym typeface="Palatino"/>
              </a:rPr>
              <a:t>Vámos László Kossuth-díjas és kétszeres Jászai Mari-díjas magyar rendező, érdemes és 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  <a:ea typeface="Palatino"/>
                <a:cs typeface="Palatino"/>
                <a:sym typeface="Palatino"/>
              </a:rPr>
              <a:t>kiváló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Palatino"/>
                <a:cs typeface="Palatino"/>
                <a:sym typeface="Palatino"/>
              </a:rPr>
              <a:t>művész.</a:t>
            </a: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</a:pP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  <a:ea typeface="Palatino"/>
                <a:cs typeface="Palatino"/>
                <a:sym typeface="Palatino"/>
              </a:rPr>
              <a:t>1928-1976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</a:pPr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3E382B"/>
              </a:buClr>
              <a:buSzPts val="4000"/>
              <a:buNone/>
            </a:pP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Major Tamás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kétszeres Kossuth-díjas magyar színész, rendező, 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kiváló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művész.</a:t>
            </a:r>
          </a:p>
          <a:p>
            <a:pPr marL="0" lvl="0" indent="0" algn="ctr">
              <a:spcBef>
                <a:spcPts val="800"/>
              </a:spcBef>
              <a:spcAft>
                <a:spcPts val="0"/>
              </a:spcAft>
              <a:buClr>
                <a:srgbClr val="3E382B"/>
              </a:buClr>
              <a:buSzPts val="4000"/>
              <a:buNone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1910-1986</a:t>
            </a: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038" y="4216577"/>
            <a:ext cx="1713124" cy="179847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929" y="4006115"/>
            <a:ext cx="1559134" cy="22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6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Két leghíresebb Bánk bán alakítás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1295400" y="2411896"/>
            <a:ext cx="4718304" cy="822899"/>
          </a:xfrm>
        </p:spPr>
        <p:txBody>
          <a:bodyPr/>
          <a:lstStyle/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3E382B"/>
              </a:buClr>
              <a:buSzPts val="4000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Sinkovics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Imre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0" algn="ctr">
              <a:spcBef>
                <a:spcPts val="800"/>
              </a:spcBef>
              <a:spcAft>
                <a:spcPts val="0"/>
              </a:spcAft>
              <a:buClr>
                <a:srgbClr val="3E382B"/>
              </a:buClr>
              <a:buSzPts val="4000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1928-2001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>
            <a:off x="6180670" y="2411896"/>
            <a:ext cx="4718304" cy="822899"/>
          </a:xfrm>
        </p:spPr>
        <p:txBody>
          <a:bodyPr/>
          <a:lstStyle/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4A432C"/>
              </a:buClr>
              <a:buSzPts val="4000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Bessenyei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Ferenc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4A432C"/>
              </a:buClr>
              <a:buSzPts val="4000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1919-2004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artalom helye 7"/>
          <p:cNvSpPr>
            <a:spLocks noGrp="1"/>
          </p:cNvSpPr>
          <p:nvPr>
            <p:ph sz="quarter" idx="4"/>
          </p:nvPr>
        </p:nvSpPr>
        <p:spPr>
          <a:xfrm>
            <a:off x="6180670" y="3360692"/>
            <a:ext cx="4718304" cy="2788317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 smtClean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 smtClean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 smtClean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 smtClean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700" dirty="0" smtClean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r>
              <a:rPr lang="en-US" sz="17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Alkata</a:t>
            </a:r>
            <a:r>
              <a:rPr lang="en-US" sz="17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 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szilárd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és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17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kikez</a:t>
            </a:r>
            <a:r>
              <a:rPr lang="hu-HU" sz="17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d</a:t>
            </a:r>
            <a:r>
              <a:rPr lang="en-US" sz="17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hetetlen</a:t>
            </a:r>
            <a:endParaRPr lang="en-US" sz="17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hősök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megszemélyesítésre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endParaRPr lang="en-US" sz="17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predesztinálta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A 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világirodalom</a:t>
            </a:r>
            <a:endParaRPr lang="en-US" sz="17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és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magyar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irodalom</a:t>
            </a:r>
            <a:endParaRPr lang="en-US" sz="17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szinte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valamennyi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hősét</a:t>
            </a:r>
            <a:endParaRPr lang="en-US" sz="17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eljátszotta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</a:t>
            </a:r>
            <a:endParaRPr lang="en-US" sz="17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hu-HU" sz="17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l="3887" t="7898" r="7446" b="2537"/>
          <a:stretch/>
        </p:blipFill>
        <p:spPr>
          <a:xfrm>
            <a:off x="2705172" y="3234795"/>
            <a:ext cx="1828800" cy="1789043"/>
          </a:xfrm>
          <a:prstGeom prst="rect">
            <a:avLst/>
          </a:prstGeom>
        </p:spPr>
      </p:pic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1295400" y="4492487"/>
            <a:ext cx="4718304" cy="1431235"/>
          </a:xfrm>
        </p:spPr>
        <p:txBody>
          <a:bodyPr>
            <a:normAutofit fontScale="47500" lnSpcReduction="2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 smtClean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 smtClean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 smtClean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 smtClean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 smtClean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hu-HU" sz="1600" dirty="0">
              <a:solidFill>
                <a:srgbClr val="6E603B"/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Egyszer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Sinkovics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Imre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megszakította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Bánk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bán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előadást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Nemzeti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Színházba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n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karzaton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zajongtak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a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diákok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mire ő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kiállt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az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előadásból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és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rájuk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szólt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Nem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mint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Bánk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bán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hanem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mint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az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őt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játszó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színész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,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aki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kénytelen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volt a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szerepéből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kilépni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ea typeface="Cutive"/>
                <a:cs typeface="Cutive"/>
                <a:sym typeface="Cutive"/>
              </a:rPr>
              <a:t>.</a:t>
            </a:r>
            <a:endParaRPr lang="hu-HU" sz="2600" dirty="0" smtClean="0">
              <a:solidFill>
                <a:schemeClr val="accent5">
                  <a:lumMod val="50000"/>
                </a:schemeClr>
              </a:solidFill>
              <a:ea typeface="Cutive"/>
              <a:cs typeface="Cutive"/>
              <a:sym typeface="Cutiv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6E603B"/>
              </a:buClr>
              <a:buSzPts val="4000"/>
              <a:buNone/>
            </a:pP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267" y="3234796"/>
            <a:ext cx="1631255" cy="1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111</TotalTime>
  <Words>930</Words>
  <Application>Microsoft Office PowerPoint</Application>
  <PresentationFormat>Szélesvásznú</PresentationFormat>
  <Paragraphs>79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0" baseType="lpstr">
      <vt:lpstr>Arial</vt:lpstr>
      <vt:lpstr>Cutive</vt:lpstr>
      <vt:lpstr>Garamond</vt:lpstr>
      <vt:lpstr>Palatino</vt:lpstr>
      <vt:lpstr>Organikus</vt:lpstr>
      <vt:lpstr>A Nemzeti Színház Bánk bán előadásai </vt:lpstr>
      <vt:lpstr>A darab története 1858-ig</vt:lpstr>
      <vt:lpstr>Az 1858. évi előadás</vt:lpstr>
      <vt:lpstr>Az ősbemutató </vt:lpstr>
      <vt:lpstr>1916-1936</vt:lpstr>
      <vt:lpstr>1951-es bemutató</vt:lpstr>
      <vt:lpstr>Marton Endre és Vámos László rendezése </vt:lpstr>
      <vt:lpstr>Híres rendezők</vt:lpstr>
      <vt:lpstr>Két leghíresebb Bánk bán alakítás</vt:lpstr>
      <vt:lpstr>Színészek Tiborc szerepében</vt:lpstr>
      <vt:lpstr>Új rendezések, új ötletek</vt:lpstr>
      <vt:lpstr>2017 szeptember 21.</vt:lpstr>
      <vt:lpstr>Vidnyánszky Attila rendezése</vt:lpstr>
      <vt:lpstr>Köszönjük a figyelmet!</vt:lpstr>
      <vt:lpstr>Felhasznált források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Nemzeti Színház Bánk bán előadásai</dc:title>
  <dc:creator>TANÁR</dc:creator>
  <cp:lastModifiedBy>TANÁR</cp:lastModifiedBy>
  <cp:revision>14</cp:revision>
  <dcterms:created xsi:type="dcterms:W3CDTF">2024-05-19T17:20:09Z</dcterms:created>
  <dcterms:modified xsi:type="dcterms:W3CDTF">2024-05-19T19:11:46Z</dcterms:modified>
</cp:coreProperties>
</file>