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45701D-6D3F-06F2-5B61-9583FE909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FE3BCB1-4EEF-CE89-1270-489B09E0B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027B16-51DA-B8FD-D186-D52352E6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A583CAE-1669-6903-238C-B8223A53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4DE049-DDE7-88FF-EC0B-0526F5B7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8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FE2964-73EB-4F6F-9DF6-F5F5831F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225DB49-1549-4CB7-08EF-27B2F76EA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686587-51A2-50A2-C332-5DD08140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FD8C16-9576-7BDC-F9E4-7D53260D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D15E3E-5DCB-223E-AF4D-B67F364F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8C6BEEE-00FA-6E43-26DF-587660414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2EB9BC-71DA-0321-FA23-E231183CA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C686CD-0EFB-6B08-BADC-3D93DEE6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481C26-7B12-C232-5033-DE641BC7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481736-153F-2555-E74D-7FD47F4D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5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47DA8B-A74C-BD4E-D142-ADFB0713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17ED3A-C71D-83B8-CE6B-634AF97AB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C469EF-35B7-0DB1-5C0F-2C86070C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74CB9E-BF43-5733-8B8D-6259E86B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2EE32D7-880C-FF69-1771-073AF703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D37EDF-2F38-EA97-C6B5-8AE86110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E69EBC0-176B-C653-F715-EF3F04AF2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8907BA-A053-BBBA-CD84-87B7A4BC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545661-CC9D-19FA-AD10-F9DFCD7C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D24B4A-41C1-0151-A753-02A3C64B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41DE52-AC05-FD66-63C3-E8479002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63CA01-9BDA-703B-5152-C363A8135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613CE74-0D19-46C9-7B0C-6D0869CD5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49FD8E3-07A8-2802-B2E4-1D126C3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ADF193-09AF-72AF-506F-6616B9DA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80C43D7-5293-A093-813C-76EED0D8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30DDF0-7295-F55D-738B-EA5201E8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F73D787-21BF-AD7C-21A7-E7F4D4D3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976261D-AC24-EF03-9C06-07468A788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24A3118-F97A-9690-9831-4B9602A42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4C24E58-FCFD-66D9-95A9-04B282796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3A16DB4-3CBF-949E-1F50-5BD9CAFC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A3C5DC5-D937-2769-7264-E123F6C8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368F894-2A1F-247E-45F4-6871B762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4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88EA33-FB1D-EB32-4748-51A41021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80D5D26-DFD9-BD02-7A11-3A23B3C8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7A955DA-7D63-F3E3-BEF1-5BC147EF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CB7A1F3-3A35-432A-A6A6-6D19157D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3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FDDE03E-6E36-1F77-03B5-7C61DE28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BB2DB28-7149-D248-A129-59671075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A0DBD81-7454-17ED-21A8-2E4E0E47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37E9F5-6FFB-F5DD-7933-BA475149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D8E226-14E9-2DBC-F318-4E287027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ECD822-6C83-2DEE-34DB-AA3934180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F2E5C63-FE7F-1571-A57C-0797950C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373DE84-E013-119E-5B66-EBBB6613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5EB77BA-D255-4AF3-6202-F1835DF3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1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E7D820-0039-EAC1-4E24-56EF83F2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3652B0C-6800-D45E-DF7D-9C779BF3A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F88D045-4E74-E61F-D87C-DE4CC55FD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DE46EAD-A999-1405-03CD-DAC4987E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B70416-7EF9-4D17-FB3D-73CE15E7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75D4760-6FDC-C195-98AA-8E2314D5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5B1BA97-98B2-0869-5191-34D1D149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F99336F-D935-A078-C4E4-B7F754BF8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CA92C3-5C6F-42C1-7D71-329D6F198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FB6795-DE2A-44EF-8928-B45783CF892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D50CA96-7D99-6EA5-6116-C6AC425CC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B479A2A-7316-E143-C1A8-77967E282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F26D5F-48FB-426B-A27D-3D71C845B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D8A96E2-A141-793E-446D-2DFFB8F681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63" b="1486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8D9BE52-953F-401B-6366-158400EEA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u-HU" sz="3800">
                <a:solidFill>
                  <a:srgbClr val="FFFFFF"/>
                </a:solidFill>
              </a:rPr>
              <a:t>Madách Imre: Az ember tragédiája</a:t>
            </a:r>
            <a:br>
              <a:rPr lang="hu-HU" sz="3800">
                <a:solidFill>
                  <a:srgbClr val="FFFFFF"/>
                </a:solidFill>
              </a:rPr>
            </a:br>
            <a:br>
              <a:rPr lang="hu-HU" sz="3800">
                <a:solidFill>
                  <a:srgbClr val="FFFFFF"/>
                </a:solidFill>
              </a:rPr>
            </a:br>
            <a:r>
              <a:rPr lang="hu-HU" sz="3800">
                <a:solidFill>
                  <a:srgbClr val="FFFFFF"/>
                </a:solidFill>
              </a:rPr>
              <a:t>Egykori Nemzeti Színházakban bemutatott előadások</a:t>
            </a:r>
            <a:br>
              <a:rPr lang="hu-HU" sz="3800">
                <a:solidFill>
                  <a:srgbClr val="FFFFFF"/>
                </a:solidFill>
              </a:rPr>
            </a:br>
            <a:endParaRPr lang="en-US" sz="3800">
              <a:solidFill>
                <a:srgbClr val="FFFFFF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96D8AD8-01C7-C328-30D9-394685D73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Mátyus Eszter, Nagy Réka, Tóth Lara, Vajda Doris</a:t>
            </a:r>
          </a:p>
          <a:p>
            <a:r>
              <a:rPr lang="en-US">
                <a:solidFill>
                  <a:srgbClr val="FFFFFF"/>
                </a:solidFill>
              </a:rPr>
              <a:t>Csanádi Árpád Általános Iskola, Sportiskola és Középiskola</a:t>
            </a:r>
            <a:endParaRPr lang="hu-HU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45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1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C07437-8699-0988-BFD3-C9D09CEE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030" y="170173"/>
            <a:ext cx="4766564" cy="2230411"/>
          </a:xfrm>
        </p:spPr>
        <p:txBody>
          <a:bodyPr anchor="b">
            <a:normAutofit/>
          </a:bodyPr>
          <a:lstStyle/>
          <a:p>
            <a:r>
              <a:rPr lang="hu-HU" sz="4000" b="1" dirty="0"/>
              <a:t>2. Szereplők és közreműködők</a:t>
            </a:r>
            <a:br>
              <a:rPr lang="hu-HU" sz="4000" dirty="0"/>
            </a:br>
            <a:endParaRPr lang="en-US" sz="4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CA8CBAA-0BA8-377D-67EB-E6BB61EB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56" r="4796" b="-5"/>
          <a:stretch>
            <a:fillRect/>
          </a:stretch>
        </p:blipFill>
        <p:spPr>
          <a:xfrm>
            <a:off x="189569" y="170173"/>
            <a:ext cx="2805577" cy="317296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475584E-F2CC-B295-B1CC-38F9EBA0CF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33" r="4" b="23129"/>
          <a:stretch>
            <a:fillRect/>
          </a:stretch>
        </p:blipFill>
        <p:spPr>
          <a:xfrm>
            <a:off x="3184713" y="170176"/>
            <a:ext cx="3004886" cy="261896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6FD5EB3-34BB-83EF-E8DF-EFBA942AD8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50" r="12202" b="3"/>
          <a:stretch>
            <a:fillRect/>
          </a:stretch>
        </p:blipFill>
        <p:spPr>
          <a:xfrm>
            <a:off x="189570" y="3510992"/>
            <a:ext cx="2805577" cy="261491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D78E159-7925-E975-B1ED-2CC2F55BF4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240" r="20739" b="-2"/>
          <a:stretch>
            <a:fillRect/>
          </a:stretch>
        </p:blipFill>
        <p:spPr>
          <a:xfrm>
            <a:off x="3184715" y="2957667"/>
            <a:ext cx="3004885" cy="316823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341732-B7D5-CFA0-E64D-F30D74D72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612" y="1888761"/>
            <a:ext cx="4644971" cy="4237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i="1" dirty="0"/>
              <a:t>Ádám – Básti Lajos: </a:t>
            </a:r>
            <a:r>
              <a:rPr lang="hu-HU" sz="2000" dirty="0"/>
              <a:t>A magyar színháztörténet egyik legmeghatározóbb Ádámja. Alakítása méltóságteljes és vívódó volt, évtizedekig ő maradt a szerep etalonja.</a:t>
            </a:r>
          </a:p>
          <a:p>
            <a:pPr marL="0" indent="0">
              <a:buNone/>
            </a:pPr>
            <a:r>
              <a:rPr lang="hu-HU" sz="2000" b="1" i="1" dirty="0"/>
              <a:t>Éva – Lukács Margit: </a:t>
            </a:r>
            <a:r>
              <a:rPr lang="hu-HU" sz="2000" dirty="0"/>
              <a:t>Az örök nőiességet és az élet folytonosságát képviselte klasszikus szépséggel és mély drámaisággal.</a:t>
            </a:r>
          </a:p>
          <a:p>
            <a:pPr marL="0" indent="0">
              <a:buNone/>
            </a:pPr>
            <a:r>
              <a:rPr lang="hu-HU" sz="2000" b="1" i="1" dirty="0"/>
              <a:t>Lucifer – Major Tamás / Ungvári László: </a:t>
            </a:r>
            <a:r>
              <a:rPr lang="hu-HU" sz="2000" dirty="0"/>
              <a:t>Kettős szereposztásban játszották; Major alakítása különösen híres volt intellektuális, gúnyos és éles stílusáról.</a:t>
            </a:r>
          </a:p>
          <a:p>
            <a:pPr marL="0" indent="0">
              <a:buNone/>
            </a:pPr>
            <a:r>
              <a:rPr lang="hu-HU" sz="2000" b="1" i="1" dirty="0"/>
              <a:t>Látvány: </a:t>
            </a:r>
            <a:r>
              <a:rPr lang="hu-HU" sz="2000" dirty="0"/>
              <a:t>A díszleteket Varga Mátyás, a jelmezeket Márk Tivadar tervezte, akik a kor abszolút legjobbjai voltak.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098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A0B126-EDC9-07DF-F986-2AECC3C3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hu-HU" sz="3700" b="1"/>
              <a:t>3. Érdekességek és utóélet</a:t>
            </a:r>
            <a:br>
              <a:rPr lang="hu-HU" sz="3700"/>
            </a:br>
            <a:endParaRPr lang="en-US" sz="370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181D742-2CCF-9917-A8F7-DF7E7539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93" b="1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E91C11-C14B-8AED-8ACF-0747B982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i="1"/>
              <a:t>Siker és népszerűség: </a:t>
            </a:r>
            <a:r>
              <a:rPr lang="hu-HU" sz="1800"/>
              <a:t>Az előadás akkora szenzáció volt, hogy a jegyekért hosszú sorok álltak a Nemzeti Színház előtt. Több mint 500-szor játszották.</a:t>
            </a:r>
          </a:p>
          <a:p>
            <a:pPr marL="0" indent="0">
              <a:buNone/>
            </a:pPr>
            <a:r>
              <a:rPr lang="hu-HU" sz="1800" b="1" i="1"/>
              <a:t>A "Gellért-féle" Ádám: </a:t>
            </a:r>
            <a:r>
              <a:rPr lang="hu-HU" sz="1800"/>
              <a:t>Básti Lajos annyira összeforrt a szereppel, hogy később Arany János hangján szólalt meg a mű rádióváltozatában és a rajzfilm-adaptációban is őt idézték.</a:t>
            </a:r>
          </a:p>
          <a:p>
            <a:pPr marL="0" indent="0">
              <a:buNone/>
            </a:pPr>
            <a:r>
              <a:rPr lang="hu-HU" sz="1800" b="1" i="1"/>
              <a:t>Politikai üzenet: </a:t>
            </a:r>
            <a:r>
              <a:rPr lang="hu-HU" sz="1800"/>
              <a:t>A nézők számára a darab bemutatása a relatív szabadság és a nemzeti kultúra újjászületésének szimbólumává vált, alig egy évvel az 1956-os forradalom előtt.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6087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BEACC43-4EA8-5A8E-2AC4-2EBD210A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5333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59148AD-10BB-0213-DBDF-ABE106C0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113" y="5688934"/>
            <a:ext cx="6896726" cy="4072044"/>
          </a:xfrm>
        </p:spPr>
        <p:txBody>
          <a:bodyPr anchor="t">
            <a:normAutofit/>
          </a:bodyPr>
          <a:lstStyle/>
          <a:p>
            <a:r>
              <a:rPr lang="hu-HU" i="1" dirty="0">
                <a:solidFill>
                  <a:srgbClr val="FFFFFF"/>
                </a:solidFill>
              </a:rPr>
              <a:t>Köszönjük a figyelmet!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7E6060-A9B1-7F11-EAA2-3BDFC5DB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54" y="187541"/>
            <a:ext cx="11057044" cy="407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i="1" dirty="0">
                <a:solidFill>
                  <a:srgbClr val="FFFFFF"/>
                </a:solidFill>
              </a:rPr>
              <a:t>Három korszakalkotó rendezői látásmód:</a:t>
            </a:r>
          </a:p>
          <a:p>
            <a:pPr marL="720000"/>
            <a:r>
              <a:rPr lang="hu-HU" sz="2400" dirty="0" err="1">
                <a:solidFill>
                  <a:srgbClr val="FFFFFF"/>
                </a:solidFill>
              </a:rPr>
              <a:t>Paulay</a:t>
            </a:r>
            <a:r>
              <a:rPr lang="hu-HU" sz="2400" dirty="0">
                <a:solidFill>
                  <a:srgbClr val="FFFFFF"/>
                </a:solidFill>
              </a:rPr>
              <a:t> Ede (1883):</a:t>
            </a:r>
            <a:r>
              <a:rPr lang="hu-HU" sz="2400" b="1" i="1" dirty="0">
                <a:solidFill>
                  <a:srgbClr val="FFFFFF"/>
                </a:solidFill>
              </a:rPr>
              <a:t> Az úttörő</a:t>
            </a:r>
            <a:r>
              <a:rPr lang="hu-HU" sz="2400" dirty="0">
                <a:solidFill>
                  <a:srgbClr val="FFFFFF"/>
                </a:solidFill>
              </a:rPr>
              <a:t>. Bebizonyította a mű színpadképességét monumentális látvánnyal és technikai újításokkal.</a:t>
            </a:r>
          </a:p>
          <a:p>
            <a:pPr marL="720000"/>
            <a:r>
              <a:rPr lang="hu-HU" sz="2400" dirty="0">
                <a:solidFill>
                  <a:srgbClr val="FFFFFF"/>
                </a:solidFill>
              </a:rPr>
              <a:t>Németh Antal (1937):</a:t>
            </a:r>
            <a:r>
              <a:rPr lang="hu-HU" sz="2400" b="1" i="1" dirty="0">
                <a:solidFill>
                  <a:srgbClr val="FFFFFF"/>
                </a:solidFill>
              </a:rPr>
              <a:t> A reformátor</a:t>
            </a:r>
            <a:r>
              <a:rPr lang="hu-HU" sz="2400" dirty="0">
                <a:solidFill>
                  <a:srgbClr val="FFFFFF"/>
                </a:solidFill>
              </a:rPr>
              <a:t>. Szimbolista eszközökkel és modern fényhatásokkal a dráma filozófiai mélységeit emelte ki.</a:t>
            </a:r>
          </a:p>
          <a:p>
            <a:pPr marL="720000"/>
            <a:r>
              <a:rPr lang="hu-HU" sz="2400" dirty="0">
                <a:solidFill>
                  <a:srgbClr val="FFFFFF"/>
                </a:solidFill>
              </a:rPr>
              <a:t>Gellért Endre (1955): </a:t>
            </a:r>
            <a:r>
              <a:rPr lang="hu-HU" sz="2400" b="1" i="1" dirty="0">
                <a:solidFill>
                  <a:srgbClr val="FFFFFF"/>
                </a:solidFill>
              </a:rPr>
              <a:t>A humanista</a:t>
            </a:r>
            <a:r>
              <a:rPr lang="hu-HU" sz="2400" dirty="0">
                <a:solidFill>
                  <a:srgbClr val="FFFFFF"/>
                </a:solidFill>
              </a:rPr>
              <a:t>. A betiltás utáni első rendezés, amely az egyén küzdelmét és a reményt helyezte fókuszba.</a:t>
            </a:r>
          </a:p>
          <a:p>
            <a:pPr marL="0" indent="0">
              <a:buNone/>
            </a:pPr>
            <a:r>
              <a:rPr lang="hu-HU" sz="2400" b="1" i="1" dirty="0">
                <a:solidFill>
                  <a:srgbClr val="FFFFFF"/>
                </a:solidFill>
              </a:rPr>
              <a:t>Felhasznált források:</a:t>
            </a:r>
          </a:p>
          <a:p>
            <a:pPr marL="720000"/>
            <a:r>
              <a:rPr lang="hu-HU" sz="2400" dirty="0">
                <a:solidFill>
                  <a:srgbClr val="FFFFFF"/>
                </a:solidFill>
              </a:rPr>
              <a:t>Székely György (szerk.): Magyar színháztörténet (Akadémiai Kiadó).</a:t>
            </a:r>
          </a:p>
          <a:p>
            <a:pPr marL="720000"/>
            <a:r>
              <a:rPr lang="hu-HU" sz="2400" dirty="0" err="1">
                <a:solidFill>
                  <a:srgbClr val="FFFFFF"/>
                </a:solidFill>
              </a:rPr>
              <a:t>Kerényi</a:t>
            </a:r>
            <a:r>
              <a:rPr lang="hu-HU" sz="2400" dirty="0">
                <a:solidFill>
                  <a:srgbClr val="FFFFFF"/>
                </a:solidFill>
              </a:rPr>
              <a:t> Ferenc: </a:t>
            </a:r>
            <a:r>
              <a:rPr lang="hu-HU" sz="2400" dirty="0" err="1">
                <a:solidFill>
                  <a:srgbClr val="FFFFFF"/>
                </a:solidFill>
              </a:rPr>
              <a:t>Madách</a:t>
            </a:r>
            <a:r>
              <a:rPr lang="hu-HU" sz="2400" dirty="0">
                <a:solidFill>
                  <a:srgbClr val="FFFFFF"/>
                </a:solidFill>
              </a:rPr>
              <a:t> Imre: Az ember tragédiája (</a:t>
            </a:r>
            <a:r>
              <a:rPr lang="hu-HU" sz="2400" dirty="0" err="1">
                <a:solidFill>
                  <a:srgbClr val="FFFFFF"/>
                </a:solidFill>
              </a:rPr>
              <a:t>Matura</a:t>
            </a:r>
            <a:r>
              <a:rPr lang="hu-HU" sz="2400" dirty="0">
                <a:solidFill>
                  <a:srgbClr val="FFFFFF"/>
                </a:solidFill>
              </a:rPr>
              <a:t> Klasszikusok).</a:t>
            </a:r>
          </a:p>
          <a:p>
            <a:pPr marL="720000"/>
            <a:r>
              <a:rPr lang="hu-HU" sz="2400" dirty="0">
                <a:solidFill>
                  <a:srgbClr val="FFFFFF"/>
                </a:solidFill>
              </a:rPr>
              <a:t>OSZMI (Országos Színháztörténeti Múzeum): Digitális Archívum és fotótár.</a:t>
            </a:r>
          </a:p>
          <a:p>
            <a:pPr marL="720000"/>
            <a:r>
              <a:rPr lang="hu-HU" sz="2400" dirty="0" err="1">
                <a:solidFill>
                  <a:srgbClr val="FFFFFF"/>
                </a:solidFill>
              </a:rPr>
              <a:t>Arcanum</a:t>
            </a:r>
            <a:r>
              <a:rPr lang="hu-HU" sz="2400" dirty="0">
                <a:solidFill>
                  <a:srgbClr val="FFFFFF"/>
                </a:solidFill>
              </a:rPr>
              <a:t> Digitális Tudománytár: Korabeli kritikák (Pesti Napló, Fővárosi Lapok).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4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523AB00-23BE-D337-6C59-569C9E5D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31" y="-174020"/>
            <a:ext cx="6703373" cy="1313272"/>
          </a:xfrm>
        </p:spPr>
        <p:txBody>
          <a:bodyPr>
            <a:normAutofit fontScale="90000"/>
          </a:bodyPr>
          <a:lstStyle/>
          <a:p>
            <a:r>
              <a:rPr lang="hu-HU" sz="3400" dirty="0" err="1"/>
              <a:t>Paulay</a:t>
            </a:r>
            <a:r>
              <a:rPr lang="hu-HU" sz="3400" dirty="0"/>
              <a:t> Ede rendezése</a:t>
            </a:r>
            <a:br>
              <a:rPr lang="hu-HU" sz="3400" dirty="0"/>
            </a:br>
            <a:r>
              <a:rPr lang="hu-HU" sz="3400" dirty="0"/>
              <a:t>Az Ősbemutató – 1883. szeptember 21.</a:t>
            </a:r>
            <a:endParaRPr lang="en-US" sz="3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7A437E-567A-C5FB-9BA8-E9CC5C662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9252"/>
            <a:ext cx="7611074" cy="5718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/>
              <a:t>1. Színháztörténeti helyzetelemzés (A kontextus)</a:t>
            </a:r>
          </a:p>
          <a:p>
            <a:pPr marL="0" indent="0">
              <a:buNone/>
            </a:pPr>
            <a:r>
              <a:rPr lang="hu-HU" sz="2400" dirty="0"/>
              <a:t>A 19. század második felében a magyar színjátszás válaszút előtt állt: a népszínművek népszerűsége mellett igény mutatkozott a nemzeti klasszikusokra. </a:t>
            </a:r>
            <a:r>
              <a:rPr lang="hu-HU" sz="2400" dirty="0" err="1"/>
              <a:t>Madách</a:t>
            </a:r>
            <a:r>
              <a:rPr lang="hu-HU" sz="2400" dirty="0"/>
              <a:t> művét 1861-es megjelenése után sokáig „olvashatatlan” és „színpadképtelen” drámának tartották a hatalmas tablóképek és a filozófiai eszmefuttatások miatt.</a:t>
            </a:r>
          </a:p>
          <a:p>
            <a:pPr marL="0" indent="0">
              <a:buNone/>
            </a:pPr>
            <a:r>
              <a:rPr lang="hu-HU" sz="2400" b="1" i="1" dirty="0"/>
              <a:t>A kihívás</a:t>
            </a:r>
            <a:r>
              <a:rPr lang="hu-HU" sz="2400" dirty="0"/>
              <a:t>: </a:t>
            </a:r>
            <a:r>
              <a:rPr lang="hu-HU" sz="2400" dirty="0" err="1"/>
              <a:t>Paulay</a:t>
            </a:r>
            <a:r>
              <a:rPr lang="hu-HU" sz="2400" dirty="0"/>
              <a:t> Edének be kellett bizonyítania, hogy a magyar nyelvű dráma képes felnőni a világirodalmi szinthez (például: Goethe Faustjához).</a:t>
            </a:r>
          </a:p>
          <a:p>
            <a:pPr marL="0" indent="0">
              <a:buNone/>
            </a:pPr>
            <a:r>
              <a:rPr lang="hu-HU" sz="2400" b="1" i="1" dirty="0"/>
              <a:t>A váltás</a:t>
            </a:r>
            <a:r>
              <a:rPr lang="hu-HU" sz="2400" dirty="0"/>
              <a:t>: </a:t>
            </a:r>
            <a:r>
              <a:rPr lang="hu-HU" sz="2400" dirty="0" err="1"/>
              <a:t>Paulay</a:t>
            </a:r>
            <a:r>
              <a:rPr lang="hu-HU" sz="2400" dirty="0"/>
              <a:t> a </a:t>
            </a:r>
            <a:r>
              <a:rPr lang="hu-HU" sz="2400" dirty="0" err="1"/>
              <a:t>meiningenizmus</a:t>
            </a:r>
            <a:r>
              <a:rPr lang="hu-HU" sz="2400" dirty="0"/>
              <a:t> (történelmi hűség, tömegjelenetek precíz mozgatása) elveit alkalmazva alkotta meg a látványvilágot.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/>
              <a:t>( A képen az egykori budapesti Nemzeti Színház látható 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F3DFCC6-6B99-8756-5870-421478879A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4" r="2759"/>
          <a:stretch>
            <a:fillRect/>
          </a:stretch>
        </p:blipFill>
        <p:spPr>
          <a:xfrm>
            <a:off x="7614123" y="-1"/>
            <a:ext cx="4577877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133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6147569-0CA4-07C4-5736-88A83B94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01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6582E96-92F5-FAA6-5761-1820839C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hu-HU" sz="3400" b="1" dirty="0"/>
              <a:t>2. A rendező: </a:t>
            </a:r>
            <a:r>
              <a:rPr lang="hu-HU" sz="3400" b="1" dirty="0" err="1"/>
              <a:t>Paulay</a:t>
            </a:r>
            <a:r>
              <a:rPr lang="hu-HU" sz="3400" b="1" dirty="0"/>
              <a:t> Ede (1836–1894)</a:t>
            </a:r>
            <a:br>
              <a:rPr lang="hu-HU" sz="3400" b="1" dirty="0"/>
            </a:br>
            <a:endParaRPr lang="en-US" sz="34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D0247D-FD15-A6C2-6747-86FDAED5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542" y="1964986"/>
            <a:ext cx="6597111" cy="476156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 err="1"/>
              <a:t>Paulay</a:t>
            </a:r>
            <a:r>
              <a:rPr lang="en-US" sz="2400" dirty="0"/>
              <a:t> </a:t>
            </a:r>
            <a:r>
              <a:rPr lang="en-US" sz="2400" dirty="0" err="1"/>
              <a:t>korának</a:t>
            </a:r>
            <a:r>
              <a:rPr lang="en-US" sz="2400" dirty="0"/>
              <a:t> </a:t>
            </a:r>
            <a:r>
              <a:rPr lang="en-US" sz="2400" dirty="0" err="1"/>
              <a:t>igazi</a:t>
            </a:r>
            <a:r>
              <a:rPr lang="en-US" sz="2400" dirty="0"/>
              <a:t> </a:t>
            </a:r>
            <a:r>
              <a:rPr lang="en-US" sz="2400" dirty="0" err="1"/>
              <a:t>vizionáriusa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polihisztora</a:t>
            </a:r>
            <a:r>
              <a:rPr lang="en-US" sz="2400" dirty="0"/>
              <a:t> volt. </a:t>
            </a:r>
            <a:r>
              <a:rPr lang="en-US" sz="2400" dirty="0" err="1"/>
              <a:t>Rendezői</a:t>
            </a:r>
            <a:r>
              <a:rPr lang="en-US" sz="2400" dirty="0"/>
              <a:t> </a:t>
            </a:r>
            <a:r>
              <a:rPr lang="en-US" sz="2400" dirty="0" err="1"/>
              <a:t>koncepciója</a:t>
            </a:r>
            <a:r>
              <a:rPr lang="en-US" sz="2400" dirty="0"/>
              <a:t> </a:t>
            </a:r>
            <a:r>
              <a:rPr lang="en-US" sz="2400" dirty="0" err="1"/>
              <a:t>két</a:t>
            </a:r>
            <a:r>
              <a:rPr lang="en-US" sz="2400" dirty="0"/>
              <a:t> </a:t>
            </a:r>
            <a:r>
              <a:rPr lang="en-US" sz="2400" dirty="0" err="1"/>
              <a:t>pilléren</a:t>
            </a:r>
            <a:r>
              <a:rPr lang="en-US" sz="2400" dirty="0"/>
              <a:t> </a:t>
            </a:r>
            <a:r>
              <a:rPr lang="en-US" sz="2400" dirty="0" err="1"/>
              <a:t>nyugodott</a:t>
            </a:r>
            <a:r>
              <a:rPr lang="en-US" sz="2400" dirty="0"/>
              <a:t>:</a:t>
            </a:r>
          </a:p>
          <a:p>
            <a:pPr marL="720000"/>
            <a:r>
              <a:rPr lang="en-US" sz="2400" b="1" i="1" dirty="0" err="1"/>
              <a:t>Dramaturgiai</a:t>
            </a:r>
            <a:r>
              <a:rPr lang="en-US" sz="2400" b="1" i="1" dirty="0"/>
              <a:t> </a:t>
            </a:r>
            <a:r>
              <a:rPr lang="en-US" sz="2400" b="1" i="1" dirty="0" err="1"/>
              <a:t>bravúr</a:t>
            </a:r>
            <a:r>
              <a:rPr lang="en-US" sz="2400" b="1" i="1" dirty="0"/>
              <a:t>: </a:t>
            </a:r>
            <a:r>
              <a:rPr lang="en-US" sz="2400" dirty="0" err="1"/>
              <a:t>Saját</a:t>
            </a:r>
            <a:r>
              <a:rPr lang="en-US" sz="2400" dirty="0"/>
              <a:t> </a:t>
            </a:r>
            <a:r>
              <a:rPr lang="en-US" sz="2400" dirty="0" err="1"/>
              <a:t>maga</a:t>
            </a:r>
            <a:r>
              <a:rPr lang="en-US" sz="2400" dirty="0"/>
              <a:t> </a:t>
            </a:r>
            <a:r>
              <a:rPr lang="en-US" sz="2400" dirty="0" err="1"/>
              <a:t>húzta</a:t>
            </a:r>
            <a:r>
              <a:rPr lang="en-US" sz="2400" dirty="0"/>
              <a:t> meg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ütemezte</a:t>
            </a:r>
            <a:r>
              <a:rPr lang="en-US" sz="2400" dirty="0"/>
              <a:t> </a:t>
            </a:r>
            <a:r>
              <a:rPr lang="en-US" sz="2400" dirty="0" err="1"/>
              <a:t>át</a:t>
            </a:r>
            <a:r>
              <a:rPr lang="en-US" sz="2400" dirty="0"/>
              <a:t> a </a:t>
            </a:r>
            <a:r>
              <a:rPr lang="en-US" sz="2400" dirty="0" err="1"/>
              <a:t>szöveget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dinamikus</a:t>
            </a:r>
            <a:r>
              <a:rPr lang="en-US" sz="2400" dirty="0"/>
              <a:t> </a:t>
            </a:r>
            <a:r>
              <a:rPr lang="en-US" sz="2400" dirty="0" err="1"/>
              <a:t>maradjon</a:t>
            </a:r>
            <a:r>
              <a:rPr lang="en-US" sz="2400" dirty="0"/>
              <a:t>.</a:t>
            </a:r>
          </a:p>
          <a:p>
            <a:pPr marL="720000"/>
            <a:r>
              <a:rPr lang="en-US" sz="2400" b="1" i="1" dirty="0" err="1"/>
              <a:t>Technikai</a:t>
            </a:r>
            <a:r>
              <a:rPr lang="en-US" sz="2400" b="1" i="1" dirty="0"/>
              <a:t> </a:t>
            </a:r>
            <a:r>
              <a:rPr lang="en-US" sz="2400" b="1" i="1" dirty="0" err="1"/>
              <a:t>forradalom</a:t>
            </a:r>
            <a:r>
              <a:rPr lang="en-US" sz="2400" b="1" i="1" dirty="0"/>
              <a:t>: </a:t>
            </a:r>
            <a:r>
              <a:rPr lang="en-US" sz="2400" dirty="0"/>
              <a:t>Ő </a:t>
            </a:r>
            <a:r>
              <a:rPr lang="en-US" sz="2400" dirty="0" err="1"/>
              <a:t>vezette</a:t>
            </a:r>
            <a:r>
              <a:rPr lang="en-US" sz="2400" dirty="0"/>
              <a:t> be a </a:t>
            </a:r>
            <a:r>
              <a:rPr lang="en-US" sz="2400" dirty="0" err="1"/>
              <a:t>Nemzeti</a:t>
            </a:r>
            <a:r>
              <a:rPr lang="en-US" sz="2400" dirty="0"/>
              <a:t> </a:t>
            </a:r>
            <a:r>
              <a:rPr lang="en-US" sz="2400" dirty="0" err="1"/>
              <a:t>Színházban</a:t>
            </a:r>
            <a:r>
              <a:rPr lang="en-US" sz="2400" dirty="0"/>
              <a:t> a </a:t>
            </a:r>
            <a:r>
              <a:rPr lang="en-US" sz="2400" dirty="0" err="1"/>
              <a:t>villanyvilágítást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bonyolult</a:t>
            </a:r>
            <a:r>
              <a:rPr lang="en-US" sz="2400" dirty="0"/>
              <a:t> </a:t>
            </a:r>
            <a:r>
              <a:rPr lang="en-US" sz="2400" dirty="0" err="1"/>
              <a:t>süllyesztőrendszereket</a:t>
            </a:r>
            <a:r>
              <a:rPr lang="en-US" sz="2400" dirty="0"/>
              <a:t>, </a:t>
            </a:r>
            <a:r>
              <a:rPr lang="en-US" sz="2400" dirty="0" err="1"/>
              <a:t>amelyek</a:t>
            </a:r>
            <a:r>
              <a:rPr lang="en-US" sz="2400" dirty="0"/>
              <a:t> </a:t>
            </a:r>
            <a:r>
              <a:rPr lang="en-US" sz="2400" dirty="0" err="1"/>
              <a:t>lehetővé</a:t>
            </a:r>
            <a:r>
              <a:rPr lang="en-US" sz="2400" dirty="0"/>
              <a:t> </a:t>
            </a:r>
            <a:r>
              <a:rPr lang="en-US" sz="2400" dirty="0" err="1"/>
              <a:t>tették</a:t>
            </a:r>
            <a:r>
              <a:rPr lang="en-US" sz="2400" dirty="0"/>
              <a:t> a 15 </a:t>
            </a:r>
            <a:r>
              <a:rPr lang="en-US" sz="2400" dirty="0" err="1"/>
              <a:t>szín</a:t>
            </a:r>
            <a:r>
              <a:rPr lang="en-US" sz="2400" dirty="0"/>
              <a:t> </a:t>
            </a:r>
            <a:r>
              <a:rPr lang="en-US" sz="2400" dirty="0" err="1"/>
              <a:t>közötti</a:t>
            </a:r>
            <a:r>
              <a:rPr lang="en-US" sz="2400" dirty="0"/>
              <a:t> </a:t>
            </a:r>
            <a:r>
              <a:rPr lang="en-US" sz="2400" dirty="0" err="1"/>
              <a:t>gyors</a:t>
            </a:r>
            <a:r>
              <a:rPr lang="en-US" sz="2400" dirty="0"/>
              <a:t> </a:t>
            </a:r>
            <a:r>
              <a:rPr lang="en-US" sz="2400" dirty="0" err="1"/>
              <a:t>átmenetet</a:t>
            </a:r>
            <a:r>
              <a:rPr lang="en-US" sz="2400" dirty="0"/>
              <a:t> </a:t>
            </a:r>
            <a:r>
              <a:rPr lang="en-US" sz="2400" dirty="0" err="1"/>
              <a:t>anélkül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a </a:t>
            </a:r>
            <a:r>
              <a:rPr lang="en-US" sz="2400" dirty="0" err="1"/>
              <a:t>néző</a:t>
            </a:r>
            <a:r>
              <a:rPr lang="en-US" sz="2400" dirty="0"/>
              <a:t> </a:t>
            </a:r>
            <a:r>
              <a:rPr lang="en-US" sz="2400" dirty="0" err="1"/>
              <a:t>kizökkenne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élményből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87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DC09A0A-5EF7-45F4-B8EE-54903540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6697D79-14C1-97D9-073B-035281F0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238" y="507283"/>
            <a:ext cx="6017562" cy="1544062"/>
          </a:xfrm>
        </p:spPr>
        <p:txBody>
          <a:bodyPr>
            <a:normAutofit fontScale="90000"/>
          </a:bodyPr>
          <a:lstStyle/>
          <a:p>
            <a:r>
              <a:rPr lang="hu-HU" sz="3400" b="1" dirty="0"/>
              <a:t>3. Az ősbemutató főszereplői (1883)</a:t>
            </a:r>
            <a:br>
              <a:rPr lang="hu-HU" sz="3400" b="1" dirty="0"/>
            </a:br>
            <a:r>
              <a:rPr lang="hu-HU" sz="3100" dirty="0"/>
              <a:t>A legendás szereposztás</a:t>
            </a:r>
            <a:br>
              <a:rPr lang="hu-HU" sz="3100" dirty="0"/>
            </a:br>
            <a:endParaRPr lang="en-US" sz="3100" b="1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C22E5E7-1A98-8610-6CB9-2460305772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0902"/>
          <a:stretch>
            <a:fillRect/>
          </a:stretch>
        </p:blipFill>
        <p:spPr>
          <a:xfrm>
            <a:off x="1374876" y="171712"/>
            <a:ext cx="2443013" cy="317142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2AF2FE1-D28E-6711-737D-E5E7F9C2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45908"/>
          <a:stretch>
            <a:fillRect/>
          </a:stretch>
        </p:blipFill>
        <p:spPr>
          <a:xfrm>
            <a:off x="195335" y="3708985"/>
            <a:ext cx="2331720" cy="222399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DDEE6C5-6566-3D84-C59C-8B8CEFBF53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295" r="1" b="28598"/>
          <a:stretch>
            <a:fillRect/>
          </a:stretch>
        </p:blipFill>
        <p:spPr>
          <a:xfrm>
            <a:off x="2674260" y="3655128"/>
            <a:ext cx="2331720" cy="2331711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45BAE1-F9F8-4D3E-5CF1-8C56460D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38" y="2230733"/>
            <a:ext cx="6017562" cy="3946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A karaktereket a korszak legnagyobb színészóriásai formálták meg, örök mintát adva a későbbi generációknak:</a:t>
            </a:r>
          </a:p>
          <a:p>
            <a:pPr marL="720000"/>
            <a:r>
              <a:rPr lang="hu-HU" sz="2000" b="1" i="1" dirty="0"/>
              <a:t>Ádám (Nagy Imre): </a:t>
            </a:r>
            <a:r>
              <a:rPr lang="hu-HU" sz="2000" dirty="0"/>
              <a:t>A vívódó, kereső embert alakította méltósággal.</a:t>
            </a:r>
          </a:p>
          <a:p>
            <a:pPr marL="720000"/>
            <a:r>
              <a:rPr lang="hu-HU" sz="2000" b="1" i="1" dirty="0"/>
              <a:t>Éva (Jászai Mari): </a:t>
            </a:r>
            <a:r>
              <a:rPr lang="hu-HU" sz="2000" dirty="0"/>
              <a:t>Alakítása mérföldkő volt; ő mutatta meg, hogy Éva nemcsak kísértő, hanem az élet és a remény szimbóluma is.</a:t>
            </a:r>
          </a:p>
          <a:p>
            <a:pPr marL="720000"/>
            <a:r>
              <a:rPr lang="hu-HU" sz="2000" b="1" i="1" dirty="0"/>
              <a:t>Lucifer (Gyenes László): </a:t>
            </a:r>
            <a:r>
              <a:rPr lang="hu-HU" sz="2000" dirty="0"/>
              <a:t>A hideg intellektust és a cinizmust hozta be a színpadra, megteremtve a modern Lucifer-karakter alapjait.</a:t>
            </a:r>
          </a:p>
        </p:txBody>
      </p:sp>
    </p:spTree>
    <p:extLst>
      <p:ext uri="{BB962C8B-B14F-4D97-AF65-F5344CB8AC3E}">
        <p14:creationId xmlns:p14="http://schemas.microsoft.com/office/powerpoint/2010/main" val="130936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2F48EF2-7F89-93DA-4AC4-8530A80F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95" r="4670" b="-2"/>
          <a:stretch>
            <a:fillRect/>
          </a:stretch>
        </p:blipFill>
        <p:spPr>
          <a:xfrm>
            <a:off x="6781799" y="1714500"/>
            <a:ext cx="5410201" cy="5143500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1ED8A68-A582-AC62-104E-E319E9DB3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3E0D646-890A-3C75-8A0B-0F326761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712243"/>
            <a:ext cx="10222952" cy="1228299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4. </a:t>
            </a:r>
            <a:r>
              <a:rPr lang="hu-HU" sz="4000" b="1" dirty="0"/>
              <a:t>Érdekességek és utóélet</a:t>
            </a:r>
            <a:br>
              <a:rPr lang="hu-HU" sz="4000" b="1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1DEC68-51A4-605B-557E-AFDFECA9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1895766"/>
            <a:ext cx="5579038" cy="458416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u-HU" sz="2400" b="1" i="1" dirty="0"/>
              <a:t>A Magyar Dráma Napja</a:t>
            </a:r>
            <a:r>
              <a:rPr lang="hu-HU" sz="2400" dirty="0"/>
              <a:t>: A premier sikere előtt tisztelegve ünnepeljük minden évben szeptember 21-én a hazai drámaírást.</a:t>
            </a:r>
          </a:p>
          <a:p>
            <a:pPr marL="0" indent="0">
              <a:buNone/>
            </a:pPr>
            <a:r>
              <a:rPr lang="hu-HU" sz="2400" b="1" i="1" dirty="0"/>
              <a:t>Díszlet és jelmez: </a:t>
            </a:r>
            <a:r>
              <a:rPr lang="hu-HU" sz="2400" dirty="0" err="1"/>
              <a:t>Paulayék</a:t>
            </a:r>
            <a:r>
              <a:rPr lang="hu-HU" sz="2400" dirty="0"/>
              <a:t> törekedtek a történelmi hitelességre; a londoni színhez vagy az egyiptomi piramisokhoz olyan látványvilágot alkottak, ami akkoriban filmbe illőnek tűnt.</a:t>
            </a:r>
          </a:p>
          <a:p>
            <a:pPr marL="0" indent="0">
              <a:buNone/>
            </a:pPr>
            <a:r>
              <a:rPr lang="hu-HU" sz="2400" b="1" i="1" dirty="0"/>
              <a:t>Fogadtatás: </a:t>
            </a:r>
            <a:r>
              <a:rPr lang="hu-HU" sz="2400" dirty="0"/>
              <a:t>A bemutató után a darab rekordidő alatt érte el a 100. előadást, ami a korszakban példátlan közönségsikert jelentett.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515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F8C6D1B-9026-7290-42FA-071C5B72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7" y="238146"/>
            <a:ext cx="5773911" cy="126167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Az ember </a:t>
            </a:r>
            <a:r>
              <a:rPr lang="hu-HU" sz="2800" noProof="0" dirty="0"/>
              <a:t>tragédiája a Nemzeti Színházban</a:t>
            </a:r>
            <a:br>
              <a:rPr lang="hu-HU" sz="2800" noProof="0" dirty="0"/>
            </a:br>
            <a:r>
              <a:rPr lang="hu-HU" sz="2800" noProof="0" dirty="0"/>
              <a:t>Németh Antal reformrendezése </a:t>
            </a:r>
            <a:r>
              <a:rPr lang="en-US" sz="2800" dirty="0"/>
              <a:t>(1937)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02D7BA-26DA-0249-14F6-0EDC4D1FE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46" y="572124"/>
            <a:ext cx="5584037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000" b="1" dirty="0"/>
              <a:t>1. Színháztörténeti kontextus – A „Tragédia” útja</a:t>
            </a:r>
          </a:p>
          <a:p>
            <a:pPr marL="0" indent="0">
              <a:buNone/>
            </a:pPr>
            <a:r>
              <a:rPr lang="hu-HU" sz="2000" dirty="0"/>
              <a:t>A </a:t>
            </a:r>
            <a:r>
              <a:rPr lang="hu-HU" sz="2000" dirty="0" err="1"/>
              <a:t>Paulay</a:t>
            </a:r>
            <a:r>
              <a:rPr lang="hu-HU" sz="2000" dirty="0"/>
              <a:t>-féle hagyomány (1883) után a darab elmerevedett a historizáló, festett díszletek között.</a:t>
            </a:r>
          </a:p>
          <a:p>
            <a:pPr marL="0" indent="0">
              <a:buNone/>
            </a:pPr>
            <a:r>
              <a:rPr lang="hu-HU" sz="2000" dirty="0"/>
              <a:t>Az 1930-as évekre igény támadt a modernizálásra: a film és a rádió térnyerése új vizuális nyelvet követelt.</a:t>
            </a:r>
          </a:p>
          <a:p>
            <a:pPr marL="0" indent="0">
              <a:buNone/>
            </a:pPr>
            <a:r>
              <a:rPr lang="hu-HU" sz="2000" b="1" i="1" dirty="0"/>
              <a:t>Németh Antal célja: </a:t>
            </a:r>
            <a:r>
              <a:rPr lang="hu-HU" sz="2000" dirty="0"/>
              <a:t>a „színpadi világkép” megújítása:</a:t>
            </a:r>
          </a:p>
          <a:p>
            <a:pPr marL="702900" indent="-342900"/>
            <a:r>
              <a:rPr lang="en-US" sz="2000" b="1" i="1" dirty="0"/>
              <a:t>A „</a:t>
            </a:r>
            <a:r>
              <a:rPr lang="en-US" sz="2000" b="1" i="1" dirty="0" err="1"/>
              <a:t>fekete</a:t>
            </a:r>
            <a:r>
              <a:rPr lang="en-US" sz="2000" b="1" i="1" dirty="0"/>
              <a:t> </a:t>
            </a:r>
            <a:r>
              <a:rPr lang="en-US" sz="2000" b="1" i="1" dirty="0" err="1"/>
              <a:t>bársony</a:t>
            </a:r>
            <a:r>
              <a:rPr lang="en-US" sz="2000" b="1" i="1" dirty="0"/>
              <a:t>” </a:t>
            </a:r>
            <a:r>
              <a:rPr lang="en-US" sz="2000" b="1" i="1" dirty="0" err="1"/>
              <a:t>technika</a:t>
            </a:r>
            <a:r>
              <a:rPr lang="en-US" sz="2000" b="1" i="1" dirty="0"/>
              <a:t>: </a:t>
            </a:r>
            <a:r>
              <a:rPr lang="en-US" sz="2000" dirty="0"/>
              <a:t>a </a:t>
            </a:r>
            <a:r>
              <a:rPr lang="en-US" sz="2000" dirty="0" err="1"/>
              <a:t>sötét</a:t>
            </a:r>
            <a:r>
              <a:rPr lang="en-US" sz="2000" dirty="0"/>
              <a:t> </a:t>
            </a:r>
            <a:r>
              <a:rPr lang="en-US" sz="2000" dirty="0" err="1"/>
              <a:t>háttér</a:t>
            </a:r>
            <a:r>
              <a:rPr lang="en-US" sz="2000" dirty="0"/>
              <a:t> </a:t>
            </a:r>
            <a:r>
              <a:rPr lang="en-US" sz="2000" dirty="0" err="1"/>
              <a:t>kiemelte</a:t>
            </a:r>
            <a:r>
              <a:rPr lang="en-US" sz="2000" dirty="0"/>
              <a:t> a </a:t>
            </a:r>
            <a:r>
              <a:rPr lang="en-US" sz="2000" dirty="0" err="1"/>
              <a:t>szereplőket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fényben</a:t>
            </a:r>
            <a:r>
              <a:rPr lang="en-US" sz="2000" dirty="0"/>
              <a:t> </a:t>
            </a:r>
            <a:r>
              <a:rPr lang="en-US" sz="2000" dirty="0" err="1"/>
              <a:t>úszó</a:t>
            </a:r>
            <a:r>
              <a:rPr lang="en-US" sz="2000" dirty="0"/>
              <a:t> </a:t>
            </a:r>
            <a:r>
              <a:rPr lang="en-US" sz="2000" dirty="0" err="1"/>
              <a:t>építményeket</a:t>
            </a:r>
            <a:endParaRPr lang="hu-HU" sz="2000" dirty="0"/>
          </a:p>
          <a:p>
            <a:pPr marL="702900" indent="-342900"/>
            <a:r>
              <a:rPr lang="en-US" sz="2000" b="1" i="1" dirty="0" err="1"/>
              <a:t>Innováció</a:t>
            </a:r>
            <a:r>
              <a:rPr lang="en-US" sz="2000" b="1" i="1" dirty="0"/>
              <a:t>: </a:t>
            </a:r>
            <a:r>
              <a:rPr lang="en-US" sz="2000" dirty="0" err="1"/>
              <a:t>Plasztikus</a:t>
            </a:r>
            <a:r>
              <a:rPr lang="en-US" sz="2000" dirty="0"/>
              <a:t>, </a:t>
            </a:r>
            <a:r>
              <a:rPr lang="en-US" sz="2000" dirty="0" err="1"/>
              <a:t>térbeli</a:t>
            </a:r>
            <a:r>
              <a:rPr lang="en-US" sz="2000" dirty="0"/>
              <a:t> </a:t>
            </a:r>
            <a:r>
              <a:rPr lang="en-US" sz="2000" dirty="0" err="1"/>
              <a:t>formák</a:t>
            </a:r>
            <a:r>
              <a:rPr lang="en-US" sz="2000" dirty="0"/>
              <a:t> a </a:t>
            </a:r>
            <a:r>
              <a:rPr lang="en-US" sz="2000" dirty="0" err="1"/>
              <a:t>festett</a:t>
            </a:r>
            <a:r>
              <a:rPr lang="en-US" sz="2000" dirty="0"/>
              <a:t> </a:t>
            </a:r>
            <a:r>
              <a:rPr lang="en-US" sz="2000" dirty="0" err="1"/>
              <a:t>kulisszák</a:t>
            </a:r>
            <a:r>
              <a:rPr lang="en-US" sz="2000" dirty="0"/>
              <a:t> </a:t>
            </a:r>
            <a:r>
              <a:rPr lang="en-US" sz="2000" dirty="0" err="1"/>
              <a:t>helyett</a:t>
            </a:r>
            <a:r>
              <a:rPr lang="en-US" sz="2000" dirty="0"/>
              <a:t>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16A2313-70EF-CBDC-1CDF-94A1E8D9E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854" r="1" b="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15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D4FCC8E-60C3-158A-CF0C-9D80BDB2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30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C8C8282-F660-4879-DAE5-271542DE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hu-HU" sz="3400" b="1"/>
              <a:t>2. A rendező: Dr. Németh Antal (1903–1968)</a:t>
            </a:r>
            <a:br>
              <a:rPr lang="hu-HU" sz="3400"/>
            </a:br>
            <a:endParaRPr lang="en-US" sz="34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6AA6AF-AB78-D61E-5DD3-24A4D38A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341" y="2370671"/>
            <a:ext cx="6615658" cy="42999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u-HU" sz="1800" dirty="0"/>
              <a:t>A Nemzeti Színház fiatal, újító igazgatója (1935–1944).</a:t>
            </a:r>
          </a:p>
          <a:p>
            <a:pPr marL="0" indent="0">
              <a:buNone/>
            </a:pPr>
            <a:r>
              <a:rPr lang="hu-HU" sz="1800" b="1" i="1" dirty="0"/>
              <a:t>Műveltsége európai szintű: </a:t>
            </a:r>
            <a:r>
              <a:rPr lang="hu-HU" sz="1800" dirty="0"/>
              <a:t>teoretikus, színháztörténész és gyakorlati szakember.</a:t>
            </a:r>
          </a:p>
          <a:p>
            <a:pPr marL="0" indent="0">
              <a:buNone/>
            </a:pPr>
            <a:r>
              <a:rPr lang="hu-HU" sz="1800" b="1" i="1" dirty="0"/>
              <a:t>Hitvallása: </a:t>
            </a:r>
            <a:r>
              <a:rPr lang="hu-HU" sz="1800" dirty="0"/>
              <a:t>A totális színház, ahol a fény, a mozgás és a látvány egyenrangú a szöveggel.</a:t>
            </a:r>
          </a:p>
          <a:p>
            <a:pPr marL="0" indent="0">
              <a:buNone/>
            </a:pPr>
            <a:r>
              <a:rPr lang="hu-HU" sz="1800" i="1" u="sng" dirty="0"/>
              <a:t>A rendezői koncepció </a:t>
            </a:r>
            <a:r>
              <a:rPr lang="hu-HU" sz="1800" i="1" u="sng" dirty="0" err="1"/>
              <a:t>kulcsszavai</a:t>
            </a:r>
            <a:r>
              <a:rPr lang="hu-HU" sz="1800" i="1" u="sng" dirty="0"/>
              <a:t>:</a:t>
            </a:r>
          </a:p>
          <a:p>
            <a:pPr marL="1026900" indent="-342900">
              <a:spcBef>
                <a:spcPts val="1200"/>
              </a:spcBef>
            </a:pPr>
            <a:r>
              <a:rPr lang="hu-HU" sz="1800" b="1" i="1" dirty="0"/>
              <a:t>Dinamizmus: </a:t>
            </a:r>
            <a:r>
              <a:rPr lang="hu-HU" sz="1800" dirty="0"/>
              <a:t>A történelem nem állóképek sorozata, hanem folyamat.</a:t>
            </a:r>
          </a:p>
          <a:p>
            <a:pPr marL="1026900" indent="-342900">
              <a:spcBef>
                <a:spcPts val="1200"/>
              </a:spcBef>
            </a:pPr>
            <a:r>
              <a:rPr lang="hu-HU" sz="1800" b="1" i="1" dirty="0"/>
              <a:t>Szimbolizmus: </a:t>
            </a:r>
            <a:r>
              <a:rPr lang="hu-HU" sz="1800" dirty="0"/>
              <a:t>Nem a korhűség, hanem a hangulat és az eszme a fontos.</a:t>
            </a:r>
          </a:p>
          <a:p>
            <a:pPr marL="1026900" indent="-342900">
              <a:spcBef>
                <a:spcPts val="1200"/>
              </a:spcBef>
            </a:pPr>
            <a:r>
              <a:rPr lang="hu-HU" sz="1800" b="1" i="1" dirty="0"/>
              <a:t>Korszerűség: </a:t>
            </a:r>
            <a:r>
              <a:rPr lang="hu-HU" sz="1800" dirty="0"/>
              <a:t>A technika (forgószínpad, fények) szolgálja a mondanivalót.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767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35DB726-6C1A-A767-DB27-FE9D58CA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550" y="365125"/>
            <a:ext cx="4526181" cy="669196"/>
          </a:xfrm>
        </p:spPr>
        <p:txBody>
          <a:bodyPr anchor="b">
            <a:normAutofit/>
          </a:bodyPr>
          <a:lstStyle/>
          <a:p>
            <a:r>
              <a:rPr lang="hu-HU" sz="4000" b="1" dirty="0"/>
              <a:t>3.</a:t>
            </a:r>
            <a:r>
              <a:rPr lang="en-US" sz="4000" b="1" dirty="0"/>
              <a:t> </a:t>
            </a:r>
            <a:r>
              <a:rPr lang="en-US" sz="4000" b="1" dirty="0" err="1"/>
              <a:t>Szereposztás</a:t>
            </a:r>
            <a:endParaRPr lang="en-US" sz="4000" b="1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A4675E-2B29-97DE-72A6-F2BEE2D710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1" r="3" b="13241"/>
          <a:stretch>
            <a:fillRect/>
          </a:stretch>
        </p:blipFill>
        <p:spPr>
          <a:xfrm>
            <a:off x="-1" y="10"/>
            <a:ext cx="3003123" cy="389238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A8A2FBA-EF04-6417-F75C-1187610037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62" r="1" b="1"/>
          <a:stretch>
            <a:fillRect/>
          </a:stretch>
        </p:blipFill>
        <p:spPr>
          <a:xfrm>
            <a:off x="3180257" y="10"/>
            <a:ext cx="3016307" cy="278593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D9E1391-D91F-23D4-CC5C-4E0C252099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363" r="5" b="2368"/>
          <a:stretch>
            <a:fillRect/>
          </a:stretch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CA594AF-CA0D-5FF9-A57D-BA46EC063D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52" r="7559" b="-2"/>
          <a:stretch>
            <a:fillRect/>
          </a:stretch>
        </p:blipFill>
        <p:spPr>
          <a:xfrm>
            <a:off x="3180257" y="2957665"/>
            <a:ext cx="3016307" cy="3900335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FB0315-47AA-EB8D-3436-CB560F33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550" y="1034321"/>
            <a:ext cx="4802249" cy="3178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i="1" noProof="0" dirty="0"/>
              <a:t>Az emberpár</a:t>
            </a:r>
          </a:p>
          <a:p>
            <a:pPr marL="817200" indent="-457200"/>
            <a:r>
              <a:rPr lang="hu-HU" sz="1800" b="1" i="1" noProof="0" dirty="0"/>
              <a:t>Ádám: </a:t>
            </a:r>
            <a:r>
              <a:rPr lang="hu-HU" sz="1800" b="1" i="1" noProof="0" dirty="0" err="1"/>
              <a:t>Abonyi</a:t>
            </a:r>
            <a:r>
              <a:rPr lang="hu-HU" sz="1800" b="1" i="1" noProof="0" dirty="0"/>
              <a:t> Géza. </a:t>
            </a:r>
            <a:r>
              <a:rPr lang="hu-HU" sz="1800" noProof="0" dirty="0"/>
              <a:t>Méltóságteljes, mégis esendő figura, aki </a:t>
            </a:r>
            <a:r>
              <a:rPr lang="hu-HU" sz="1800" noProof="0" dirty="0" err="1"/>
              <a:t>végigküzdi</a:t>
            </a:r>
            <a:r>
              <a:rPr lang="hu-HU" sz="1800" noProof="0" dirty="0"/>
              <a:t> az emberiség útját.</a:t>
            </a:r>
          </a:p>
          <a:p>
            <a:pPr marL="817200" indent="-457200"/>
            <a:r>
              <a:rPr lang="hu-HU" sz="1800" b="1" i="1" noProof="0" dirty="0"/>
              <a:t>Éva: </a:t>
            </a:r>
            <a:r>
              <a:rPr lang="hu-HU" sz="1800" b="1" i="1" noProof="0" dirty="0" err="1"/>
              <a:t>Tasnády</a:t>
            </a:r>
            <a:r>
              <a:rPr lang="hu-HU" sz="1800" b="1" i="1" noProof="0" dirty="0"/>
              <a:t> Fekete Mária / Lukács Margit.</a:t>
            </a:r>
            <a:r>
              <a:rPr lang="hu-HU" sz="1800" noProof="0" dirty="0"/>
              <a:t> Az örök nőiesség különböző arcai (a paradicsomi tisztaságtól a bizánci ármányig).</a:t>
            </a:r>
          </a:p>
          <a:p>
            <a:pPr marL="0" indent="0">
              <a:buNone/>
            </a:pPr>
            <a:r>
              <a:rPr lang="hu-HU" sz="1800" b="1" noProof="0" dirty="0"/>
              <a:t>A tagadás szelleme</a:t>
            </a:r>
          </a:p>
          <a:p>
            <a:pPr marL="817200" indent="-457200"/>
            <a:r>
              <a:rPr lang="hu-HU" sz="1800" b="1" i="1" noProof="0" dirty="0"/>
              <a:t>Lucifer: </a:t>
            </a:r>
            <a:r>
              <a:rPr lang="hu-HU" sz="1800" b="1" i="1" noProof="0" dirty="0" err="1"/>
              <a:t>Csortos</a:t>
            </a:r>
            <a:r>
              <a:rPr lang="hu-HU" sz="1800" b="1" i="1" noProof="0" dirty="0"/>
              <a:t> Gyula.</a:t>
            </a:r>
          </a:p>
          <a:p>
            <a:pPr marL="0" indent="0">
              <a:buNone/>
            </a:pPr>
            <a:r>
              <a:rPr lang="hu-HU" sz="1800" noProof="0" dirty="0"/>
              <a:t>Németh Antalnál Lucifer nem egy ördögi gonosz, hanem intellektuális partner, a kétkedés hangja.</a:t>
            </a:r>
          </a:p>
          <a:p>
            <a:pPr marL="0" indent="0">
              <a:buNone/>
            </a:pPr>
            <a:r>
              <a:rPr lang="hu-HU" sz="1800" b="1" i="1" noProof="0" dirty="0"/>
              <a:t>A jelmez modern: </a:t>
            </a:r>
            <a:r>
              <a:rPr lang="hu-HU" sz="1800" noProof="0" dirty="0"/>
              <a:t>elegáns, sötét, néha szinte démoni, de mentes a korábbi korszakok patetikus kiegészítőitől.</a:t>
            </a:r>
          </a:p>
          <a:p>
            <a:pPr marL="0" indent="0">
              <a:buNone/>
            </a:pPr>
            <a:r>
              <a:rPr lang="hu-HU" sz="1800" b="1" i="1" noProof="0" dirty="0"/>
              <a:t>Díszlet és látvány</a:t>
            </a:r>
          </a:p>
          <a:p>
            <a:pPr marL="817200" indent="-457200"/>
            <a:r>
              <a:rPr lang="hu-HU" sz="1800" b="1" i="1" noProof="0" dirty="0"/>
              <a:t>Tervezők: </a:t>
            </a:r>
            <a:r>
              <a:rPr lang="hu-HU" sz="1800" noProof="0" dirty="0"/>
              <a:t>Horváth János és Varga Mátyás.</a:t>
            </a:r>
          </a:p>
        </p:txBody>
      </p:sp>
    </p:spTree>
    <p:extLst>
      <p:ext uri="{BB962C8B-B14F-4D97-AF65-F5344CB8AC3E}">
        <p14:creationId xmlns:p14="http://schemas.microsoft.com/office/powerpoint/2010/main" val="267127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1C18040-ACCD-8AB3-EB7D-DBFF3AEC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7" y="157397"/>
            <a:ext cx="4840010" cy="1807305"/>
          </a:xfrm>
        </p:spPr>
        <p:txBody>
          <a:bodyPr>
            <a:normAutofit/>
          </a:bodyPr>
          <a:lstStyle/>
          <a:p>
            <a:r>
              <a:rPr lang="hu-HU" dirty="0"/>
              <a:t>Gellért Endre rendezése (1955)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0FA906F-4DB4-CAC9-88A9-A4585DEF5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54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0070C0-66E7-154B-446B-F4E26394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7" y="1858780"/>
            <a:ext cx="5237229" cy="4841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/>
              <a:t>1.Színháztörténeti háttér és koncepció</a:t>
            </a:r>
          </a:p>
          <a:p>
            <a:pPr marL="0" indent="0">
              <a:buNone/>
            </a:pPr>
            <a:r>
              <a:rPr lang="hu-HU" sz="2000" b="1" i="1" dirty="0"/>
              <a:t>A „Tragédia” rehabilitációja: </a:t>
            </a:r>
            <a:r>
              <a:rPr lang="hu-HU" sz="2000" dirty="0"/>
              <a:t>A Rákosi-korszakban </a:t>
            </a:r>
            <a:r>
              <a:rPr lang="hu-HU" sz="2000" dirty="0" err="1"/>
              <a:t>Madách</a:t>
            </a:r>
            <a:r>
              <a:rPr lang="hu-HU" sz="2000" dirty="0"/>
              <a:t> művét pesszimistának és vallásosnak bélyegezték, ezért 1947 és 1954 között tiltólistán volt. Ez az előadás jelentette a mű politikai és művészi visszatérését.</a:t>
            </a:r>
          </a:p>
          <a:p>
            <a:pPr marL="0" indent="0">
              <a:buNone/>
            </a:pPr>
            <a:r>
              <a:rPr lang="hu-HU" sz="2000" b="1" i="1" dirty="0"/>
              <a:t>Rendezői hármas: </a:t>
            </a:r>
            <a:r>
              <a:rPr lang="hu-HU" sz="2000" dirty="0"/>
              <a:t>Bár a fő koncepció Gellért Endre nevéhez fűződik, a munkában Major Tamás és Marton Endre is részt vett. Ez a hármas összefogás is jelezte az esemény súlyát.</a:t>
            </a:r>
          </a:p>
          <a:p>
            <a:pPr marL="0" indent="0">
              <a:buNone/>
            </a:pPr>
            <a:r>
              <a:rPr lang="hu-HU" sz="2000" b="1" i="1" dirty="0"/>
              <a:t>Stílusváltás: </a:t>
            </a:r>
            <a:r>
              <a:rPr lang="hu-HU" sz="2000" dirty="0"/>
              <a:t>Szakítottak a korábbi „képeskönyv-szerű”, látványos külsőségekkel. Gellért egy gondolati, intellektuális drámát vitt színpadra, ahol a hangsúly az emberi küzdelmen és a fejlődésbe vetett hiten volt.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375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1113</Words>
  <Application>Microsoft Office PowerPoint</Application>
  <PresentationFormat>Szélesvásznú</PresentationFormat>
  <Paragraphs>73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Office-téma</vt:lpstr>
      <vt:lpstr>Madách Imre: Az ember tragédiája  Egykori Nemzeti Színházakban bemutatott előadások </vt:lpstr>
      <vt:lpstr>Paulay Ede rendezése Az Ősbemutató – 1883. szeptember 21.</vt:lpstr>
      <vt:lpstr>2. A rendező: Paulay Ede (1836–1894) </vt:lpstr>
      <vt:lpstr>3. Az ősbemutató főszereplői (1883) A legendás szereposztás </vt:lpstr>
      <vt:lpstr>4. Érdekességek és utóélet  </vt:lpstr>
      <vt:lpstr>Az ember tragédiája a Nemzeti Színházban Németh Antal reformrendezése (1937)</vt:lpstr>
      <vt:lpstr>2. A rendező: Dr. Németh Antal (1903–1968) </vt:lpstr>
      <vt:lpstr>3. Szereposztás</vt:lpstr>
      <vt:lpstr>Gellért Endre rendezése (1955)</vt:lpstr>
      <vt:lpstr>2. Szereplők és közreműködők </vt:lpstr>
      <vt:lpstr>3. Érdekességek és utóélet 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O365 felhasználó</dc:creator>
  <cp:lastModifiedBy>O365 felhasználó</cp:lastModifiedBy>
  <cp:revision>2</cp:revision>
  <dcterms:created xsi:type="dcterms:W3CDTF">2026-03-15T11:33:10Z</dcterms:created>
  <dcterms:modified xsi:type="dcterms:W3CDTF">2026-03-21T20:36:45Z</dcterms:modified>
</cp:coreProperties>
</file>