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3DCCF"/>
    <a:srgbClr val="FF3300"/>
    <a:srgbClr val="FF9900"/>
    <a:srgbClr val="006699"/>
    <a:srgbClr val="00CC00"/>
    <a:srgbClr val="0A0A0A"/>
    <a:srgbClr val="3333FF"/>
    <a:srgbClr val="0066FF"/>
    <a:srgbClr val="8B8F93"/>
    <a:srgbClr val="2D374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00" d="100"/>
          <a:sy n="100" d="100"/>
        </p:scale>
        <p:origin x="96" y="2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7E7CE99D-ABDA-976E-67BE-CD5C872CA7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6BAB2368-7FDB-3D65-1071-B5E7E85E696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68202CD5-4A33-E1F3-21BB-D58304CC9D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108076-CB53-4343-A034-F99C2950FC45}" type="datetimeFigureOut">
              <a:rPr lang="hu-HU" smtClean="0"/>
              <a:t>2026. 04. 19.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F14BE440-4282-0891-FCCA-E67C47CA0F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ADD05265-E705-0177-C65B-F1070B8F38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5CDA5-9E50-4839-9FC0-56760E581FF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331210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D4BF971E-3AEF-D981-83A5-239FF7CFE2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>
            <a:extLst>
              <a:ext uri="{FF2B5EF4-FFF2-40B4-BE49-F238E27FC236}">
                <a16:creationId xmlns:a16="http://schemas.microsoft.com/office/drawing/2014/main" id="{8548FABC-3BC1-B114-3C59-32DF3716E84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FDE880A6-554B-A092-CEBF-BA90FBBD5C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108076-CB53-4343-A034-F99C2950FC45}" type="datetimeFigureOut">
              <a:rPr lang="hu-HU" smtClean="0"/>
              <a:t>2026. 04. 19.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01523BDD-A8A2-B138-BCD9-422FE45F93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D61B0C2D-89E7-761F-6B0F-B4080900D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5CDA5-9E50-4839-9FC0-56760E581FF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214128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>
            <a:extLst>
              <a:ext uri="{FF2B5EF4-FFF2-40B4-BE49-F238E27FC236}">
                <a16:creationId xmlns:a16="http://schemas.microsoft.com/office/drawing/2014/main" id="{1CDC17A9-8867-DD89-BD43-36808B05ECA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>
            <a:extLst>
              <a:ext uri="{FF2B5EF4-FFF2-40B4-BE49-F238E27FC236}">
                <a16:creationId xmlns:a16="http://schemas.microsoft.com/office/drawing/2014/main" id="{EEEE62F7-597D-F3C8-BF4C-6E0B5881336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E3592B6D-1CEA-140D-71D7-1A1AE7E038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108076-CB53-4343-A034-F99C2950FC45}" type="datetimeFigureOut">
              <a:rPr lang="hu-HU" smtClean="0"/>
              <a:t>2026. 04. 19.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656862E9-F8EE-E7FB-1FB3-67D8F5602B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4053EC00-DA27-CB6C-015C-9CDF3681AB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5CDA5-9E50-4839-9FC0-56760E581FF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0981230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C8F13798-743F-A7C5-4DDF-AE62049990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D03139FD-E688-B3DB-F9CB-C9A8556D94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FCF8C121-48E1-282B-C374-14E6CFD69F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108076-CB53-4343-A034-F99C2950FC45}" type="datetimeFigureOut">
              <a:rPr lang="hu-HU" smtClean="0"/>
              <a:t>2026. 04. 19.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5B2A84F0-4708-DBD3-E85A-820E876295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05C86E93-CE2A-90AF-DBB1-E4FCFBBE01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5CDA5-9E50-4839-9FC0-56760E581FF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3826401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C8C39D2F-4C9F-C7CA-FB00-AD2899133B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EF314637-588A-3F36-C316-49E3C4A39D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D1DE9963-EC41-BE2F-E639-86265E2756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108076-CB53-4343-A034-F99C2950FC45}" type="datetimeFigureOut">
              <a:rPr lang="hu-HU" smtClean="0"/>
              <a:t>2026. 04. 19.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F4B2D448-BB76-E518-1D1A-A14FBAAAD3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C8140BEB-70D1-FA21-25A7-A4103A4F94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5CDA5-9E50-4839-9FC0-56760E581FF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3559597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C1849944-0C70-395A-E5D0-17D92B766A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76C11D71-1AC3-E469-B81B-F6A4435DA97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250BB532-2ABF-3D6F-F9DB-386B5FDD38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A38BACD3-BC65-9055-38FF-628550D6FD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108076-CB53-4343-A034-F99C2950FC45}" type="datetimeFigureOut">
              <a:rPr lang="hu-HU" smtClean="0"/>
              <a:t>2026. 04. 19.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84BE7EA9-14C2-F17D-D558-C7ADF23F0D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442AC792-EE97-CDC8-494B-289DEACF08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5CDA5-9E50-4839-9FC0-56760E581FF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763518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A2685D4F-F095-6A1A-4796-72C5FE50A0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BED184E9-0453-CFC9-CA84-B9188504B4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D5235EDB-36CB-62BC-F14F-438324243A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>
            <a:extLst>
              <a:ext uri="{FF2B5EF4-FFF2-40B4-BE49-F238E27FC236}">
                <a16:creationId xmlns:a16="http://schemas.microsoft.com/office/drawing/2014/main" id="{AA8B9FAC-6DE2-B0E8-6B34-874EC53F6E9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>
            <a:extLst>
              <a:ext uri="{FF2B5EF4-FFF2-40B4-BE49-F238E27FC236}">
                <a16:creationId xmlns:a16="http://schemas.microsoft.com/office/drawing/2014/main" id="{4911F4F8-A28F-B8DF-4E13-AB340EBCF91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6">
            <a:extLst>
              <a:ext uri="{FF2B5EF4-FFF2-40B4-BE49-F238E27FC236}">
                <a16:creationId xmlns:a16="http://schemas.microsoft.com/office/drawing/2014/main" id="{5F085B0B-207C-1339-B93B-B71ED01820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108076-CB53-4343-A034-F99C2950FC45}" type="datetimeFigureOut">
              <a:rPr lang="hu-HU" smtClean="0"/>
              <a:t>2026. 04. 19.</a:t>
            </a:fld>
            <a:endParaRPr lang="hu-HU"/>
          </a:p>
        </p:txBody>
      </p:sp>
      <p:sp>
        <p:nvSpPr>
          <p:cNvPr id="8" name="Élőláb helye 7">
            <a:extLst>
              <a:ext uri="{FF2B5EF4-FFF2-40B4-BE49-F238E27FC236}">
                <a16:creationId xmlns:a16="http://schemas.microsoft.com/office/drawing/2014/main" id="{5EF1FF3A-9485-79BC-756C-A871B5FBB9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>
            <a:extLst>
              <a:ext uri="{FF2B5EF4-FFF2-40B4-BE49-F238E27FC236}">
                <a16:creationId xmlns:a16="http://schemas.microsoft.com/office/drawing/2014/main" id="{CE77B9B5-C65F-D8D4-B7BC-4E47B72438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5CDA5-9E50-4839-9FC0-56760E581FF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3322829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85892210-277A-8FA0-488E-103E21EADC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átum helye 2">
            <a:extLst>
              <a:ext uri="{FF2B5EF4-FFF2-40B4-BE49-F238E27FC236}">
                <a16:creationId xmlns:a16="http://schemas.microsoft.com/office/drawing/2014/main" id="{263B3628-2ADC-CAE7-F1C9-885A978A26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108076-CB53-4343-A034-F99C2950FC45}" type="datetimeFigureOut">
              <a:rPr lang="hu-HU" smtClean="0"/>
              <a:t>2026. 04. 19.</a:t>
            </a:fld>
            <a:endParaRPr lang="hu-HU"/>
          </a:p>
        </p:txBody>
      </p:sp>
      <p:sp>
        <p:nvSpPr>
          <p:cNvPr id="4" name="Élőláb helye 3">
            <a:extLst>
              <a:ext uri="{FF2B5EF4-FFF2-40B4-BE49-F238E27FC236}">
                <a16:creationId xmlns:a16="http://schemas.microsoft.com/office/drawing/2014/main" id="{6EB3D495-13F8-D6B0-92D0-EAC1FAEF23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DF2DB66A-1BDC-A13C-B2A3-624E37B26F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5CDA5-9E50-4839-9FC0-56760E581FF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0696859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>
            <a:extLst>
              <a:ext uri="{FF2B5EF4-FFF2-40B4-BE49-F238E27FC236}">
                <a16:creationId xmlns:a16="http://schemas.microsoft.com/office/drawing/2014/main" id="{285784C8-EE01-B04D-2090-45D706D57B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108076-CB53-4343-A034-F99C2950FC45}" type="datetimeFigureOut">
              <a:rPr lang="hu-HU" smtClean="0"/>
              <a:t>2026. 04. 19.</a:t>
            </a:fld>
            <a:endParaRPr lang="hu-HU"/>
          </a:p>
        </p:txBody>
      </p:sp>
      <p:sp>
        <p:nvSpPr>
          <p:cNvPr id="3" name="Élőláb helye 2">
            <a:extLst>
              <a:ext uri="{FF2B5EF4-FFF2-40B4-BE49-F238E27FC236}">
                <a16:creationId xmlns:a16="http://schemas.microsoft.com/office/drawing/2014/main" id="{AD58835F-EAC0-019A-66BC-1FCBA5222B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6F4BFA27-E6A5-01CC-4942-1B05E1E4F1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5CDA5-9E50-4839-9FC0-56760E581FF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0512159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5347240F-DFB5-B064-71B1-11288391D0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F8C72067-14CD-E9BE-9594-631C722243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C7C7DC96-9FD5-0FFC-1298-551C8CD78F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46765434-C289-5D8E-0D8A-9227CAA6B6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108076-CB53-4343-A034-F99C2950FC45}" type="datetimeFigureOut">
              <a:rPr lang="hu-HU" smtClean="0"/>
              <a:t>2026. 04. 19.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ACCAF3CA-00BF-4627-D60F-DF649A95EE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E962BDC1-C101-30A6-DBE7-16DB40A021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5CDA5-9E50-4839-9FC0-56760E581FF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8644417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C1B9EA42-9516-DD20-040B-6C195E508D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>
            <a:extLst>
              <a:ext uri="{FF2B5EF4-FFF2-40B4-BE49-F238E27FC236}">
                <a16:creationId xmlns:a16="http://schemas.microsoft.com/office/drawing/2014/main" id="{D18984CF-7EF0-E00D-7AB1-0D146B7BD2F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8DA747CD-D3F0-5221-3357-FB79C99E7A5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134089AB-213B-E9FF-BFDD-BBEEF4012C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108076-CB53-4343-A034-F99C2950FC45}" type="datetimeFigureOut">
              <a:rPr lang="hu-HU" smtClean="0"/>
              <a:t>2026. 04. 19.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6B9B4B18-3436-E46A-1A06-9833F9BC8E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B2AE915F-CCD7-FBA7-E91D-B987037601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5CDA5-9E50-4839-9FC0-56760E581FF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91164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>
            <a:extLst>
              <a:ext uri="{FF2B5EF4-FFF2-40B4-BE49-F238E27FC236}">
                <a16:creationId xmlns:a16="http://schemas.microsoft.com/office/drawing/2014/main" id="{4CF2F4AC-CC16-0B41-1EEB-8D8FFDFC9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395C36F1-9522-361E-E831-A63A4DDE3F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C29088E2-62E9-B369-3D48-C0D8CA1D40C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108076-CB53-4343-A034-F99C2950FC45}" type="datetimeFigureOut">
              <a:rPr lang="hu-HU" smtClean="0"/>
              <a:t>2026. 04. 19.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3DBFB0B7-BE06-6AD7-1331-3391281CCFA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A7507F45-21D4-5F07-5F3F-23721544F8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85CDA5-9E50-4839-9FC0-56760E581FF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0017183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microsoft.com/office/2007/relationships/hdphoto" Target="../media/hdphoto2.wdp"/><Relationship Id="rId7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microsoft.com/office/2007/relationships/hdphoto" Target="../media/hdphoto3.wdp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oszmi.hu/" TargetMode="External"/><Relationship Id="rId7" Type="http://schemas.openxmlformats.org/officeDocument/2006/relationships/hyperlink" Target="https://nemzetiszinhaz.hu/" TargetMode="External"/><Relationship Id="rId2" Type="http://schemas.openxmlformats.org/officeDocument/2006/relationships/hyperlink" Target="https://archivum.mtva.hu/photobank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szinhaz.online/" TargetMode="External"/><Relationship Id="rId5" Type="http://schemas.openxmlformats.org/officeDocument/2006/relationships/hyperlink" Target="https://www.google.com/search?q=https://mek.oszk.hu/02100/02139/html/index.html" TargetMode="External"/><Relationship Id="rId4" Type="http://schemas.openxmlformats.org/officeDocument/2006/relationships/hyperlink" Target="https://fortepan.hu/" TargetMode="Externa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1D5B22D8-18B6-27CA-8386-1C571613073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188CA58B-CE25-FB62-D1DE-30A316E37FC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32866C6D-7B01-6336-96FC-63848F0F01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0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E28D8E20-7260-F43F-EFE1-53F86DB1B2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60"/>
            <a:ext cx="12192000" cy="6832879"/>
          </a:xfrm>
          <a:prstGeom prst="rect">
            <a:avLst/>
          </a:prstGeom>
        </p:spPr>
      </p:pic>
      <p:sp>
        <p:nvSpPr>
          <p:cNvPr id="4" name="Szövegdoboz 3">
            <a:extLst>
              <a:ext uri="{FF2B5EF4-FFF2-40B4-BE49-F238E27FC236}">
                <a16:creationId xmlns:a16="http://schemas.microsoft.com/office/drawing/2014/main" id="{4375603A-8335-1F4B-5DAA-A72AE49D6E3C}"/>
              </a:ext>
            </a:extLst>
          </p:cNvPr>
          <p:cNvSpPr txBox="1"/>
          <p:nvPr/>
        </p:nvSpPr>
        <p:spPr>
          <a:xfrm>
            <a:off x="282011" y="5128289"/>
            <a:ext cx="635807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5400" b="1" dirty="0">
                <a:solidFill>
                  <a:srgbClr val="EFD4AA"/>
                </a:solidFill>
                <a:latin typeface="Clarendon Blk BT" panose="02040905050505020204" pitchFamily="18" charset="0"/>
              </a:rPr>
              <a:t>TRAGÉDIA 3.0</a:t>
            </a:r>
          </a:p>
        </p:txBody>
      </p:sp>
      <p:sp>
        <p:nvSpPr>
          <p:cNvPr id="5" name="Szövegdoboz 4">
            <a:extLst>
              <a:ext uri="{FF2B5EF4-FFF2-40B4-BE49-F238E27FC236}">
                <a16:creationId xmlns:a16="http://schemas.microsoft.com/office/drawing/2014/main" id="{1097E273-5C9F-BD92-77A3-9B2500C9793B}"/>
              </a:ext>
            </a:extLst>
          </p:cNvPr>
          <p:cNvSpPr txBox="1"/>
          <p:nvPr/>
        </p:nvSpPr>
        <p:spPr>
          <a:xfrm>
            <a:off x="1301809" y="5890936"/>
            <a:ext cx="51160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400" i="1" dirty="0">
                <a:solidFill>
                  <a:srgbClr val="FDEFC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Három arc, három korszak, egyetlen emberi sors</a:t>
            </a:r>
          </a:p>
        </p:txBody>
      </p:sp>
    </p:spTree>
    <p:extLst>
      <p:ext uri="{BB962C8B-B14F-4D97-AF65-F5344CB8AC3E}">
        <p14:creationId xmlns:p14="http://schemas.microsoft.com/office/powerpoint/2010/main" val="40038634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Kép 12">
            <a:extLst>
              <a:ext uri="{FF2B5EF4-FFF2-40B4-BE49-F238E27FC236}">
                <a16:creationId xmlns:a16="http://schemas.microsoft.com/office/drawing/2014/main" id="{D2BA04BA-A1F9-422F-498F-A01681AB3C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074" name="Picture 2" descr="Básti Lajos – Wikipédia">
            <a:extLst>
              <a:ext uri="{FF2B5EF4-FFF2-40B4-BE49-F238E27FC236}">
                <a16:creationId xmlns:a16="http://schemas.microsoft.com/office/drawing/2014/main" id="{02863888-70C7-862E-2863-573A35155E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2249" y="1086055"/>
            <a:ext cx="3248472" cy="4313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Kép 14">
            <a:extLst>
              <a:ext uri="{FF2B5EF4-FFF2-40B4-BE49-F238E27FC236}">
                <a16:creationId xmlns:a16="http://schemas.microsoft.com/office/drawing/2014/main" id="{B3912805-632A-7A59-3C8A-803189E8069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375" l="103" r="99691">
                        <a14:foregroundMark x1="9979" y1="4609" x2="81893" y2="6328"/>
                        <a14:foregroundMark x1="81893" y1="6328" x2="94959" y2="12891"/>
                        <a14:foregroundMark x1="94959" y1="12891" x2="95782" y2="40938"/>
                        <a14:foregroundMark x1="7202" y1="4219" x2="7922" y2="89453"/>
                        <a14:foregroundMark x1="7922" y1="89453" x2="24177" y2="95547"/>
                        <a14:foregroundMark x1="10391" y1="32500" x2="9979" y2="46719"/>
                        <a14:foregroundMark x1="9259" y1="7578" x2="6276" y2="86563"/>
                        <a14:foregroundMark x1="6276" y1="86563" x2="6070" y2="86563"/>
                        <a14:foregroundMark x1="4614" y1="74947" x2="5247" y2="93125"/>
                        <a14:foregroundMark x1="4211" y1="63360" x2="4407" y2="69002"/>
                        <a14:foregroundMark x1="4101" y1="60205" x2="4181" y2="62502"/>
                        <a14:foregroundMark x1="5247" y1="93125" x2="10980" y2="96002"/>
                        <a14:foregroundMark x1="93157" y1="95421" x2="95576" y2="86172"/>
                        <a14:foregroundMark x1="57305" y1="93672" x2="37243" y2="93984"/>
                        <a14:foregroundMark x1="37243" y1="93984" x2="62963" y2="94688"/>
                        <a14:foregroundMark x1="62963" y1="94688" x2="45576" y2="92578"/>
                        <a14:foregroundMark x1="45576" y1="92578" x2="60802" y2="93984"/>
                        <a14:foregroundMark x1="60802" y1="93984" x2="60700" y2="93984"/>
                        <a14:foregroundMark x1="78395" y1="91406" x2="91461" y2="89531"/>
                        <a14:foregroundMark x1="91461" y1="89531" x2="94856" y2="20625"/>
                        <a14:foregroundMark x1="91667" y1="36641" x2="95370" y2="51719"/>
                        <a14:foregroundMark x1="97530" y1="8905" x2="94136" y2="6797"/>
                        <a14:foregroundMark x1="97530" y1="3125" x2="28914" y2="3125"/>
                        <a14:foregroundMark x1="93733" y1="2424" x2="83025" y2="3594"/>
                        <a14:foregroundMark x1="41016" y1="2437" x2="31547" y2="2176"/>
                        <a14:foregroundMark x1="83025" y1="3594" x2="47177" y2="2606"/>
                        <a14:foregroundMark x1="667" y1="97962" x2="652" y2="98448"/>
                        <a14:foregroundMark x1="58470" y1="2827" x2="59568" y2="2891"/>
                        <a14:foregroundMark x1="51213" y1="2406" x2="57346" y2="2762"/>
                        <a14:foregroundMark x1="47532" y1="2193" x2="48298" y2="2237"/>
                        <a14:foregroundMark x1="59568" y1="2891" x2="63302" y2="2762"/>
                        <a14:foregroundMark x1="95980" y1="2259" x2="97530" y2="2310"/>
                        <a14:foregroundMark x1="98702" y1="19729" x2="98698" y2="19219"/>
                        <a14:foregroundMark x1="98971" y1="53750" x2="98718" y2="21693"/>
                        <a14:foregroundMark x1="99521" y1="19219" x2="99513" y2="19680"/>
                        <a14:foregroundMark x1="2840" y1="23835" x2="2877" y2="25432"/>
                        <a14:foregroundMark x1="3010" y1="28368" x2="2841" y2="33634"/>
                        <a14:foregroundMark x1="4012" y1="2500" x2="24897" y2="6094"/>
                        <a14:foregroundMark x1="24897" y1="6094" x2="29321" y2="5703"/>
                        <a14:foregroundMark x1="28395" y1="2891" x2="21953" y2="2380"/>
                        <a14:foregroundMark x1="13527" y1="2500" x2="7510" y2="2500"/>
                        <a14:foregroundMark x1="2791" y1="93288" x2="2778" y2="94063"/>
                        <a14:foregroundMark x1="3292" y1="63828" x2="2791" y2="93270"/>
                        <a14:foregroundMark x1="2778" y1="94063" x2="2058" y2="95547"/>
                        <a14:foregroundMark x1="2817" y1="62568" x2="3807" y2="60313"/>
                        <a14:foregroundMark x1="4012" y1="61563" x2="3169" y2="62028"/>
                        <a14:foregroundMark x1="17593" y1="3672" x2="22016" y2="3672"/>
                        <a14:foregroundMark x1="17798" y1="3438" x2="21193" y2="3281"/>
                        <a14:foregroundMark x1="4321" y1="63984" x2="3807" y2="62500"/>
                        <a14:foregroundMark x1="3189" y1="54922" x2="3498" y2="65078"/>
                        <a14:foregroundMark x1="4527" y1="49375" x2="3704" y2="56484"/>
                        <a14:foregroundMark x1="17387" y1="2734" x2="20576" y2="2969"/>
                        <a14:foregroundMark x1="29424" y1="3281" x2="28704" y2="3438"/>
                        <a14:foregroundMark x1="46708" y1="2578" x2="60700" y2="2266"/>
                        <a14:foregroundMark x1="60700" y1="2266" x2="66152" y2="2500"/>
                        <a14:foregroundMark x1="3086" y1="94766" x2="3395" y2="91250"/>
                        <a14:foregroundMark x1="2778" y1="92422" x2="2469" y2="94219"/>
                        <a14:foregroundMark x1="3498" y1="91406" x2="2984" y2="93438"/>
                        <a14:backgroundMark x1="48251" y1="49453" x2="51955" y2="64922"/>
                        <a14:backgroundMark x1="51955" y1="64922" x2="48765" y2="65859"/>
                        <a14:backgroundMark x1="58539" y1="28281" x2="52469" y2="44219"/>
                        <a14:backgroundMark x1="52469" y1="44219" x2="65021" y2="34375"/>
                        <a14:backgroundMark x1="65021" y1="34375" x2="27058" y2="18828"/>
                        <a14:backgroundMark x1="27058" y1="18828" x2="68004" y2="21016"/>
                        <a14:backgroundMark x1="68004" y1="21016" x2="71811" y2="68984"/>
                        <a14:backgroundMark x1="71811" y1="68984" x2="53498" y2="72266"/>
                        <a14:backgroundMark x1="53498" y1="72266" x2="38889" y2="71094"/>
                        <a14:backgroundMark x1="52675" y1="59375" x2="71296" y2="63984"/>
                        <a14:backgroundMark x1="71296" y1="63984" x2="34671" y2="58359"/>
                        <a14:backgroundMark x1="34671" y1="58359" x2="47428" y2="52656"/>
                        <a14:backgroundMark x1="47428" y1="52656" x2="28909" y2="69219"/>
                        <a14:backgroundMark x1="28909" y1="69219" x2="36317" y2="27891"/>
                        <a14:backgroundMark x1="36317" y1="27891" x2="61008" y2="21016"/>
                        <a14:backgroundMark x1="61008" y1="21016" x2="68210" y2="31563"/>
                        <a14:backgroundMark x1="68210" y1="31563" x2="70782" y2="75781"/>
                        <a14:backgroundMark x1="70782" y1="75781" x2="70782" y2="75781"/>
                        <a14:backgroundMark x1="81379" y1="19688" x2="82305" y2="63750"/>
                        <a14:backgroundMark x1="82305" y1="63750" x2="81584" y2="64766"/>
                        <a14:backgroundMark x1="34979" y1="15391" x2="64712" y2="15781"/>
                        <a14:backgroundMark x1="64712" y1="15781" x2="66152" y2="16172"/>
                        <a14:backgroundMark x1="23457" y1="26563" x2="21193" y2="71250"/>
                        <a14:backgroundMark x1="21193" y1="71250" x2="21193" y2="71250"/>
                        <a14:backgroundMark x1="30761" y1="81172" x2="61214" y2="80781"/>
                        <a14:backgroundMark x1="79630" y1="69063" x2="78189" y2="84688"/>
                        <a14:backgroundMark x1="1646" y1="1797" x2="1550" y2="3136"/>
                        <a14:backgroundMark x1="19039" y1="1079" x2="35391" y2="703"/>
                        <a14:backgroundMark x1="11626" y1="1250" x2="15933" y2="1151"/>
                        <a14:backgroundMark x1="35391" y1="703" x2="44753" y2="703"/>
                        <a14:backgroundMark x1="48971" y1="1406" x2="80864" y2="78"/>
                        <a14:backgroundMark x1="82305" y1="1250" x2="98251" y2="1250"/>
                        <a14:backgroundMark x1="6276" y1="98516" x2="23251" y2="98281"/>
                        <a14:backgroundMark x1="23251" y1="98281" x2="36934" y2="98750"/>
                        <a14:backgroundMark x1="36934" y1="98750" x2="50926" y2="98672"/>
                        <a14:backgroundMark x1="50926" y1="98672" x2="77572" y2="98750"/>
                        <a14:backgroundMark x1="77572" y1="98750" x2="95062" y2="98672"/>
                        <a14:backgroundMark x1="95062" y1="98672" x2="95062" y2="98672"/>
                        <a14:backgroundMark x1="93416" y1="97734" x2="92181" y2="97188"/>
                        <a14:backgroundMark x1="93416" y1="96797" x2="93416" y2="97344"/>
                        <a14:backgroundMark x1="93416" y1="97031" x2="93416" y2="97031"/>
                        <a14:backgroundMark x1="92593" y1="97188" x2="92593" y2="97188"/>
                        <a14:backgroundMark x1="90947" y1="96641" x2="94650" y2="96406"/>
                        <a14:backgroundMark x1="13580" y1="97734" x2="17078" y2="97578"/>
                        <a14:backgroundMark x1="13374" y1="97344" x2="13580" y2="96797"/>
                        <a14:backgroundMark x1="14403" y1="96641" x2="6996" y2="97969"/>
                        <a14:backgroundMark x1="1028" y1="94077" x2="412" y2="70156"/>
                        <a14:backgroundMark x1="1132" y1="98125" x2="1059" y2="95279"/>
                        <a14:backgroundMark x1="487" y1="60805" x2="412" y2="62891"/>
                        <a14:backgroundMark x1="592" y1="57863" x2="499" y2="60456"/>
                        <a14:backgroundMark x1="1337" y1="62325" x2="1337" y2="75905"/>
                        <a14:backgroundMark x1="823" y1="64219" x2="1429" y2="70477"/>
                        <a14:backgroundMark x1="1297" y1="26124" x2="1646" y2="40156"/>
                        <a14:backgroundMark x1="732" y1="8186" x2="309" y2="14531"/>
                        <a14:backgroundMark x1="1132" y1="2188" x2="1068" y2="3142"/>
                        <a14:backgroundMark x1="309" y1="14531" x2="103" y2="14844"/>
                        <a14:backgroundMark x1="3292" y1="313" x2="13889" y2="703"/>
                        <a14:backgroundMark x1="4321" y1="859" x2="3292" y2="703"/>
                        <a14:backgroundMark x1="4527" y1="2188" x2="617" y2="703"/>
                        <a14:backgroundMark x1="40329" y1="78" x2="53395" y2="703"/>
                        <a14:backgroundMark x1="41564" y1="1797" x2="47233" y2="1940"/>
                        <a14:backgroundMark x1="24177" y1="1641" x2="31996" y2="1641"/>
                        <a14:backgroundMark x1="66900" y1="1641" x2="79012" y2="1641"/>
                        <a14:backgroundMark x1="79012" y1="1641" x2="96811" y2="1250"/>
                        <a14:backgroundMark x1="99280" y1="1641" x2="99280" y2="18906"/>
                        <a14:backgroundMark x1="1137" y1="92260" x2="2058" y2="72344"/>
                        <a14:backgroundMark x1="823" y1="99063" x2="999" y2="95263"/>
                        <a14:backgroundMark x1="1448" y1="69409" x2="823" y2="66406"/>
                        <a14:backgroundMark x1="1177" y1="30948" x2="823" y2="31406"/>
                        <a14:backgroundMark x1="706" y1="7030" x2="103" y2="7969"/>
                        <a14:backgroundMark x1="3807" y1="2188" x2="4304" y2="2202"/>
                        <a14:backgroundMark x1="823" y1="61406" x2="823" y2="62734"/>
                        <a14:backgroundMark x1="823" y1="38516" x2="823" y2="60702"/>
                        <a14:backgroundMark x1="823" y1="98516" x2="412" y2="99063"/>
                        <a14:backgroundMark x1="412" y1="99219" x2="1132" y2="99453"/>
                        <a14:backgroundMark x1="412" y1="97031" x2="617" y2="97969"/>
                        <a14:backgroundMark x1="1646" y1="61563" x2="823" y2="61953"/>
                        <a14:backgroundMark x1="1646" y1="60469" x2="617" y2="67188"/>
                        <a14:backgroundMark x1="2058" y1="33984" x2="2572" y2="44844"/>
                        <a14:backgroundMark x1="823" y1="27500" x2="1852" y2="26016"/>
                        <a14:backgroundMark x1="14403" y1="1641" x2="17717" y2="2365"/>
                        <a14:backgroundMark x1="2366" y1="2344" x2="2058" y2="23828"/>
                        <a14:backgroundMark x1="2160" y1="26563" x2="2778" y2="22969"/>
                        <a14:backgroundMark x1="2469" y1="26406" x2="2469" y2="26406"/>
                        <a14:backgroundMark x1="2366" y1="25391" x2="1955" y2="28281"/>
                        <a14:backgroundMark x1="2263" y1="33672" x2="2881" y2="39063"/>
                        <a14:backgroundMark x1="1955" y1="95938" x2="2572" y2="94229"/>
                        <a14:backgroundMark x1="99383" y1="19688" x2="99588" y2="21641"/>
                        <a14:backgroundMark x1="99383" y1="20078" x2="99177" y2="17109"/>
                        <a14:backgroundMark x1="99383" y1="19531" x2="99794" y2="21406"/>
                        <a14:backgroundMark x1="99794" y1="18359" x2="99794" y2="1921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99354" y="518472"/>
            <a:ext cx="4140693" cy="5452765"/>
          </a:xfrm>
          <a:prstGeom prst="rect">
            <a:avLst/>
          </a:prstGeom>
        </p:spPr>
      </p:pic>
      <p:sp>
        <p:nvSpPr>
          <p:cNvPr id="16" name="Szövegdoboz 15">
            <a:extLst>
              <a:ext uri="{FF2B5EF4-FFF2-40B4-BE49-F238E27FC236}">
                <a16:creationId xmlns:a16="http://schemas.microsoft.com/office/drawing/2014/main" id="{26EEC846-5019-82E3-2394-0C40879284EA}"/>
              </a:ext>
            </a:extLst>
          </p:cNvPr>
          <p:cNvSpPr txBox="1"/>
          <p:nvPr/>
        </p:nvSpPr>
        <p:spPr>
          <a:xfrm>
            <a:off x="6103328" y="744718"/>
            <a:ext cx="314436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400" b="1" cap="all" dirty="0">
                <a:solidFill>
                  <a:srgbClr val="FFCC00"/>
                </a:solidFill>
                <a:latin typeface="Clarendon Blk BT" panose="02040905050505020204" pitchFamily="18" charset="0"/>
              </a:rPr>
              <a:t>Básti Lajos</a:t>
            </a:r>
            <a:endParaRPr lang="hu-HU" sz="4000" b="1" cap="all" dirty="0">
              <a:solidFill>
                <a:srgbClr val="FFCC00"/>
              </a:solidFill>
              <a:latin typeface="Clarendon Blk BT" panose="02040905050505020204" pitchFamily="18" charset="0"/>
            </a:endParaRPr>
          </a:p>
        </p:txBody>
      </p:sp>
      <p:sp>
        <p:nvSpPr>
          <p:cNvPr id="18" name="Szövegdoboz 17">
            <a:extLst>
              <a:ext uri="{FF2B5EF4-FFF2-40B4-BE49-F238E27FC236}">
                <a16:creationId xmlns:a16="http://schemas.microsoft.com/office/drawing/2014/main" id="{D114D4C0-2922-C5DE-7A4F-2EC7C6AEFD23}"/>
              </a:ext>
            </a:extLst>
          </p:cNvPr>
          <p:cNvSpPr txBox="1"/>
          <p:nvPr/>
        </p:nvSpPr>
        <p:spPr>
          <a:xfrm>
            <a:off x="6947027" y="594378"/>
            <a:ext cx="14569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400" i="1" dirty="0">
                <a:solidFill>
                  <a:srgbClr val="FDEFC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Ádám szerepében</a:t>
            </a:r>
          </a:p>
        </p:txBody>
      </p:sp>
      <p:sp>
        <p:nvSpPr>
          <p:cNvPr id="19" name="Szövegdoboz 18">
            <a:extLst>
              <a:ext uri="{FF2B5EF4-FFF2-40B4-BE49-F238E27FC236}">
                <a16:creationId xmlns:a16="http://schemas.microsoft.com/office/drawing/2014/main" id="{7C24A89A-8D34-5777-BBDE-26D4125E849C}"/>
              </a:ext>
            </a:extLst>
          </p:cNvPr>
          <p:cNvSpPr txBox="1"/>
          <p:nvPr/>
        </p:nvSpPr>
        <p:spPr>
          <a:xfrm>
            <a:off x="6103328" y="2106133"/>
            <a:ext cx="51160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400" i="1" dirty="0">
                <a:solidFill>
                  <a:srgbClr val="FDEFC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(1911-1977) </a:t>
            </a:r>
          </a:p>
          <a:p>
            <a:r>
              <a:rPr lang="hu-HU" sz="1400" i="1" dirty="0">
                <a:solidFill>
                  <a:srgbClr val="FDEFC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Kossuth-díjas, a Nemzeti Színház örökös tagja</a:t>
            </a:r>
          </a:p>
        </p:txBody>
      </p:sp>
      <p:sp>
        <p:nvSpPr>
          <p:cNvPr id="20" name="Szövegdoboz 19">
            <a:extLst>
              <a:ext uri="{FF2B5EF4-FFF2-40B4-BE49-F238E27FC236}">
                <a16:creationId xmlns:a16="http://schemas.microsoft.com/office/drawing/2014/main" id="{986F1150-FD41-B793-F4BB-58A42B9C32B5}"/>
              </a:ext>
            </a:extLst>
          </p:cNvPr>
          <p:cNvSpPr txBox="1"/>
          <p:nvPr/>
        </p:nvSpPr>
        <p:spPr>
          <a:xfrm>
            <a:off x="6103328" y="2632542"/>
            <a:ext cx="511608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400" b="1" i="1" dirty="0">
                <a:solidFill>
                  <a:srgbClr val="FDEFC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Főbb szerepei</a:t>
            </a:r>
            <a:r>
              <a:rPr lang="hu-HU" sz="1400" i="1" dirty="0">
                <a:solidFill>
                  <a:srgbClr val="FDEFC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br>
              <a:rPr lang="hu-HU" sz="1400" i="1" dirty="0">
                <a:solidFill>
                  <a:srgbClr val="FDEFC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u-HU" sz="1400" i="1" dirty="0">
                <a:solidFill>
                  <a:srgbClr val="FDEFC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Lear király, Hamlet, </a:t>
            </a:r>
          </a:p>
          <a:p>
            <a:r>
              <a:rPr lang="hu-HU" sz="1400" i="1" dirty="0">
                <a:solidFill>
                  <a:srgbClr val="FDEFC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Bánk bán, illetve Csongor</a:t>
            </a:r>
          </a:p>
        </p:txBody>
      </p:sp>
      <p:sp>
        <p:nvSpPr>
          <p:cNvPr id="25" name="Szövegdoboz 24">
            <a:extLst>
              <a:ext uri="{FF2B5EF4-FFF2-40B4-BE49-F238E27FC236}">
                <a16:creationId xmlns:a16="http://schemas.microsoft.com/office/drawing/2014/main" id="{A668216E-BE95-A741-DE2F-B1449F3D02DB}"/>
              </a:ext>
            </a:extLst>
          </p:cNvPr>
          <p:cNvSpPr txBox="1"/>
          <p:nvPr/>
        </p:nvSpPr>
        <p:spPr>
          <a:xfrm>
            <a:off x="6102799" y="3375393"/>
            <a:ext cx="374102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400" i="1" dirty="0">
                <a:solidFill>
                  <a:srgbClr val="FDEFC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Básti 1955-ben, a </a:t>
            </a:r>
            <a:r>
              <a:rPr lang="hu-HU" sz="1400" b="1" i="1" dirty="0">
                <a:solidFill>
                  <a:srgbClr val="FDEFC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Gellért Endre-féle </a:t>
            </a:r>
            <a:r>
              <a:rPr lang="hu-HU" sz="1400" i="1" dirty="0">
                <a:solidFill>
                  <a:srgbClr val="FDEFC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legendás rendezésben alakította Ádámot. Számára ez nem csupán egy szerep volt, hanem a "magyar értelmiségi" küzdelmének szimbóluma a </a:t>
            </a:r>
            <a:r>
              <a:rPr lang="hu-HU" sz="1400" b="1" i="1" dirty="0">
                <a:solidFill>
                  <a:srgbClr val="FDEFC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diktatúra árnyékában</a:t>
            </a:r>
            <a:r>
              <a:rPr lang="hu-HU" sz="1400" i="1" dirty="0">
                <a:solidFill>
                  <a:srgbClr val="FDEFC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Játéka a hit és a kétségbeesés közötti egyensúlyozásra épült, orgánuma pedig </a:t>
            </a:r>
            <a:r>
              <a:rPr lang="hu-HU" sz="1400" i="1" dirty="0" err="1">
                <a:solidFill>
                  <a:srgbClr val="FDEFC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Madách</a:t>
            </a:r>
            <a:r>
              <a:rPr lang="hu-HU" sz="1400" i="1" dirty="0">
                <a:solidFill>
                  <a:srgbClr val="FDEFC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sorait </a:t>
            </a:r>
            <a:r>
              <a:rPr lang="hu-HU" sz="1400" b="1" i="1" dirty="0">
                <a:solidFill>
                  <a:srgbClr val="FDEFC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bibliai súlyúvá </a:t>
            </a:r>
            <a:r>
              <a:rPr lang="hu-HU" sz="1400" i="1" dirty="0">
                <a:solidFill>
                  <a:srgbClr val="FDEFC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emelte.</a:t>
            </a:r>
          </a:p>
        </p:txBody>
      </p:sp>
    </p:spTree>
    <p:extLst>
      <p:ext uri="{BB962C8B-B14F-4D97-AF65-F5344CB8AC3E}">
        <p14:creationId xmlns:p14="http://schemas.microsoft.com/office/powerpoint/2010/main" val="31928431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>
            <a:extLst>
              <a:ext uri="{FF2B5EF4-FFF2-40B4-BE49-F238E27FC236}">
                <a16:creationId xmlns:a16="http://schemas.microsoft.com/office/drawing/2014/main" id="{86A46D9B-A19D-E921-6097-9F4359A5EE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Diffused/>
                    </a14:imgEffect>
                    <a14:imgEffect>
                      <a14:brightnessContrast brigh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-1770221" y="-320565"/>
            <a:ext cx="15124270" cy="8660180"/>
          </a:xfrm>
          <a:prstGeom prst="rect">
            <a:avLst/>
          </a:prstGeom>
        </p:spPr>
      </p:pic>
      <p:pic>
        <p:nvPicPr>
          <p:cNvPr id="11" name="Kép 10">
            <a:extLst>
              <a:ext uri="{FF2B5EF4-FFF2-40B4-BE49-F238E27FC236}">
                <a16:creationId xmlns:a16="http://schemas.microsoft.com/office/drawing/2014/main" id="{8E1CD96D-02A8-3954-AA95-3625CA4F2A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641" b="99141" l="625" r="99167">
                        <a14:foregroundMark x1="11250" y1="13984" x2="16354" y2="13516"/>
                        <a14:foregroundMark x1="16354" y1="13516" x2="12865" y2="48281"/>
                        <a14:foregroundMark x1="12865" y1="48281" x2="16979" y2="61563"/>
                        <a14:foregroundMark x1="16979" y1="61563" x2="11250" y2="74375"/>
                        <a14:foregroundMark x1="11250" y1="74375" x2="17031" y2="85078"/>
                        <a14:foregroundMark x1="17031" y1="85078" x2="17292" y2="84375"/>
                        <a14:foregroundMark x1="32991" y1="91302" x2="729" y2="91953"/>
                        <a14:foregroundMark x1="66214" y1="90632" x2="33406" y2="91294"/>
                        <a14:foregroundMark x1="97500" y1="90000" x2="66395" y2="90628"/>
                        <a14:foregroundMark x1="34303" y1="6908" x2="58073" y2="5000"/>
                        <a14:foregroundMark x1="7448" y1="9063" x2="32531" y2="7050"/>
                        <a14:foregroundMark x1="67602" y1="5261" x2="86563" y2="5781"/>
                        <a14:foregroundMark x1="58073" y1="5000" x2="65831" y2="5213"/>
                        <a14:foregroundMark x1="39844" y1="1953" x2="40625" y2="1641"/>
                        <a14:foregroundMark x1="98229" y1="7422" x2="98542" y2="9766"/>
                        <a14:foregroundMark x1="98542" y1="46484" x2="99063" y2="43281"/>
                        <a14:foregroundMark x1="98906" y1="53750" x2="98906" y2="55234"/>
                        <a14:foregroundMark x1="99010" y1="53047" x2="99167" y2="53984"/>
                        <a14:foregroundMark x1="98073" y1="95547" x2="70000" y2="97344"/>
                        <a14:foregroundMark x1="31354" y1="97891" x2="31354" y2="97891"/>
                        <a14:foregroundMark x1="22969" y1="98594" x2="22969" y2="98594"/>
                        <a14:backgroundMark x1="33281" y1="5078" x2="33438" y2="7266"/>
                        <a14:backgroundMark x1="33438" y1="9219" x2="33438" y2="6484"/>
                        <a14:backgroundMark x1="66719" y1="5078" x2="66667" y2="9219"/>
                        <a14:backgroundMark x1="66667" y1="9922" x2="66979" y2="10313"/>
                        <a14:backgroundMark x1="95938" y1="26094" x2="92917" y2="25391"/>
                        <a14:backgroundMark x1="93594" y1="50000" x2="93073" y2="50000"/>
                        <a14:backgroundMark x1="95156" y1="75313" x2="94167" y2="75078"/>
                        <a14:backgroundMark x1="33281" y1="93906" x2="33229" y2="90469"/>
                        <a14:backgroundMark x1="32760" y1="92344" x2="33438" y2="89922"/>
                        <a14:backgroundMark x1="66042" y1="92656" x2="66250" y2="90469"/>
                        <a14:backgroundMark x1="61198" y1="99766" x2="62187" y2="999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68099" y="-4843054"/>
            <a:ext cx="7448551" cy="4233454"/>
          </a:xfrm>
          <a:prstGeom prst="rect">
            <a:avLst/>
          </a:prstGeom>
        </p:spPr>
      </p:pic>
      <p:grpSp>
        <p:nvGrpSpPr>
          <p:cNvPr id="5" name="Csoportba foglalás 4">
            <a:extLst>
              <a:ext uri="{FF2B5EF4-FFF2-40B4-BE49-F238E27FC236}">
                <a16:creationId xmlns:a16="http://schemas.microsoft.com/office/drawing/2014/main" id="{AEF10659-8901-E902-0775-8DA8C6E05FBB}"/>
              </a:ext>
            </a:extLst>
          </p:cNvPr>
          <p:cNvGrpSpPr/>
          <p:nvPr/>
        </p:nvGrpSpPr>
        <p:grpSpPr>
          <a:xfrm>
            <a:off x="4969944" y="644936"/>
            <a:ext cx="5271010" cy="5048835"/>
            <a:chOff x="817663" y="950981"/>
            <a:chExt cx="5271010" cy="5048835"/>
          </a:xfrm>
        </p:grpSpPr>
        <p:pic>
          <p:nvPicPr>
            <p:cNvPr id="4098" name="Picture 2" descr="Nemzeti Archívum | Egy generáció „örök Évája”">
              <a:extLst>
                <a:ext uri="{FF2B5EF4-FFF2-40B4-BE49-F238E27FC236}">
                  <a16:creationId xmlns:a16="http://schemas.microsoft.com/office/drawing/2014/main" id="{85ED7A3F-450C-F286-8DC3-0C3EA2595CA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97712" y="1499939"/>
              <a:ext cx="4247864" cy="42557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Kép 14">
              <a:extLst>
                <a:ext uri="{FF2B5EF4-FFF2-40B4-BE49-F238E27FC236}">
                  <a16:creationId xmlns:a16="http://schemas.microsoft.com/office/drawing/2014/main" id="{B3912805-632A-7A59-3C8A-803189E8069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99375" l="103" r="99691">
                          <a14:foregroundMark x1="9979" y1="4609" x2="81893" y2="6328"/>
                          <a14:foregroundMark x1="81893" y1="6328" x2="94959" y2="12891"/>
                          <a14:foregroundMark x1="94959" y1="12891" x2="95782" y2="40938"/>
                          <a14:foregroundMark x1="7202" y1="4219" x2="7922" y2="89453"/>
                          <a14:foregroundMark x1="7922" y1="89453" x2="24177" y2="95547"/>
                          <a14:foregroundMark x1="10391" y1="32500" x2="9979" y2="46719"/>
                          <a14:foregroundMark x1="9259" y1="7578" x2="6276" y2="86563"/>
                          <a14:foregroundMark x1="6276" y1="86563" x2="6070" y2="86563"/>
                          <a14:foregroundMark x1="4614" y1="74947" x2="5247" y2="93125"/>
                          <a14:foregroundMark x1="4211" y1="63360" x2="4407" y2="69002"/>
                          <a14:foregroundMark x1="4101" y1="60205" x2="4181" y2="62502"/>
                          <a14:foregroundMark x1="5247" y1="93125" x2="10980" y2="96002"/>
                          <a14:foregroundMark x1="93157" y1="95421" x2="95576" y2="86172"/>
                          <a14:foregroundMark x1="57305" y1="93672" x2="37243" y2="93984"/>
                          <a14:foregroundMark x1="37243" y1="93984" x2="62963" y2="94688"/>
                          <a14:foregroundMark x1="62963" y1="94688" x2="45576" y2="92578"/>
                          <a14:foregroundMark x1="45576" y1="92578" x2="60802" y2="93984"/>
                          <a14:foregroundMark x1="60802" y1="93984" x2="60700" y2="93984"/>
                          <a14:foregroundMark x1="78395" y1="91406" x2="91461" y2="89531"/>
                          <a14:foregroundMark x1="91461" y1="89531" x2="94856" y2="20625"/>
                          <a14:foregroundMark x1="91667" y1="36641" x2="95370" y2="51719"/>
                          <a14:foregroundMark x1="97530" y1="8905" x2="94136" y2="6797"/>
                          <a14:foregroundMark x1="97530" y1="3125" x2="28914" y2="3125"/>
                          <a14:foregroundMark x1="93733" y1="2424" x2="83025" y2="3594"/>
                          <a14:foregroundMark x1="41016" y1="2437" x2="31547" y2="2176"/>
                          <a14:foregroundMark x1="83025" y1="3594" x2="47177" y2="2606"/>
                          <a14:foregroundMark x1="667" y1="97962" x2="652" y2="98448"/>
                          <a14:foregroundMark x1="58470" y1="2827" x2="59568" y2="2891"/>
                          <a14:foregroundMark x1="51213" y1="2406" x2="57346" y2="2762"/>
                          <a14:foregroundMark x1="47532" y1="2193" x2="48298" y2="2237"/>
                          <a14:foregroundMark x1="59568" y1="2891" x2="63302" y2="2762"/>
                          <a14:foregroundMark x1="95980" y1="2259" x2="97530" y2="2310"/>
                          <a14:foregroundMark x1="98702" y1="19729" x2="98698" y2="19219"/>
                          <a14:foregroundMark x1="98971" y1="53750" x2="98718" y2="21693"/>
                          <a14:foregroundMark x1="99521" y1="19219" x2="99513" y2="19680"/>
                          <a14:foregroundMark x1="2840" y1="23835" x2="2877" y2="25432"/>
                          <a14:foregroundMark x1="3010" y1="28368" x2="2841" y2="33634"/>
                          <a14:foregroundMark x1="4012" y1="2500" x2="24897" y2="6094"/>
                          <a14:foregroundMark x1="24897" y1="6094" x2="29321" y2="5703"/>
                          <a14:foregroundMark x1="28395" y1="2891" x2="21953" y2="2380"/>
                          <a14:foregroundMark x1="13527" y1="2500" x2="7510" y2="2500"/>
                          <a14:foregroundMark x1="2791" y1="93288" x2="2778" y2="94063"/>
                          <a14:foregroundMark x1="3292" y1="63828" x2="2791" y2="93270"/>
                          <a14:foregroundMark x1="2778" y1="94063" x2="2058" y2="95547"/>
                          <a14:foregroundMark x1="2817" y1="62568" x2="3807" y2="60313"/>
                          <a14:foregroundMark x1="4012" y1="61563" x2="3169" y2="62028"/>
                          <a14:foregroundMark x1="17593" y1="3672" x2="22016" y2="3672"/>
                          <a14:foregroundMark x1="17798" y1="3438" x2="21193" y2="3281"/>
                          <a14:foregroundMark x1="4321" y1="63984" x2="3807" y2="62500"/>
                          <a14:foregroundMark x1="3189" y1="54922" x2="3498" y2="65078"/>
                          <a14:foregroundMark x1="4527" y1="49375" x2="3704" y2="56484"/>
                          <a14:foregroundMark x1="17387" y1="2734" x2="20576" y2="2969"/>
                          <a14:foregroundMark x1="29424" y1="3281" x2="28704" y2="3438"/>
                          <a14:foregroundMark x1="46708" y1="2578" x2="60700" y2="2266"/>
                          <a14:foregroundMark x1="60700" y1="2266" x2="66152" y2="2500"/>
                          <a14:foregroundMark x1="3086" y1="94766" x2="3395" y2="91250"/>
                          <a14:foregroundMark x1="2778" y1="92422" x2="2469" y2="94219"/>
                          <a14:foregroundMark x1="3498" y1="91406" x2="2984" y2="93438"/>
                          <a14:backgroundMark x1="48251" y1="49453" x2="51955" y2="64922"/>
                          <a14:backgroundMark x1="51955" y1="64922" x2="48765" y2="65859"/>
                          <a14:backgroundMark x1="58539" y1="28281" x2="52469" y2="44219"/>
                          <a14:backgroundMark x1="52469" y1="44219" x2="65021" y2="34375"/>
                          <a14:backgroundMark x1="65021" y1="34375" x2="27058" y2="18828"/>
                          <a14:backgroundMark x1="27058" y1="18828" x2="68004" y2="21016"/>
                          <a14:backgroundMark x1="68004" y1="21016" x2="71811" y2="68984"/>
                          <a14:backgroundMark x1="71811" y1="68984" x2="53498" y2="72266"/>
                          <a14:backgroundMark x1="53498" y1="72266" x2="38889" y2="71094"/>
                          <a14:backgroundMark x1="52675" y1="59375" x2="71296" y2="63984"/>
                          <a14:backgroundMark x1="71296" y1="63984" x2="34671" y2="58359"/>
                          <a14:backgroundMark x1="34671" y1="58359" x2="47428" y2="52656"/>
                          <a14:backgroundMark x1="47428" y1="52656" x2="28909" y2="69219"/>
                          <a14:backgroundMark x1="28909" y1="69219" x2="36317" y2="27891"/>
                          <a14:backgroundMark x1="36317" y1="27891" x2="61008" y2="21016"/>
                          <a14:backgroundMark x1="61008" y1="21016" x2="68210" y2="31563"/>
                          <a14:backgroundMark x1="68210" y1="31563" x2="70782" y2="75781"/>
                          <a14:backgroundMark x1="70782" y1="75781" x2="70782" y2="75781"/>
                          <a14:backgroundMark x1="81379" y1="19688" x2="82305" y2="63750"/>
                          <a14:backgroundMark x1="82305" y1="63750" x2="81584" y2="64766"/>
                          <a14:backgroundMark x1="34979" y1="15391" x2="64712" y2="15781"/>
                          <a14:backgroundMark x1="64712" y1="15781" x2="66152" y2="16172"/>
                          <a14:backgroundMark x1="23457" y1="26563" x2="21193" y2="71250"/>
                          <a14:backgroundMark x1="21193" y1="71250" x2="21193" y2="71250"/>
                          <a14:backgroundMark x1="30761" y1="81172" x2="61214" y2="80781"/>
                          <a14:backgroundMark x1="79630" y1="69063" x2="78189" y2="84688"/>
                          <a14:backgroundMark x1="1646" y1="1797" x2="1550" y2="3136"/>
                          <a14:backgroundMark x1="19039" y1="1079" x2="35391" y2="703"/>
                          <a14:backgroundMark x1="11626" y1="1250" x2="15933" y2="1151"/>
                          <a14:backgroundMark x1="35391" y1="703" x2="44753" y2="703"/>
                          <a14:backgroundMark x1="48971" y1="1406" x2="80864" y2="78"/>
                          <a14:backgroundMark x1="82305" y1="1250" x2="98251" y2="1250"/>
                          <a14:backgroundMark x1="6276" y1="98516" x2="23251" y2="98281"/>
                          <a14:backgroundMark x1="23251" y1="98281" x2="36934" y2="98750"/>
                          <a14:backgroundMark x1="36934" y1="98750" x2="50926" y2="98672"/>
                          <a14:backgroundMark x1="50926" y1="98672" x2="77572" y2="98750"/>
                          <a14:backgroundMark x1="77572" y1="98750" x2="95062" y2="98672"/>
                          <a14:backgroundMark x1="95062" y1="98672" x2="95062" y2="98672"/>
                          <a14:backgroundMark x1="93416" y1="97734" x2="92181" y2="97188"/>
                          <a14:backgroundMark x1="93416" y1="96797" x2="93416" y2="97344"/>
                          <a14:backgroundMark x1="93416" y1="97031" x2="93416" y2="97031"/>
                          <a14:backgroundMark x1="92593" y1="97188" x2="92593" y2="97188"/>
                          <a14:backgroundMark x1="90947" y1="96641" x2="94650" y2="96406"/>
                          <a14:backgroundMark x1="13580" y1="97734" x2="17078" y2="97578"/>
                          <a14:backgroundMark x1="13374" y1="97344" x2="13580" y2="96797"/>
                          <a14:backgroundMark x1="14403" y1="96641" x2="6996" y2="97969"/>
                          <a14:backgroundMark x1="1028" y1="94077" x2="412" y2="70156"/>
                          <a14:backgroundMark x1="1132" y1="98125" x2="1059" y2="95279"/>
                          <a14:backgroundMark x1="487" y1="60805" x2="412" y2="62891"/>
                          <a14:backgroundMark x1="592" y1="57863" x2="499" y2="60456"/>
                          <a14:backgroundMark x1="1337" y1="62325" x2="1337" y2="75905"/>
                          <a14:backgroundMark x1="823" y1="64219" x2="1429" y2="70477"/>
                          <a14:backgroundMark x1="1297" y1="26124" x2="1646" y2="40156"/>
                          <a14:backgroundMark x1="732" y1="8186" x2="309" y2="14531"/>
                          <a14:backgroundMark x1="1132" y1="2188" x2="1068" y2="3142"/>
                          <a14:backgroundMark x1="309" y1="14531" x2="103" y2="14844"/>
                          <a14:backgroundMark x1="3292" y1="313" x2="13889" y2="703"/>
                          <a14:backgroundMark x1="4321" y1="859" x2="3292" y2="703"/>
                          <a14:backgroundMark x1="4527" y1="2188" x2="617" y2="703"/>
                          <a14:backgroundMark x1="40329" y1="78" x2="53395" y2="703"/>
                          <a14:backgroundMark x1="41564" y1="1797" x2="47233" y2="1940"/>
                          <a14:backgroundMark x1="24177" y1="1641" x2="31996" y2="1641"/>
                          <a14:backgroundMark x1="66900" y1="1641" x2="79012" y2="1641"/>
                          <a14:backgroundMark x1="79012" y1="1641" x2="96811" y2="1250"/>
                          <a14:backgroundMark x1="99280" y1="1641" x2="99280" y2="18906"/>
                          <a14:backgroundMark x1="1137" y1="92260" x2="2058" y2="72344"/>
                          <a14:backgroundMark x1="823" y1="99063" x2="999" y2="95263"/>
                          <a14:backgroundMark x1="1448" y1="69409" x2="823" y2="66406"/>
                          <a14:backgroundMark x1="1177" y1="30948" x2="823" y2="31406"/>
                          <a14:backgroundMark x1="706" y1="7030" x2="103" y2="7969"/>
                          <a14:backgroundMark x1="3807" y1="2188" x2="4304" y2="2202"/>
                          <a14:backgroundMark x1="823" y1="61406" x2="823" y2="62734"/>
                          <a14:backgroundMark x1="823" y1="38516" x2="823" y2="60702"/>
                          <a14:backgroundMark x1="823" y1="98516" x2="412" y2="99063"/>
                          <a14:backgroundMark x1="412" y1="99219" x2="1132" y2="99453"/>
                          <a14:backgroundMark x1="412" y1="97031" x2="617" y2="97969"/>
                          <a14:backgroundMark x1="1646" y1="61563" x2="823" y2="61953"/>
                          <a14:backgroundMark x1="1646" y1="60469" x2="617" y2="67188"/>
                          <a14:backgroundMark x1="2058" y1="33984" x2="2572" y2="44844"/>
                          <a14:backgroundMark x1="823" y1="27500" x2="1852" y2="26016"/>
                          <a14:backgroundMark x1="14403" y1="1641" x2="17717" y2="2365"/>
                          <a14:backgroundMark x1="2366" y1="2344" x2="2058" y2="23828"/>
                          <a14:backgroundMark x1="2160" y1="26563" x2="2778" y2="22969"/>
                          <a14:backgroundMark x1="2469" y1="26406" x2="2469" y2="26406"/>
                          <a14:backgroundMark x1="2366" y1="25391" x2="1955" y2="28281"/>
                          <a14:backgroundMark x1="2263" y1="33672" x2="2881" y2="39063"/>
                          <a14:backgroundMark x1="1955" y1="95938" x2="2572" y2="94229"/>
                          <a14:backgroundMark x1="99383" y1="19688" x2="99588" y2="21641"/>
                          <a14:backgroundMark x1="99383" y1="20078" x2="99177" y2="17109"/>
                          <a14:backgroundMark x1="99383" y1="19531" x2="99794" y2="21406"/>
                          <a14:backgroundMark x1="99794" y1="18359" x2="99794" y2="19219"/>
                        </a14:backgroundRemoval>
                      </a14:imgEffect>
                      <a14:imgEffect>
                        <a14:brightnessContrast bright="20000" contrast="-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17663" y="950981"/>
              <a:ext cx="5271010" cy="5048835"/>
            </a:xfrm>
            <a:prstGeom prst="rect">
              <a:avLst/>
            </a:prstGeom>
          </p:spPr>
        </p:pic>
      </p:grpSp>
      <p:sp>
        <p:nvSpPr>
          <p:cNvPr id="16" name="Szövegdoboz 15">
            <a:extLst>
              <a:ext uri="{FF2B5EF4-FFF2-40B4-BE49-F238E27FC236}">
                <a16:creationId xmlns:a16="http://schemas.microsoft.com/office/drawing/2014/main" id="{26EEC846-5019-82E3-2394-0C40879284EA}"/>
              </a:ext>
            </a:extLst>
          </p:cNvPr>
          <p:cNvSpPr txBox="1"/>
          <p:nvPr/>
        </p:nvSpPr>
        <p:spPr>
          <a:xfrm>
            <a:off x="1825576" y="963396"/>
            <a:ext cx="314436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4400" cap="all" dirty="0">
                <a:solidFill>
                  <a:srgbClr val="FF9900"/>
                </a:solidFill>
                <a:latin typeface="Clarendon Blk BT" panose="02040905050505020204" pitchFamily="18" charset="0"/>
              </a:rPr>
              <a:t>Lukács</a:t>
            </a:r>
          </a:p>
          <a:p>
            <a:pPr algn="r"/>
            <a:r>
              <a:rPr lang="hu-HU" sz="4400" cap="all" dirty="0">
                <a:solidFill>
                  <a:srgbClr val="FF9900"/>
                </a:solidFill>
                <a:latin typeface="Clarendon Blk BT" panose="02040905050505020204" pitchFamily="18" charset="0"/>
              </a:rPr>
              <a:t>Margit</a:t>
            </a:r>
            <a:endParaRPr lang="hu-HU" sz="4000" cap="all" dirty="0">
              <a:solidFill>
                <a:srgbClr val="FF9900"/>
              </a:solidFill>
              <a:latin typeface="Clarendon Blk BT" panose="02040905050505020204" pitchFamily="18" charset="0"/>
            </a:endParaRPr>
          </a:p>
        </p:txBody>
      </p:sp>
      <p:sp>
        <p:nvSpPr>
          <p:cNvPr id="18" name="Szövegdoboz 17">
            <a:extLst>
              <a:ext uri="{FF2B5EF4-FFF2-40B4-BE49-F238E27FC236}">
                <a16:creationId xmlns:a16="http://schemas.microsoft.com/office/drawing/2014/main" id="{D114D4C0-2922-C5DE-7A4F-2EC7C6AEFD23}"/>
              </a:ext>
            </a:extLst>
          </p:cNvPr>
          <p:cNvSpPr txBox="1"/>
          <p:nvPr/>
        </p:nvSpPr>
        <p:spPr>
          <a:xfrm>
            <a:off x="2370944" y="809507"/>
            <a:ext cx="14569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1400" i="1" dirty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Éva szerepében</a:t>
            </a:r>
          </a:p>
        </p:txBody>
      </p:sp>
      <p:sp>
        <p:nvSpPr>
          <p:cNvPr id="19" name="Szövegdoboz 18">
            <a:extLst>
              <a:ext uri="{FF2B5EF4-FFF2-40B4-BE49-F238E27FC236}">
                <a16:creationId xmlns:a16="http://schemas.microsoft.com/office/drawing/2014/main" id="{7C24A89A-8D34-5777-BBDE-26D4125E849C}"/>
              </a:ext>
            </a:extLst>
          </p:cNvPr>
          <p:cNvSpPr txBox="1"/>
          <p:nvPr/>
        </p:nvSpPr>
        <p:spPr>
          <a:xfrm>
            <a:off x="-146138" y="2302586"/>
            <a:ext cx="51160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1400" i="1" dirty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(1914–2002)</a:t>
            </a:r>
          </a:p>
          <a:p>
            <a:pPr algn="r"/>
            <a:r>
              <a:rPr lang="hu-HU" sz="1400" i="1" dirty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Kossuth-díjas, a Nemzet Színésze</a:t>
            </a:r>
          </a:p>
        </p:txBody>
      </p:sp>
      <p:sp>
        <p:nvSpPr>
          <p:cNvPr id="20" name="Szövegdoboz 19">
            <a:extLst>
              <a:ext uri="{FF2B5EF4-FFF2-40B4-BE49-F238E27FC236}">
                <a16:creationId xmlns:a16="http://schemas.microsoft.com/office/drawing/2014/main" id="{986F1150-FD41-B793-F4BB-58A42B9C32B5}"/>
              </a:ext>
            </a:extLst>
          </p:cNvPr>
          <p:cNvSpPr txBox="1"/>
          <p:nvPr/>
        </p:nvSpPr>
        <p:spPr>
          <a:xfrm>
            <a:off x="-146138" y="2800022"/>
            <a:ext cx="511608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1400" b="1" i="1" dirty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Főbb szerepei</a:t>
            </a:r>
            <a:r>
              <a:rPr lang="hu-HU" sz="1400" i="1" dirty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br>
              <a:rPr lang="hu-HU" sz="1400" i="1" dirty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u-HU" sz="1400" i="1" dirty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Antigoné, Gertrudis,</a:t>
            </a:r>
          </a:p>
          <a:p>
            <a:pPr algn="r"/>
            <a:r>
              <a:rPr lang="hu-HU" sz="1400" i="1" dirty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Stuart Mária, Kleopátra</a:t>
            </a:r>
          </a:p>
        </p:txBody>
      </p:sp>
      <p:sp>
        <p:nvSpPr>
          <p:cNvPr id="25" name="Szövegdoboz 24">
            <a:extLst>
              <a:ext uri="{FF2B5EF4-FFF2-40B4-BE49-F238E27FC236}">
                <a16:creationId xmlns:a16="http://schemas.microsoft.com/office/drawing/2014/main" id="{A668216E-BE95-A741-DE2F-B1449F3D02DB}"/>
              </a:ext>
            </a:extLst>
          </p:cNvPr>
          <p:cNvSpPr txBox="1"/>
          <p:nvPr/>
        </p:nvSpPr>
        <p:spPr>
          <a:xfrm>
            <a:off x="1228915" y="3547130"/>
            <a:ext cx="374102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1400" i="1" dirty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1939-ben kapta meg a szerepet Németh Antal korszakalkotó rendezésében. Ő volt az első olyan Éva, aki képes volt a tizenöt színben tizenöt különböző arcot mutatni (a naiv leánytól a bizánci úrnőn át a modern nőig), miközben megőrizte a karakter transzcendens </a:t>
            </a:r>
            <a:r>
              <a:rPr lang="hu-HU" sz="1400" i="1" dirty="0" err="1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magvát</a:t>
            </a:r>
            <a:r>
              <a:rPr lang="hu-HU" sz="1400" i="1" dirty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Pályája során több százszor játszotta el, a szerep összeforrott a nevével.</a:t>
            </a:r>
          </a:p>
        </p:txBody>
      </p:sp>
    </p:spTree>
    <p:extLst>
      <p:ext uri="{BB962C8B-B14F-4D97-AF65-F5344CB8AC3E}">
        <p14:creationId xmlns:p14="http://schemas.microsoft.com/office/powerpoint/2010/main" val="41739101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>
            <a:extLst>
              <a:ext uri="{FF2B5EF4-FFF2-40B4-BE49-F238E27FC236}">
                <a16:creationId xmlns:a16="http://schemas.microsoft.com/office/drawing/2014/main" id="{102DD970-ECF7-E960-CBD3-C257893747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  <a14:imgEffect>
                      <a14:brightnessContrast brigh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4" name="Csoportba foglalás 3">
            <a:extLst>
              <a:ext uri="{FF2B5EF4-FFF2-40B4-BE49-F238E27FC236}">
                <a16:creationId xmlns:a16="http://schemas.microsoft.com/office/drawing/2014/main" id="{57ABCB81-116F-D2EA-594E-F1B40080D822}"/>
              </a:ext>
            </a:extLst>
          </p:cNvPr>
          <p:cNvGrpSpPr/>
          <p:nvPr/>
        </p:nvGrpSpPr>
        <p:grpSpPr>
          <a:xfrm>
            <a:off x="1399354" y="518472"/>
            <a:ext cx="4140693" cy="5452765"/>
            <a:chOff x="1399354" y="518472"/>
            <a:chExt cx="4140693" cy="5452765"/>
          </a:xfrm>
        </p:grpSpPr>
        <p:pic>
          <p:nvPicPr>
            <p:cNvPr id="5122" name="Picture 2" descr="Trill Zsolt kapcsolódó tartalmai | Nemzeti Színház">
              <a:extLst>
                <a:ext uri="{FF2B5EF4-FFF2-40B4-BE49-F238E27FC236}">
                  <a16:creationId xmlns:a16="http://schemas.microsoft.com/office/drawing/2014/main" id="{CAEDC0FF-5FBC-9412-9BF6-3693F023AEA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053" r="33790" b="4482"/>
            <a:stretch/>
          </p:blipFill>
          <p:spPr bwMode="auto">
            <a:xfrm>
              <a:off x="1700584" y="1007845"/>
              <a:ext cx="3453809" cy="44740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Kép 14">
              <a:extLst>
                <a:ext uri="{FF2B5EF4-FFF2-40B4-BE49-F238E27FC236}">
                  <a16:creationId xmlns:a16="http://schemas.microsoft.com/office/drawing/2014/main" id="{B3912805-632A-7A59-3C8A-803189E8069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99375" l="103" r="99691">
                          <a14:foregroundMark x1="9979" y1="4609" x2="81893" y2="6328"/>
                          <a14:foregroundMark x1="81893" y1="6328" x2="94959" y2="12891"/>
                          <a14:foregroundMark x1="94959" y1="12891" x2="95782" y2="40938"/>
                          <a14:foregroundMark x1="7202" y1="4219" x2="7922" y2="89453"/>
                          <a14:foregroundMark x1="7922" y1="89453" x2="24177" y2="95547"/>
                          <a14:foregroundMark x1="10391" y1="32500" x2="9979" y2="46719"/>
                          <a14:foregroundMark x1="9259" y1="7578" x2="6276" y2="86563"/>
                          <a14:foregroundMark x1="6276" y1="86563" x2="6070" y2="86563"/>
                          <a14:foregroundMark x1="4614" y1="74947" x2="5247" y2="93125"/>
                          <a14:foregroundMark x1="4211" y1="63360" x2="4407" y2="69002"/>
                          <a14:foregroundMark x1="4101" y1="60205" x2="4181" y2="62502"/>
                          <a14:foregroundMark x1="5247" y1="93125" x2="10980" y2="96002"/>
                          <a14:foregroundMark x1="93157" y1="95421" x2="95576" y2="86172"/>
                          <a14:foregroundMark x1="57305" y1="93672" x2="37243" y2="93984"/>
                          <a14:foregroundMark x1="37243" y1="93984" x2="62963" y2="94688"/>
                          <a14:foregroundMark x1="62963" y1="94688" x2="45576" y2="92578"/>
                          <a14:foregroundMark x1="45576" y1="92578" x2="60802" y2="93984"/>
                          <a14:foregroundMark x1="60802" y1="93984" x2="60700" y2="93984"/>
                          <a14:foregroundMark x1="78395" y1="91406" x2="91461" y2="89531"/>
                          <a14:foregroundMark x1="91461" y1="89531" x2="94856" y2="20625"/>
                          <a14:foregroundMark x1="91667" y1="36641" x2="95370" y2="51719"/>
                          <a14:foregroundMark x1="97530" y1="8905" x2="94136" y2="6797"/>
                          <a14:foregroundMark x1="97530" y1="3125" x2="28914" y2="3125"/>
                          <a14:foregroundMark x1="93733" y1="2424" x2="83025" y2="3594"/>
                          <a14:foregroundMark x1="41016" y1="2437" x2="31547" y2="2176"/>
                          <a14:foregroundMark x1="83025" y1="3594" x2="47177" y2="2606"/>
                          <a14:foregroundMark x1="667" y1="97962" x2="652" y2="98448"/>
                          <a14:foregroundMark x1="58470" y1="2827" x2="59568" y2="2891"/>
                          <a14:foregroundMark x1="51213" y1="2406" x2="57346" y2="2762"/>
                          <a14:foregroundMark x1="47532" y1="2193" x2="48298" y2="2237"/>
                          <a14:foregroundMark x1="59568" y1="2891" x2="63302" y2="2762"/>
                          <a14:foregroundMark x1="95980" y1="2259" x2="97530" y2="2310"/>
                          <a14:foregroundMark x1="98702" y1="19729" x2="98698" y2="19219"/>
                          <a14:foregroundMark x1="98971" y1="53750" x2="98718" y2="21693"/>
                          <a14:foregroundMark x1="99521" y1="19219" x2="99513" y2="19680"/>
                          <a14:foregroundMark x1="2840" y1="23835" x2="2877" y2="25432"/>
                          <a14:foregroundMark x1="3010" y1="28368" x2="2841" y2="33634"/>
                          <a14:foregroundMark x1="4012" y1="2500" x2="24897" y2="6094"/>
                          <a14:foregroundMark x1="24897" y1="6094" x2="29321" y2="5703"/>
                          <a14:foregroundMark x1="28395" y1="2891" x2="21953" y2="2380"/>
                          <a14:foregroundMark x1="13527" y1="2500" x2="7510" y2="2500"/>
                          <a14:foregroundMark x1="2791" y1="93288" x2="2778" y2="94063"/>
                          <a14:foregroundMark x1="3292" y1="63828" x2="2791" y2="93270"/>
                          <a14:foregroundMark x1="2778" y1="94063" x2="2058" y2="95547"/>
                          <a14:foregroundMark x1="2817" y1="62568" x2="3807" y2="60313"/>
                          <a14:foregroundMark x1="4012" y1="61563" x2="3169" y2="62028"/>
                          <a14:foregroundMark x1="17593" y1="3672" x2="22016" y2="3672"/>
                          <a14:foregroundMark x1="17798" y1="3438" x2="21193" y2="3281"/>
                          <a14:foregroundMark x1="4321" y1="63984" x2="3807" y2="62500"/>
                          <a14:foregroundMark x1="3189" y1="54922" x2="3498" y2="65078"/>
                          <a14:foregroundMark x1="4527" y1="49375" x2="3704" y2="56484"/>
                          <a14:foregroundMark x1="17387" y1="2734" x2="20576" y2="2969"/>
                          <a14:foregroundMark x1="29424" y1="3281" x2="28704" y2="3438"/>
                          <a14:foregroundMark x1="46708" y1="2578" x2="60700" y2="2266"/>
                          <a14:foregroundMark x1="60700" y1="2266" x2="66152" y2="2500"/>
                          <a14:foregroundMark x1="3086" y1="94766" x2="3395" y2="91250"/>
                          <a14:foregroundMark x1="2778" y1="92422" x2="2469" y2="94219"/>
                          <a14:foregroundMark x1="3498" y1="91406" x2="2984" y2="93438"/>
                          <a14:backgroundMark x1="48251" y1="49453" x2="51955" y2="64922"/>
                          <a14:backgroundMark x1="51955" y1="64922" x2="48765" y2="65859"/>
                          <a14:backgroundMark x1="58539" y1="28281" x2="52469" y2="44219"/>
                          <a14:backgroundMark x1="52469" y1="44219" x2="65021" y2="34375"/>
                          <a14:backgroundMark x1="65021" y1="34375" x2="27058" y2="18828"/>
                          <a14:backgroundMark x1="27058" y1="18828" x2="68004" y2="21016"/>
                          <a14:backgroundMark x1="68004" y1="21016" x2="71811" y2="68984"/>
                          <a14:backgroundMark x1="71811" y1="68984" x2="53498" y2="72266"/>
                          <a14:backgroundMark x1="53498" y1="72266" x2="38889" y2="71094"/>
                          <a14:backgroundMark x1="52675" y1="59375" x2="71296" y2="63984"/>
                          <a14:backgroundMark x1="71296" y1="63984" x2="34671" y2="58359"/>
                          <a14:backgroundMark x1="34671" y1="58359" x2="47428" y2="52656"/>
                          <a14:backgroundMark x1="47428" y1="52656" x2="28909" y2="69219"/>
                          <a14:backgroundMark x1="28909" y1="69219" x2="36317" y2="27891"/>
                          <a14:backgroundMark x1="36317" y1="27891" x2="61008" y2="21016"/>
                          <a14:backgroundMark x1="61008" y1="21016" x2="68210" y2="31563"/>
                          <a14:backgroundMark x1="68210" y1="31563" x2="70782" y2="75781"/>
                          <a14:backgroundMark x1="70782" y1="75781" x2="70782" y2="75781"/>
                          <a14:backgroundMark x1="81379" y1="19688" x2="82305" y2="63750"/>
                          <a14:backgroundMark x1="82305" y1="63750" x2="81584" y2="64766"/>
                          <a14:backgroundMark x1="34979" y1="15391" x2="64712" y2="15781"/>
                          <a14:backgroundMark x1="64712" y1="15781" x2="66152" y2="16172"/>
                          <a14:backgroundMark x1="23457" y1="26563" x2="21193" y2="71250"/>
                          <a14:backgroundMark x1="21193" y1="71250" x2="21193" y2="71250"/>
                          <a14:backgroundMark x1="30761" y1="81172" x2="61214" y2="80781"/>
                          <a14:backgroundMark x1="79630" y1="69063" x2="78189" y2="84688"/>
                          <a14:backgroundMark x1="1646" y1="1797" x2="1550" y2="3136"/>
                          <a14:backgroundMark x1="19039" y1="1079" x2="35391" y2="703"/>
                          <a14:backgroundMark x1="11626" y1="1250" x2="15933" y2="1151"/>
                          <a14:backgroundMark x1="35391" y1="703" x2="44753" y2="703"/>
                          <a14:backgroundMark x1="48971" y1="1406" x2="80864" y2="78"/>
                          <a14:backgroundMark x1="82305" y1="1250" x2="98251" y2="1250"/>
                          <a14:backgroundMark x1="6276" y1="98516" x2="23251" y2="98281"/>
                          <a14:backgroundMark x1="23251" y1="98281" x2="36934" y2="98750"/>
                          <a14:backgroundMark x1="36934" y1="98750" x2="50926" y2="98672"/>
                          <a14:backgroundMark x1="50926" y1="98672" x2="77572" y2="98750"/>
                          <a14:backgroundMark x1="77572" y1="98750" x2="95062" y2="98672"/>
                          <a14:backgroundMark x1="95062" y1="98672" x2="95062" y2="98672"/>
                          <a14:backgroundMark x1="93416" y1="97734" x2="92181" y2="97188"/>
                          <a14:backgroundMark x1="93416" y1="96797" x2="93416" y2="97344"/>
                          <a14:backgroundMark x1="93416" y1="97031" x2="93416" y2="97031"/>
                          <a14:backgroundMark x1="92593" y1="97188" x2="92593" y2="97188"/>
                          <a14:backgroundMark x1="90947" y1="96641" x2="94650" y2="96406"/>
                          <a14:backgroundMark x1="13580" y1="97734" x2="17078" y2="97578"/>
                          <a14:backgroundMark x1="13374" y1="97344" x2="13580" y2="96797"/>
                          <a14:backgroundMark x1="14403" y1="96641" x2="6996" y2="97969"/>
                          <a14:backgroundMark x1="1028" y1="94077" x2="412" y2="70156"/>
                          <a14:backgroundMark x1="1132" y1="98125" x2="1059" y2="95279"/>
                          <a14:backgroundMark x1="487" y1="60805" x2="412" y2="62891"/>
                          <a14:backgroundMark x1="592" y1="57863" x2="499" y2="60456"/>
                          <a14:backgroundMark x1="1337" y1="62325" x2="1337" y2="75905"/>
                          <a14:backgroundMark x1="823" y1="64219" x2="1429" y2="70477"/>
                          <a14:backgroundMark x1="1297" y1="26124" x2="1646" y2="40156"/>
                          <a14:backgroundMark x1="732" y1="8186" x2="309" y2="14531"/>
                          <a14:backgroundMark x1="1132" y1="2188" x2="1068" y2="3142"/>
                          <a14:backgroundMark x1="309" y1="14531" x2="103" y2="14844"/>
                          <a14:backgroundMark x1="3292" y1="313" x2="13889" y2="703"/>
                          <a14:backgroundMark x1="4321" y1="859" x2="3292" y2="703"/>
                          <a14:backgroundMark x1="4527" y1="2188" x2="617" y2="703"/>
                          <a14:backgroundMark x1="40329" y1="78" x2="53395" y2="703"/>
                          <a14:backgroundMark x1="41564" y1="1797" x2="47233" y2="1940"/>
                          <a14:backgroundMark x1="24177" y1="1641" x2="31996" y2="1641"/>
                          <a14:backgroundMark x1="66900" y1="1641" x2="79012" y2="1641"/>
                          <a14:backgroundMark x1="79012" y1="1641" x2="96811" y2="1250"/>
                          <a14:backgroundMark x1="99280" y1="1641" x2="99280" y2="18906"/>
                          <a14:backgroundMark x1="1137" y1="92260" x2="2058" y2="72344"/>
                          <a14:backgroundMark x1="823" y1="99063" x2="999" y2="95263"/>
                          <a14:backgroundMark x1="1448" y1="69409" x2="823" y2="66406"/>
                          <a14:backgroundMark x1="1177" y1="30948" x2="823" y2="31406"/>
                          <a14:backgroundMark x1="706" y1="7030" x2="103" y2="7969"/>
                          <a14:backgroundMark x1="3807" y1="2188" x2="4304" y2="2202"/>
                          <a14:backgroundMark x1="823" y1="61406" x2="823" y2="62734"/>
                          <a14:backgroundMark x1="823" y1="38516" x2="823" y2="60702"/>
                          <a14:backgroundMark x1="823" y1="98516" x2="412" y2="99063"/>
                          <a14:backgroundMark x1="412" y1="99219" x2="1132" y2="99453"/>
                          <a14:backgroundMark x1="412" y1="97031" x2="617" y2="97969"/>
                          <a14:backgroundMark x1="1646" y1="61563" x2="823" y2="61953"/>
                          <a14:backgroundMark x1="1646" y1="60469" x2="617" y2="67188"/>
                          <a14:backgroundMark x1="2058" y1="33984" x2="2572" y2="44844"/>
                          <a14:backgroundMark x1="823" y1="27500" x2="1852" y2="26016"/>
                          <a14:backgroundMark x1="14403" y1="1641" x2="17717" y2="2365"/>
                          <a14:backgroundMark x1="2366" y1="2344" x2="2058" y2="23828"/>
                          <a14:backgroundMark x1="2160" y1="26563" x2="2778" y2="22969"/>
                          <a14:backgroundMark x1="2469" y1="26406" x2="2469" y2="26406"/>
                          <a14:backgroundMark x1="2366" y1="25391" x2="1955" y2="28281"/>
                          <a14:backgroundMark x1="2263" y1="33672" x2="2881" y2="39063"/>
                          <a14:backgroundMark x1="1955" y1="95938" x2="2572" y2="94229"/>
                          <a14:backgroundMark x1="99383" y1="19688" x2="99588" y2="21641"/>
                          <a14:backgroundMark x1="99383" y1="20078" x2="99177" y2="17109"/>
                          <a14:backgroundMark x1="99383" y1="19531" x2="99794" y2="21406"/>
                          <a14:backgroundMark x1="99794" y1="18359" x2="99794" y2="19219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399354" y="518472"/>
              <a:ext cx="4140693" cy="5452765"/>
            </a:xfrm>
            <a:prstGeom prst="rect">
              <a:avLst/>
            </a:prstGeom>
          </p:spPr>
        </p:pic>
      </p:grpSp>
      <p:sp>
        <p:nvSpPr>
          <p:cNvPr id="16" name="Szövegdoboz 15">
            <a:extLst>
              <a:ext uri="{FF2B5EF4-FFF2-40B4-BE49-F238E27FC236}">
                <a16:creationId xmlns:a16="http://schemas.microsoft.com/office/drawing/2014/main" id="{26EEC846-5019-82E3-2394-0C40879284EA}"/>
              </a:ext>
            </a:extLst>
          </p:cNvPr>
          <p:cNvSpPr txBox="1"/>
          <p:nvPr/>
        </p:nvSpPr>
        <p:spPr>
          <a:xfrm>
            <a:off x="6103328" y="744718"/>
            <a:ext cx="314436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400" b="1" cap="all" dirty="0" err="1">
                <a:solidFill>
                  <a:srgbClr val="FF3300"/>
                </a:solidFill>
                <a:latin typeface="Clarendon Blk BT" panose="02040905050505020204" pitchFamily="18" charset="0"/>
              </a:rPr>
              <a:t>Trill</a:t>
            </a:r>
            <a:endParaRPr lang="hu-HU" sz="4400" b="1" cap="all" dirty="0">
              <a:solidFill>
                <a:srgbClr val="FF3300"/>
              </a:solidFill>
              <a:latin typeface="Clarendon Blk BT" panose="02040905050505020204" pitchFamily="18" charset="0"/>
            </a:endParaRPr>
          </a:p>
          <a:p>
            <a:r>
              <a:rPr lang="hu-HU" sz="4400" b="1" cap="all" dirty="0" err="1">
                <a:solidFill>
                  <a:srgbClr val="FF3300"/>
                </a:solidFill>
                <a:latin typeface="Clarendon Blk BT" panose="02040905050505020204" pitchFamily="18" charset="0"/>
              </a:rPr>
              <a:t>zsolt</a:t>
            </a:r>
            <a:endParaRPr lang="hu-HU" sz="4000" b="1" cap="all" dirty="0">
              <a:solidFill>
                <a:srgbClr val="FF3300"/>
              </a:solidFill>
              <a:latin typeface="Clarendon Blk BT" panose="02040905050505020204" pitchFamily="18" charset="0"/>
            </a:endParaRPr>
          </a:p>
        </p:txBody>
      </p:sp>
      <p:sp>
        <p:nvSpPr>
          <p:cNvPr id="18" name="Szövegdoboz 17">
            <a:extLst>
              <a:ext uri="{FF2B5EF4-FFF2-40B4-BE49-F238E27FC236}">
                <a16:creationId xmlns:a16="http://schemas.microsoft.com/office/drawing/2014/main" id="{D114D4C0-2922-C5DE-7A4F-2EC7C6AEFD23}"/>
              </a:ext>
            </a:extLst>
          </p:cNvPr>
          <p:cNvSpPr txBox="1"/>
          <p:nvPr/>
        </p:nvSpPr>
        <p:spPr>
          <a:xfrm>
            <a:off x="6947027" y="594378"/>
            <a:ext cx="18826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400" i="1" dirty="0">
                <a:solidFill>
                  <a:srgbClr val="F3DCC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Lucifer szerepében</a:t>
            </a:r>
          </a:p>
        </p:txBody>
      </p:sp>
      <p:sp>
        <p:nvSpPr>
          <p:cNvPr id="19" name="Szövegdoboz 18">
            <a:extLst>
              <a:ext uri="{FF2B5EF4-FFF2-40B4-BE49-F238E27FC236}">
                <a16:creationId xmlns:a16="http://schemas.microsoft.com/office/drawing/2014/main" id="{7C24A89A-8D34-5777-BBDE-26D4125E849C}"/>
              </a:ext>
            </a:extLst>
          </p:cNvPr>
          <p:cNvSpPr txBox="1"/>
          <p:nvPr/>
        </p:nvSpPr>
        <p:spPr>
          <a:xfrm>
            <a:off x="6103328" y="2106133"/>
            <a:ext cx="511608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400" i="1" dirty="0">
                <a:solidFill>
                  <a:srgbClr val="F3DCC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(1972–)</a:t>
            </a:r>
          </a:p>
          <a:p>
            <a:r>
              <a:rPr lang="hu-HU" sz="1400" i="1" dirty="0">
                <a:solidFill>
                  <a:srgbClr val="F3DCC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Kossuth- és Jászai Mari-díjas, a </a:t>
            </a:r>
          </a:p>
          <a:p>
            <a:r>
              <a:rPr lang="hu-HU" sz="1400" i="1" dirty="0">
                <a:solidFill>
                  <a:srgbClr val="F3DCC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Nemzeti Színház vezető színművésze</a:t>
            </a:r>
          </a:p>
        </p:txBody>
      </p:sp>
      <p:sp>
        <p:nvSpPr>
          <p:cNvPr id="20" name="Szövegdoboz 19">
            <a:extLst>
              <a:ext uri="{FF2B5EF4-FFF2-40B4-BE49-F238E27FC236}">
                <a16:creationId xmlns:a16="http://schemas.microsoft.com/office/drawing/2014/main" id="{986F1150-FD41-B793-F4BB-58A42B9C32B5}"/>
              </a:ext>
            </a:extLst>
          </p:cNvPr>
          <p:cNvSpPr txBox="1"/>
          <p:nvPr/>
        </p:nvSpPr>
        <p:spPr>
          <a:xfrm>
            <a:off x="6103328" y="2823042"/>
            <a:ext cx="511608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400" b="1" i="1" dirty="0">
                <a:solidFill>
                  <a:srgbClr val="F3DCC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Főbb szerepei</a:t>
            </a:r>
            <a:r>
              <a:rPr lang="hu-HU" sz="1400" i="1" dirty="0">
                <a:solidFill>
                  <a:srgbClr val="F3DCC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br>
              <a:rPr lang="hu-HU" sz="1400" i="1" dirty="0">
                <a:solidFill>
                  <a:srgbClr val="F3DCC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u-HU" sz="1400" i="1" dirty="0">
                <a:solidFill>
                  <a:srgbClr val="F3DCC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Tartuffe, III. Richárd, </a:t>
            </a:r>
          </a:p>
          <a:p>
            <a:r>
              <a:rPr lang="hu-HU" sz="1400" i="1" dirty="0">
                <a:solidFill>
                  <a:srgbClr val="F3DCC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Peer </a:t>
            </a:r>
            <a:r>
              <a:rPr lang="hu-HU" sz="1400" i="1" dirty="0" err="1">
                <a:solidFill>
                  <a:srgbClr val="F3DCC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Gynt</a:t>
            </a:r>
            <a:r>
              <a:rPr lang="hu-HU" sz="1400" i="1" dirty="0">
                <a:solidFill>
                  <a:srgbClr val="F3DCC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hu-HU" sz="1400" i="1" dirty="0" err="1">
                <a:solidFill>
                  <a:srgbClr val="F3DCC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Lopahin</a:t>
            </a:r>
            <a:endParaRPr lang="hu-HU" sz="1400" i="1" dirty="0">
              <a:solidFill>
                <a:srgbClr val="F3DCC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Szövegdoboz 24">
            <a:extLst>
              <a:ext uri="{FF2B5EF4-FFF2-40B4-BE49-F238E27FC236}">
                <a16:creationId xmlns:a16="http://schemas.microsoft.com/office/drawing/2014/main" id="{A668216E-BE95-A741-DE2F-B1449F3D02DB}"/>
              </a:ext>
            </a:extLst>
          </p:cNvPr>
          <p:cNvSpPr txBox="1"/>
          <p:nvPr/>
        </p:nvSpPr>
        <p:spPr>
          <a:xfrm>
            <a:off x="6102799" y="3565893"/>
            <a:ext cx="374102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400" i="1" dirty="0">
                <a:solidFill>
                  <a:srgbClr val="F3DCC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hu-HU" sz="1400" b="1" i="1" dirty="0">
                <a:solidFill>
                  <a:srgbClr val="F3DCC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2000-es évek</a:t>
            </a:r>
            <a:r>
              <a:rPr lang="hu-HU" sz="1400" i="1" dirty="0">
                <a:solidFill>
                  <a:srgbClr val="F3DCC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elejétől több jelentős adaptációban is megformálta a tagadás szellemét. Szakított a </a:t>
            </a:r>
            <a:r>
              <a:rPr lang="hu-HU" sz="1400" b="1" i="1" dirty="0">
                <a:solidFill>
                  <a:srgbClr val="F3DCC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hagyományos</a:t>
            </a:r>
            <a:r>
              <a:rPr lang="hu-HU" sz="1400" i="1" dirty="0">
                <a:solidFill>
                  <a:srgbClr val="F3DCC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"ördögi" klisékkel: az ő </a:t>
            </a:r>
            <a:r>
              <a:rPr lang="hu-HU" sz="1400" i="1" dirty="0" err="1">
                <a:solidFill>
                  <a:srgbClr val="F3DCC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Lucifere</a:t>
            </a:r>
            <a:r>
              <a:rPr lang="hu-HU" sz="1400" i="1" dirty="0">
                <a:solidFill>
                  <a:srgbClr val="F3DCC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egy </a:t>
            </a:r>
            <a:r>
              <a:rPr lang="hu-HU" sz="1400" b="1" i="1" dirty="0">
                <a:solidFill>
                  <a:srgbClr val="F3DCC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intellektuális provokátor</a:t>
            </a:r>
            <a:r>
              <a:rPr lang="hu-HU" sz="1400" i="1" dirty="0">
                <a:solidFill>
                  <a:srgbClr val="F3DCC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aki nem csupán Ádám ellensége, hanem annak belső kételyeinek kivetülése. Ez az alakítás hozta el számára a szakmai elismertség legmagasabb szintjét, és megmutatta, hogyan válhat </a:t>
            </a:r>
            <a:r>
              <a:rPr lang="hu-HU" sz="1400" i="1" dirty="0" err="1">
                <a:solidFill>
                  <a:srgbClr val="F3DCC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Madách</a:t>
            </a:r>
            <a:r>
              <a:rPr lang="hu-HU" sz="1400" i="1" dirty="0">
                <a:solidFill>
                  <a:srgbClr val="F3DCC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figurája 21. századi, </a:t>
            </a:r>
            <a:r>
              <a:rPr lang="hu-HU" sz="1400" b="1" i="1" dirty="0">
                <a:solidFill>
                  <a:srgbClr val="F3DCC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hús-vér karakterré.</a:t>
            </a:r>
          </a:p>
        </p:txBody>
      </p:sp>
    </p:spTree>
    <p:extLst>
      <p:ext uri="{BB962C8B-B14F-4D97-AF65-F5344CB8AC3E}">
        <p14:creationId xmlns:p14="http://schemas.microsoft.com/office/powerpoint/2010/main" val="13846937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">
              <a:srgbClr val="C00000"/>
            </a:gs>
            <a:gs pos="52000">
              <a:schemeClr val="accent1"/>
            </a:gs>
            <a:gs pos="100000">
              <a:schemeClr val="accent6"/>
            </a:gs>
          </a:gsLst>
          <a:lin ang="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zövegdoboz 7">
            <a:extLst>
              <a:ext uri="{FF2B5EF4-FFF2-40B4-BE49-F238E27FC236}">
                <a16:creationId xmlns:a16="http://schemas.microsoft.com/office/drawing/2014/main" id="{0BDF72DC-5446-E7AA-D53E-A51489F7C6B2}"/>
              </a:ext>
            </a:extLst>
          </p:cNvPr>
          <p:cNvSpPr txBox="1"/>
          <p:nvPr/>
        </p:nvSpPr>
        <p:spPr>
          <a:xfrm>
            <a:off x="438037" y="1603733"/>
            <a:ext cx="314436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4400" b="1" cap="all" dirty="0">
                <a:solidFill>
                  <a:srgbClr val="FFCC00"/>
                </a:solidFill>
                <a:latin typeface="Clarendon Blk BT" panose="02040905050505020204" pitchFamily="18" charset="0"/>
              </a:rPr>
              <a:t>Básti Lajos</a:t>
            </a:r>
            <a:endParaRPr lang="hu-HU" sz="4000" b="1" cap="all" dirty="0">
              <a:solidFill>
                <a:srgbClr val="FFCC00"/>
              </a:solidFill>
              <a:latin typeface="Clarendon Blk BT" panose="02040905050505020204" pitchFamily="18" charset="0"/>
            </a:endParaRPr>
          </a:p>
        </p:txBody>
      </p:sp>
      <p:sp>
        <p:nvSpPr>
          <p:cNvPr id="9" name="Szövegdoboz 8">
            <a:extLst>
              <a:ext uri="{FF2B5EF4-FFF2-40B4-BE49-F238E27FC236}">
                <a16:creationId xmlns:a16="http://schemas.microsoft.com/office/drawing/2014/main" id="{67E8D52A-417A-31C4-2136-49C7D225BFAE}"/>
              </a:ext>
            </a:extLst>
          </p:cNvPr>
          <p:cNvSpPr txBox="1"/>
          <p:nvPr/>
        </p:nvSpPr>
        <p:spPr>
          <a:xfrm>
            <a:off x="8609583" y="1603733"/>
            <a:ext cx="314436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4400" b="1" cap="all" dirty="0" err="1">
                <a:solidFill>
                  <a:srgbClr val="FF3300"/>
                </a:solidFill>
                <a:latin typeface="Clarendon Blk BT" panose="02040905050505020204" pitchFamily="18" charset="0"/>
              </a:rPr>
              <a:t>Trill</a:t>
            </a:r>
            <a:endParaRPr lang="hu-HU" sz="4400" b="1" cap="all" dirty="0">
              <a:solidFill>
                <a:srgbClr val="FF3300"/>
              </a:solidFill>
              <a:latin typeface="Clarendon Blk BT" panose="02040905050505020204" pitchFamily="18" charset="0"/>
            </a:endParaRPr>
          </a:p>
          <a:p>
            <a:pPr algn="ctr"/>
            <a:r>
              <a:rPr lang="hu-HU" sz="4400" b="1" cap="all" dirty="0" err="1">
                <a:solidFill>
                  <a:srgbClr val="FF3300"/>
                </a:solidFill>
                <a:latin typeface="Clarendon Blk BT" panose="02040905050505020204" pitchFamily="18" charset="0"/>
              </a:rPr>
              <a:t>zsolt</a:t>
            </a:r>
            <a:endParaRPr lang="hu-HU" sz="4000" b="1" cap="all" dirty="0">
              <a:solidFill>
                <a:srgbClr val="FF3300"/>
              </a:solidFill>
              <a:latin typeface="Clarendon Blk BT" panose="02040905050505020204" pitchFamily="18" charset="0"/>
            </a:endParaRPr>
          </a:p>
        </p:txBody>
      </p:sp>
      <p:sp>
        <p:nvSpPr>
          <p:cNvPr id="10" name="Szövegdoboz 9">
            <a:extLst>
              <a:ext uri="{FF2B5EF4-FFF2-40B4-BE49-F238E27FC236}">
                <a16:creationId xmlns:a16="http://schemas.microsoft.com/office/drawing/2014/main" id="{43D38436-AF56-386B-9CAF-100CCCAF1FF7}"/>
              </a:ext>
            </a:extLst>
          </p:cNvPr>
          <p:cNvSpPr txBox="1"/>
          <p:nvPr/>
        </p:nvSpPr>
        <p:spPr>
          <a:xfrm>
            <a:off x="4523812" y="1603733"/>
            <a:ext cx="314436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4400" cap="all" dirty="0">
                <a:solidFill>
                  <a:srgbClr val="FF9900"/>
                </a:solidFill>
                <a:latin typeface="Clarendon Blk BT" panose="02040905050505020204" pitchFamily="18" charset="0"/>
              </a:rPr>
              <a:t>Lukács</a:t>
            </a:r>
          </a:p>
          <a:p>
            <a:pPr algn="ctr"/>
            <a:r>
              <a:rPr lang="hu-HU" sz="4400" cap="all" dirty="0">
                <a:solidFill>
                  <a:srgbClr val="FF9900"/>
                </a:solidFill>
                <a:latin typeface="Clarendon Blk BT" panose="02040905050505020204" pitchFamily="18" charset="0"/>
              </a:rPr>
              <a:t>Margit</a:t>
            </a:r>
            <a:endParaRPr lang="hu-HU" sz="4000" cap="all" dirty="0">
              <a:solidFill>
                <a:srgbClr val="FF9900"/>
              </a:solidFill>
              <a:latin typeface="Clarendon Blk BT" panose="02040905050505020204" pitchFamily="18" charset="0"/>
            </a:endParaRPr>
          </a:p>
        </p:txBody>
      </p:sp>
      <p:sp>
        <p:nvSpPr>
          <p:cNvPr id="14" name="Szövegdoboz 13">
            <a:extLst>
              <a:ext uri="{FF2B5EF4-FFF2-40B4-BE49-F238E27FC236}">
                <a16:creationId xmlns:a16="http://schemas.microsoft.com/office/drawing/2014/main" id="{1BB03449-E10E-D353-AFCC-76493593F71E}"/>
              </a:ext>
            </a:extLst>
          </p:cNvPr>
          <p:cNvSpPr txBox="1"/>
          <p:nvPr/>
        </p:nvSpPr>
        <p:spPr>
          <a:xfrm>
            <a:off x="624114" y="3104121"/>
            <a:ext cx="277222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l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hu-HU" sz="1800" b="0" u="none" strike="noStrike" kern="1200" dirty="0">
                <a:solidFill>
                  <a:srgbClr val="FFE6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-1950-es évek </a:t>
            </a:r>
          </a:p>
          <a:p>
            <a:pPr marL="0" algn="l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hu-HU" sz="1800" b="0" u="none" strike="noStrike" kern="1200" dirty="0">
                <a:solidFill>
                  <a:srgbClr val="FFE6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(Klasszikus modern)</a:t>
            </a:r>
            <a:endParaRPr lang="hu-HU" sz="1800" b="0" u="none" strike="noStrike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algn="l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hu-HU" sz="1800" b="0" u="none" strike="noStrike" kern="1200" dirty="0">
                <a:solidFill>
                  <a:srgbClr val="FFE6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-Orgánum-központú, hősies</a:t>
            </a:r>
            <a:endParaRPr lang="hu-HU" sz="1800" b="0" u="none" strike="noStrike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algn="l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hu-HU" sz="1800" b="0" u="none" strike="noStrike" kern="1200" dirty="0">
                <a:solidFill>
                  <a:srgbClr val="FFE6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-A morális felelősség</a:t>
            </a:r>
            <a:endParaRPr lang="hu-HU" sz="1800" b="0" u="none" strike="noStrike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algn="l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hu-HU" sz="1800" b="0" u="none" strike="noStrike" kern="1200" dirty="0">
                <a:solidFill>
                  <a:srgbClr val="FFE6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-Festett díszletek, realizmus</a:t>
            </a:r>
            <a:endParaRPr lang="hu-HU" sz="1800" b="0" u="none" strike="noStrike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Szövegdoboz 14">
            <a:extLst>
              <a:ext uri="{FF2B5EF4-FFF2-40B4-BE49-F238E27FC236}">
                <a16:creationId xmlns:a16="http://schemas.microsoft.com/office/drawing/2014/main" id="{E3F7DA10-B6EF-D3AA-8AAE-E9C43E189527}"/>
              </a:ext>
            </a:extLst>
          </p:cNvPr>
          <p:cNvSpPr txBox="1"/>
          <p:nvPr/>
        </p:nvSpPr>
        <p:spPr>
          <a:xfrm>
            <a:off x="4709881" y="3104121"/>
            <a:ext cx="277222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l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hu-HU" sz="1800" b="0" u="none" strike="noStrike" kern="1200" dirty="0">
                <a:solidFill>
                  <a:srgbClr val="FFE6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-1930-as/40-es évek (Klasszicizáló)</a:t>
            </a:r>
            <a:endParaRPr lang="hu-HU" sz="1800" b="0" u="none" strike="noStrike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algn="l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hu-HU" sz="1800" b="0" u="none" strike="noStrike" kern="1200" dirty="0">
                <a:solidFill>
                  <a:srgbClr val="FFE6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-Deklamáló, méltóságteljes</a:t>
            </a:r>
            <a:endParaRPr lang="hu-HU" sz="1800" b="0" u="none" strike="noStrike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algn="l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hu-HU" sz="1800" b="0" u="none" strike="noStrike" kern="1200" dirty="0">
                <a:solidFill>
                  <a:srgbClr val="FFE6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-Az örök és ezerarcú nő</a:t>
            </a:r>
            <a:endParaRPr lang="hu-HU" sz="1800" b="0" u="none" strike="noStrike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algn="l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hu-HU" sz="1800" b="0" u="none" strike="noStrike" kern="1200" dirty="0">
                <a:solidFill>
                  <a:srgbClr val="FFE6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-Monumentális, építészeti</a:t>
            </a:r>
            <a:endParaRPr lang="hu-HU" sz="1800" b="0" u="none" strike="noStrike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Szövegdoboz 16">
            <a:extLst>
              <a:ext uri="{FF2B5EF4-FFF2-40B4-BE49-F238E27FC236}">
                <a16:creationId xmlns:a16="http://schemas.microsoft.com/office/drawing/2014/main" id="{A3E462C0-84B0-F9EC-DF12-207C394575C0}"/>
              </a:ext>
            </a:extLst>
          </p:cNvPr>
          <p:cNvSpPr txBox="1"/>
          <p:nvPr/>
        </p:nvSpPr>
        <p:spPr>
          <a:xfrm>
            <a:off x="8795650" y="3104121"/>
            <a:ext cx="277222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l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hu-HU" sz="1800" b="0" u="none" strike="noStrike" kern="1200" dirty="0">
                <a:solidFill>
                  <a:srgbClr val="FFE6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-2000-es évek (Posztmodern)</a:t>
            </a:r>
            <a:endParaRPr lang="hu-HU" sz="1800" b="0" u="none" strike="noStrike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algn="l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hu-HU" sz="1800" b="0" u="none" strike="noStrike" kern="1200" dirty="0">
                <a:solidFill>
                  <a:srgbClr val="FFE6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-Fizikai színház, expresszív</a:t>
            </a:r>
            <a:endParaRPr lang="hu-HU" sz="1800" b="0" u="none" strike="noStrike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algn="l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hu-HU" sz="1800" b="0" u="none" strike="noStrike" kern="1200" dirty="0">
                <a:solidFill>
                  <a:srgbClr val="FFE6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s-ES" sz="1800" b="0" u="none" strike="noStrike" kern="1200" dirty="0">
                <a:solidFill>
                  <a:srgbClr val="FFE6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 cinikus ráció és kétely</a:t>
            </a:r>
            <a:endParaRPr lang="hu-HU" sz="1800" b="0" u="none" strike="noStrike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algn="l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hu-HU" sz="1800" b="0" u="none" strike="noStrike" kern="1200" dirty="0">
                <a:solidFill>
                  <a:srgbClr val="FFE6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-Absztrakt, jelzésszerű</a:t>
            </a:r>
            <a:endParaRPr lang="hu-HU" sz="1800" b="0" u="none" strike="noStrike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Szövegdoboz 17">
            <a:extLst>
              <a:ext uri="{FF2B5EF4-FFF2-40B4-BE49-F238E27FC236}">
                <a16:creationId xmlns:a16="http://schemas.microsoft.com/office/drawing/2014/main" id="{FABBFD95-B3F8-BBF5-A29F-07E50037A761}"/>
              </a:ext>
            </a:extLst>
          </p:cNvPr>
          <p:cNvSpPr txBox="1"/>
          <p:nvPr/>
        </p:nvSpPr>
        <p:spPr>
          <a:xfrm>
            <a:off x="-326577" y="422653"/>
            <a:ext cx="1284514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4400" dirty="0">
                <a:solidFill>
                  <a:schemeClr val="bg1"/>
                </a:solidFill>
                <a:latin typeface="Clarendon Blk BT" panose="02040905050505020204" pitchFamily="18" charset="0"/>
              </a:rPr>
              <a:t>Korstílusok és Interpretációk</a:t>
            </a:r>
          </a:p>
        </p:txBody>
      </p:sp>
    </p:spTree>
    <p:extLst>
      <p:ext uri="{BB962C8B-B14F-4D97-AF65-F5344CB8AC3E}">
        <p14:creationId xmlns:p14="http://schemas.microsoft.com/office/powerpoint/2010/main" val="34578554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67000"/>
              </a:schemeClr>
            </a:gs>
            <a:gs pos="48000">
              <a:schemeClr val="accent4">
                <a:lumMod val="97000"/>
                <a:lumOff val="3000"/>
              </a:schemeClr>
            </a:gs>
            <a:gs pos="100000">
              <a:schemeClr val="accent4">
                <a:lumMod val="60000"/>
                <a:lumOff val="40000"/>
              </a:schemeClr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zövegdoboz 3">
            <a:extLst>
              <a:ext uri="{FF2B5EF4-FFF2-40B4-BE49-F238E27FC236}">
                <a16:creationId xmlns:a16="http://schemas.microsoft.com/office/drawing/2014/main" id="{CACF8539-F011-B32E-29F3-6C53B9651852}"/>
              </a:ext>
            </a:extLst>
          </p:cNvPr>
          <p:cNvSpPr txBox="1"/>
          <p:nvPr/>
        </p:nvSpPr>
        <p:spPr>
          <a:xfrm>
            <a:off x="391886" y="391886"/>
            <a:ext cx="593634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6000" cap="all" dirty="0">
                <a:latin typeface="Clarendon Blk BT" panose="02040905050505020204" pitchFamily="18" charset="0"/>
              </a:rPr>
              <a:t>Összegzés</a:t>
            </a:r>
          </a:p>
        </p:txBody>
      </p:sp>
      <p:sp>
        <p:nvSpPr>
          <p:cNvPr id="6" name="Szövegdoboz 5">
            <a:extLst>
              <a:ext uri="{FF2B5EF4-FFF2-40B4-BE49-F238E27FC236}">
                <a16:creationId xmlns:a16="http://schemas.microsoft.com/office/drawing/2014/main" id="{27FBB4D3-0EB9-73ED-038A-0863F902944B}"/>
              </a:ext>
            </a:extLst>
          </p:cNvPr>
          <p:cNvSpPr txBox="1"/>
          <p:nvPr/>
        </p:nvSpPr>
        <p:spPr>
          <a:xfrm>
            <a:off x="391886" y="1334979"/>
            <a:ext cx="54428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küzdés maga-</a:t>
            </a:r>
            <a:br>
              <a:rPr lang="hu-H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u-HU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Madách</a:t>
            </a:r>
            <a:r>
              <a:rPr lang="hu-H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szavai ma is érvényesek: a színház feladata nem a válaszadás, hanem a kérdésfeltevés.</a:t>
            </a:r>
          </a:p>
        </p:txBody>
      </p:sp>
      <p:sp>
        <p:nvSpPr>
          <p:cNvPr id="7" name="Szövegdoboz 6">
            <a:extLst>
              <a:ext uri="{FF2B5EF4-FFF2-40B4-BE49-F238E27FC236}">
                <a16:creationId xmlns:a16="http://schemas.microsoft.com/office/drawing/2014/main" id="{5BB157A5-A09C-8582-094D-DF60E4F684B2}"/>
              </a:ext>
            </a:extLst>
          </p:cNvPr>
          <p:cNvSpPr txBox="1"/>
          <p:nvPr/>
        </p:nvSpPr>
        <p:spPr>
          <a:xfrm>
            <a:off x="3875315" y="5268577"/>
            <a:ext cx="791028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Minden korszaknak megvan a maga Ádámja, Évája és Lucifere. Ők hárman – Básti, Lukács és </a:t>
            </a:r>
            <a:r>
              <a:rPr lang="hu-HU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Trill</a:t>
            </a:r>
            <a:r>
              <a:rPr lang="hu-H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nem csupán eljátszották ezeket a szerepeket, hanem rajtuk keresztül a saját koruk kérdéseire kerestek választ.</a:t>
            </a:r>
          </a:p>
        </p:txBody>
      </p:sp>
    </p:spTree>
    <p:extLst>
      <p:ext uri="{BB962C8B-B14F-4D97-AF65-F5344CB8AC3E}">
        <p14:creationId xmlns:p14="http://schemas.microsoft.com/office/powerpoint/2010/main" val="34845068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40000"/>
                <a:lumOff val="60000"/>
              </a:schemeClr>
            </a:gs>
            <a:gs pos="46000">
              <a:schemeClr val="accent1">
                <a:lumMod val="95000"/>
                <a:lumOff val="5000"/>
              </a:schemeClr>
            </a:gs>
            <a:gs pos="100000">
              <a:schemeClr val="accent1">
                <a:lumMod val="60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zövegdoboz 3">
            <a:extLst>
              <a:ext uri="{FF2B5EF4-FFF2-40B4-BE49-F238E27FC236}">
                <a16:creationId xmlns:a16="http://schemas.microsoft.com/office/drawing/2014/main" id="{E0A3460E-43A6-9B82-20D4-720CB5BFE58D}"/>
              </a:ext>
            </a:extLst>
          </p:cNvPr>
          <p:cNvSpPr txBox="1"/>
          <p:nvPr/>
        </p:nvSpPr>
        <p:spPr>
          <a:xfrm>
            <a:off x="595086" y="464457"/>
            <a:ext cx="6096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7200" b="1" dirty="0">
                <a:solidFill>
                  <a:schemeClr val="bg1"/>
                </a:solidFill>
                <a:latin typeface="Clarendon Blk BT" panose="02040905050505020204" pitchFamily="18" charset="0"/>
              </a:rPr>
              <a:t>FORRÁSOK</a:t>
            </a:r>
          </a:p>
        </p:txBody>
      </p:sp>
      <p:sp>
        <p:nvSpPr>
          <p:cNvPr id="5" name="Szövegdoboz 4">
            <a:extLst>
              <a:ext uri="{FF2B5EF4-FFF2-40B4-BE49-F238E27FC236}">
                <a16:creationId xmlns:a16="http://schemas.microsoft.com/office/drawing/2014/main" id="{40277729-07A3-3D14-61AE-613AC10BD7CE}"/>
              </a:ext>
            </a:extLst>
          </p:cNvPr>
          <p:cNvSpPr txBox="1"/>
          <p:nvPr/>
        </p:nvSpPr>
        <p:spPr>
          <a:xfrm>
            <a:off x="7126514" y="3806372"/>
            <a:ext cx="467360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2000" i="1" dirty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https://pixabay.com/</a:t>
            </a:r>
          </a:p>
          <a:p>
            <a:pPr algn="r"/>
            <a:r>
              <a:rPr lang="hu-HU" sz="2000" i="1" dirty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https://archivum.mtva.hu/photobank</a:t>
            </a:r>
            <a:endParaRPr lang="hu-HU" sz="2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hu-HU" sz="2000" i="1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https://oszmi.hu/</a:t>
            </a:r>
            <a:endParaRPr lang="hu-HU" sz="2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hu-HU" sz="2000" i="1" dirty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https://fortepan.hu/</a:t>
            </a:r>
            <a:endParaRPr lang="hu-HU" sz="2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hu-HU" sz="2000" i="1" dirty="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https://www.google.com/search?q=https://mek.oszk.hu/02100/02139/html/index.html</a:t>
            </a:r>
            <a:endParaRPr lang="hu-HU" sz="2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hu-HU" sz="2000" i="1" dirty="0">
                <a:latin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https://szinhaz.online/</a:t>
            </a:r>
            <a:endParaRPr lang="hu-HU" sz="2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hu-HU" sz="2000" i="1" dirty="0">
                <a:latin typeface="Times New Roman" panose="02020603050405020304" pitchFamily="18" charset="0"/>
                <a:cs typeface="Times New Roman" panose="02020603050405020304" pitchFamily="18" charset="0"/>
                <a:hlinkClick r:id="rId7"/>
              </a:rPr>
              <a:t>https://nemzetiszinhaz.hu/</a:t>
            </a:r>
            <a:endParaRPr lang="hu-HU" sz="2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endParaRPr lang="hu-HU" sz="2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91858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89000"/>
              </a:schemeClr>
            </a:gs>
            <a:gs pos="23000">
              <a:schemeClr val="accent2">
                <a:lumMod val="89000"/>
              </a:schemeClr>
            </a:gs>
            <a:gs pos="69000">
              <a:schemeClr val="accent2">
                <a:lumMod val="75000"/>
              </a:schemeClr>
            </a:gs>
            <a:gs pos="97000">
              <a:schemeClr val="accent2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773A1EA6-0BD2-23D3-52AC-8D45ECFC67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4657" y="568325"/>
            <a:ext cx="8392886" cy="2131332"/>
          </a:xfrm>
        </p:spPr>
        <p:txBody>
          <a:bodyPr>
            <a:noAutofit/>
          </a:bodyPr>
          <a:lstStyle/>
          <a:p>
            <a:r>
              <a:rPr lang="hu-HU" sz="7200" b="1" dirty="0">
                <a:solidFill>
                  <a:schemeClr val="bg1"/>
                </a:solidFill>
                <a:latin typeface="Clarendon Blk BT" panose="02040905050505020204" pitchFamily="18" charset="0"/>
              </a:rPr>
              <a:t>KÖSZÖNJÜK A FIGYELMET!</a:t>
            </a:r>
          </a:p>
        </p:txBody>
      </p:sp>
      <p:sp>
        <p:nvSpPr>
          <p:cNvPr id="9" name="Szövegdoboz 8">
            <a:extLst>
              <a:ext uri="{FF2B5EF4-FFF2-40B4-BE49-F238E27FC236}">
                <a16:creationId xmlns:a16="http://schemas.microsoft.com/office/drawing/2014/main" id="{FB81EA7F-0AB6-76F1-3A36-A587D73D65FF}"/>
              </a:ext>
            </a:extLst>
          </p:cNvPr>
          <p:cNvSpPr txBox="1"/>
          <p:nvPr/>
        </p:nvSpPr>
        <p:spPr>
          <a:xfrm>
            <a:off x="5743575" y="5310485"/>
            <a:ext cx="60960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Dömötör Eszter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Petik Lilla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Horváth Szilárd Vajk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Takács Domonkos</a:t>
            </a:r>
          </a:p>
        </p:txBody>
      </p:sp>
    </p:spTree>
    <p:extLst>
      <p:ext uri="{BB962C8B-B14F-4D97-AF65-F5344CB8AC3E}">
        <p14:creationId xmlns:p14="http://schemas.microsoft.com/office/powerpoint/2010/main" val="289137004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74</TotalTime>
  <Words>481</Words>
  <Application>Microsoft Office PowerPoint</Application>
  <PresentationFormat>Szélesvásznú</PresentationFormat>
  <Paragraphs>61</Paragraphs>
  <Slides>8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5</vt:i4>
      </vt:variant>
      <vt:variant>
        <vt:lpstr>Téma</vt:lpstr>
      </vt:variant>
      <vt:variant>
        <vt:i4>1</vt:i4>
      </vt:variant>
      <vt:variant>
        <vt:lpstr>Diacímek</vt:lpstr>
      </vt:variant>
      <vt:variant>
        <vt:i4>8</vt:i4>
      </vt:variant>
    </vt:vector>
  </HeadingPairs>
  <TitlesOfParts>
    <vt:vector size="14" baseType="lpstr">
      <vt:lpstr>Arial</vt:lpstr>
      <vt:lpstr>Calibri</vt:lpstr>
      <vt:lpstr>Calibri Light</vt:lpstr>
      <vt:lpstr>Clarendon Blk BT</vt:lpstr>
      <vt:lpstr>Times New Roman</vt:lpstr>
      <vt:lpstr>Office-téma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KÖSZÖNJÜK A FIGYELMET!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PowerPoint-bemutató</dc:title>
  <dc:creator>Szilárd Horváth</dc:creator>
  <cp:lastModifiedBy>Szilárd Horváth</cp:lastModifiedBy>
  <cp:revision>1</cp:revision>
  <dcterms:created xsi:type="dcterms:W3CDTF">2026-04-19T20:47:50Z</dcterms:created>
  <dcterms:modified xsi:type="dcterms:W3CDTF">2026-04-19T22:02:22Z</dcterms:modified>
</cp:coreProperties>
</file>