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63" r:id="rId5"/>
    <p:sldId id="260" r:id="rId6"/>
    <p:sldId id="267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D6"/>
    <a:srgbClr val="ECEBE9"/>
    <a:srgbClr val="824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1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BB9E-4319-4599-A512-243F924CC12D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AAD00-A2D4-4C68-A0F2-DB29A9A90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0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AAD00-A2D4-4C68-A0F2-DB29A9A9049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9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AAD00-A2D4-4C68-A0F2-DB29A9A9049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98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AAD00-A2D4-4C68-A0F2-DB29A9A9049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06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AAD00-A2D4-4C68-A0F2-DB29A9A9049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58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786327-5159-3549-E213-DFF631ED9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593AA1A-7162-D142-F0CA-55065C619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1097CF-CADA-5E5D-1685-2A099F15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08CA5B-8372-347B-E726-64F8FE0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22BD4D-95CB-783A-B73F-DBA2B6DB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86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7D8E5E-BD48-BCFC-E1CB-9B83527A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466F485-3558-F84E-982F-C6CABF59D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2088F9-7FF7-1605-5D6E-D7860BEC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F58ED1-4274-F387-80F5-006F9F1A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3ECF94-1A6E-C269-C9AF-A22D76D0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83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A6764A4-4D70-0600-B1BB-7DF042E1E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4F00F5D-F1C7-D8C4-DBD9-68C10C8E4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21F5D5-0E89-A276-A833-5DD1D3C1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0CE7F1-9E30-91E7-0356-06F7FE88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DFA41F-C293-98DF-A5FB-BE35232A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30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4A7539-8FE2-56A4-9005-7A952043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443B18-80DF-06DE-9642-FEC61B1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1AE06A-189E-E8EF-270A-CEDE9301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8FA741-9F5F-DEF3-2473-F983C077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991691-4F96-05A0-37C8-C215DA7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6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5020BD-F594-07FD-12D3-F76EBB48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4E15605-1287-7DFC-5B95-8DFDA31A6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93170B-93DC-5B77-1986-4D8FFE0C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A71B3E-9EBB-02BA-C235-B81AE8BA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34D40A-1C9F-80C6-DBAA-8A715D4D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25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0E94E0-1F52-6494-CC81-522F0951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D94FD3-908D-3744-71B4-B3EAEB1BD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7A88A7-627D-987A-2B40-D32F00BA5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70B367F-02D6-2F8D-7247-29796BBE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7457A08-CB00-46B6-AB1F-CF050941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91EF482-C566-A440-AE33-65C5DEC5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20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EF7BE2-AE24-7C2F-EF34-9AB10E35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610791-B290-B081-6F3E-6D0F0CD9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F956CC-68E8-BFAB-9732-A898D0071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FFFF1DB-A16F-8551-1231-CBD325DCA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B648D90-09A4-8007-BCB0-EB663FB02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8BAACA3-493B-AEC3-A3BB-FD7C11E9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B4C5295-A29F-6C12-E036-85BCED4D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FA997D9-2D8A-D7ED-27E6-68BAB01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7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C512DD-6782-3323-71A0-E565528D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1E92000-B14D-19AA-7822-F156355B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FEC8B21-06C5-D335-BE28-7F6404F6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7001DEF-C476-AED2-715E-511F0D8E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44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65010ED-3F9F-C7C8-26A0-F7C2EAFF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B8B7CE1-CBBA-930C-4437-8FB35F84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713064-295C-AD3C-492D-4BEE72D8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38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6175C3-615B-CEC0-24F5-1C372245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2D62D7-1684-AF0A-E687-0CCEC1DF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2B511C-B5CF-9A2F-E530-9CD8D530F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A15BC8-AF7B-003F-BCB3-3DDA7143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172D3F-6687-418B-8133-479EC8B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9F66B6-B9E4-1E0B-24C4-DF7BAC0A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20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4CB836-08E7-9719-B172-FD2B6F47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E3675FC-BCD9-CD9C-9329-410E6A1DC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582BF3-215C-A9B1-B5D2-F8D43F35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0C284A-806F-4CB5-0F82-1B6A75F8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75D809-5845-AF19-139E-DB0EC0A8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DD38A3E-71AD-DA8C-4360-3CF4ACE5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14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8D3E0AD-112E-C50E-442E-F38292E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DE9FCE-0AB9-30D3-F90A-C33318CD5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C69CE6-BEE5-F062-3653-024CDD84F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00292-A2D9-4EF5-8A64-18CBCD6448B8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F8D2A8-0B61-390F-2F45-E7ADD985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8A04A7-85FA-8AC9-C79A-E7A52E082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F219E-EB76-4B0F-A759-1FBD71027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7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9AB5278-3916-1A1C-A65A-26E6107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498" y="804262"/>
            <a:ext cx="3389515" cy="2380681"/>
          </a:xfrm>
        </p:spPr>
        <p:txBody>
          <a:bodyPr anchor="b">
            <a:normAutofit/>
          </a:bodyPr>
          <a:lstStyle/>
          <a:p>
            <a:r>
              <a:rPr lang="hu-H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Bessenyei Ferenc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5A560C4-E7A0-26E2-24C0-A512B3511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4455" y="3184943"/>
            <a:ext cx="2895600" cy="1289676"/>
          </a:xfrm>
        </p:spPr>
        <p:txBody>
          <a:bodyPr anchor="t">
            <a:normAutofit/>
          </a:bodyPr>
          <a:lstStyle/>
          <a:p>
            <a:r>
              <a:rPr lang="hu-H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itka Banner" pitchFamily="2" charset="0"/>
              </a:rPr>
              <a:t>(1919-2004)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1AA8C6B-505F-5ADA-AC62-B65F29831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6" b="42786"/>
          <a:stretch/>
        </p:blipFill>
        <p:spPr>
          <a:xfrm>
            <a:off x="-373062" y="0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8D488EF4-D52C-81DA-F69B-551617F93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49296"/>
              </p:ext>
            </p:extLst>
          </p:nvPr>
        </p:nvGraphicFramePr>
        <p:xfrm>
          <a:off x="7101006" y="3962407"/>
          <a:ext cx="5090994" cy="1955800"/>
        </p:xfrm>
        <a:graphic>
          <a:graphicData uri="http://schemas.openxmlformats.org/drawingml/2006/table">
            <a:tbl>
              <a:tblPr/>
              <a:tblGrid>
                <a:gridCol w="5090994">
                  <a:extLst>
                    <a:ext uri="{9D8B030D-6E8A-4147-A177-3AD203B41FA5}">
                      <a16:colId xmlns:a16="http://schemas.microsoft.com/office/drawing/2014/main" val="285824784"/>
                    </a:ext>
                  </a:extLst>
                </a:gridCol>
              </a:tblGrid>
              <a:tr h="96513">
                <a:tc>
                  <a:txBody>
                    <a:bodyPr/>
                    <a:lstStyle/>
                    <a:p>
                      <a:pPr algn="l"/>
                      <a:r>
                        <a:rPr lang="hu-HU" sz="2000" dirty="0">
                          <a:latin typeface="Sitka Banner" pitchFamily="2" charset="0"/>
                        </a:rPr>
                        <a:t>„Amíg a XIX. század színjátszásának Egressy Gábor </a:t>
                      </a:r>
                    </a:p>
                    <a:p>
                      <a:pPr algn="l"/>
                      <a:r>
                        <a:rPr lang="hu-HU" sz="2000" dirty="0">
                          <a:latin typeface="Sitka Banner" pitchFamily="2" charset="0"/>
                        </a:rPr>
                        <a:t>volt a meghatározója, úgy a XX. századé</a:t>
                      </a:r>
                    </a:p>
                    <a:p>
                      <a:pPr algn="l"/>
                      <a:r>
                        <a:rPr lang="hu-HU" sz="2000" dirty="0">
                          <a:latin typeface="Sitka Banner" pitchFamily="2" charset="0"/>
                        </a:rPr>
                        <a:t> feltétlenül Bessenyei Ferenc.”</a:t>
                      </a:r>
                    </a:p>
                    <a:p>
                      <a:pPr algn="ctr"/>
                      <a:endParaRPr lang="hu-HU" sz="2000" dirty="0">
                        <a:latin typeface="Sitka Banner" pitchFamily="2" charset="0"/>
                      </a:endParaRPr>
                    </a:p>
                    <a:p>
                      <a:pPr algn="r"/>
                      <a:r>
                        <a:rPr lang="hu-HU" sz="2000" dirty="0">
                          <a:latin typeface="Sitka Banner" pitchFamily="2" charset="0"/>
                        </a:rPr>
                        <a:t>dr. </a:t>
                      </a:r>
                      <a:r>
                        <a:rPr lang="hu-HU" sz="2000" dirty="0" err="1">
                          <a:latin typeface="Sitka Banner" pitchFamily="2" charset="0"/>
                        </a:rPr>
                        <a:t>Cenner</a:t>
                      </a:r>
                      <a:r>
                        <a:rPr lang="hu-HU" sz="2000" dirty="0">
                          <a:latin typeface="Sitka Banner" pitchFamily="2" charset="0"/>
                        </a:rPr>
                        <a:t> Mihály színháztörténész</a:t>
                      </a: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5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hu-HU" sz="2000" dirty="0">
                        <a:latin typeface="Sitka Banner" pitchFamily="2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58840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5EE56E0-F2C0-29AD-A524-2759E368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1" y="51999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D77D0E-2C6A-53FB-48C6-3219534F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99" y="403057"/>
            <a:ext cx="4784796" cy="1330840"/>
          </a:xfrm>
        </p:spPr>
        <p:txBody>
          <a:bodyPr>
            <a:normAutofit/>
          </a:bodyPr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Életműve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EE0B28-280D-2037-6228-AC405BA1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905000"/>
            <a:ext cx="5549900" cy="47371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sz="4400" dirty="0">
                <a:latin typeface="Sitka Banner" pitchFamily="2" charset="0"/>
                <a:ea typeface="Cambria" panose="02040503050406030204" pitchFamily="18" charset="0"/>
              </a:rPr>
              <a:t>Bessenyei Ferenc magyar színművész temérdek, az egész magyar- és világirodalmat felölelő számos fontos szerepet alakított.</a:t>
            </a:r>
          </a:p>
          <a:p>
            <a:pPr marL="0" indent="0" algn="just">
              <a:buNone/>
            </a:pPr>
            <a:r>
              <a:rPr lang="hu-HU" sz="4400" dirty="0">
                <a:latin typeface="Sitka Banner" pitchFamily="2" charset="0"/>
                <a:ea typeface="Cambria" panose="02040503050406030204" pitchFamily="18" charset="0"/>
              </a:rPr>
              <a:t>1950-ig mintegy 300, 1950-től pedig 140 színházi bemutatója volt.</a:t>
            </a:r>
          </a:p>
          <a:p>
            <a:pPr marL="0" indent="0" algn="just">
              <a:buNone/>
            </a:pPr>
            <a:r>
              <a:rPr lang="hu-HU" sz="4400" dirty="0">
                <a:latin typeface="Sitka Banner" pitchFamily="2" charset="0"/>
                <a:ea typeface="Cambria" panose="02040503050406030204" pitchFamily="18" charset="0"/>
              </a:rPr>
              <a:t>Robusztus termete, zengő orgánuma, elegáns, szuggesztív egyénisége, intellektuális ereje, elemi </a:t>
            </a:r>
            <a:r>
              <a:rPr lang="hu-HU" sz="4400" dirty="0" err="1">
                <a:latin typeface="Sitka Banner" pitchFamily="2" charset="0"/>
                <a:ea typeface="Cambria" panose="02040503050406030204" pitchFamily="18" charset="0"/>
              </a:rPr>
              <a:t>erejű</a:t>
            </a:r>
            <a:r>
              <a:rPr lang="hu-HU" sz="4400" dirty="0">
                <a:latin typeface="Sitka Banner" pitchFamily="2" charset="0"/>
                <a:ea typeface="Cambria" panose="02040503050406030204" pitchFamily="18" charset="0"/>
              </a:rPr>
              <a:t> szerepformálása mágnesként vonzotta a közönséget.</a:t>
            </a:r>
          </a:p>
          <a:p>
            <a:pPr marL="0" indent="0" algn="just">
              <a:buNone/>
            </a:pPr>
            <a:r>
              <a:rPr lang="hu-HU" sz="4400" dirty="0">
                <a:latin typeface="Sitka Banner" pitchFamily="2" charset="0"/>
                <a:ea typeface="Cambria" panose="02040503050406030204" pitchFamily="18" charset="0"/>
              </a:rPr>
              <a:t>Hosszú és gazdag pályafutása során számos rangos elismerést kapott a szakmától: kiváló alakításait kétszer is Kossuth-díjjal ismerték el, valamint érdemes és kiváló művésszé, a Nemzeti Színház örökös tagjává választották és a Nemzet Színésze címet is elnyerte.</a:t>
            </a:r>
          </a:p>
          <a:p>
            <a:pPr marL="0" indent="0">
              <a:buNone/>
            </a:pPr>
            <a:endParaRPr lang="hu-HU" sz="1600" dirty="0">
              <a:latin typeface="Calisto MT" panose="0204060305050503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4CD1396-0D05-66E5-19A9-F23D07092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68" y="765217"/>
            <a:ext cx="3979591" cy="53497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77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D77D0E-2C6A-53FB-48C6-3219534F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97" y="403057"/>
            <a:ext cx="5130800" cy="1330840"/>
          </a:xfrm>
        </p:spPr>
        <p:txBody>
          <a:bodyPr>
            <a:normAutofit/>
          </a:bodyPr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Bánk bán alakítása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C561189-1114-DD57-C329-73488214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045" y="1733897"/>
            <a:ext cx="3211697" cy="8705102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DFB726B-6D10-0C5C-17FE-DE9C4D13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20" y="1733897"/>
            <a:ext cx="5854857" cy="4737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Bessenyei Ferenc élete egyik legnagyobb és legfontosabb szerepe, amely a magyar színháztörténelemben kitörölhetetlenül </a:t>
            </a:r>
            <a:r>
              <a:rPr lang="hu-HU" sz="2400" dirty="0" err="1">
                <a:latin typeface="Sitka Banner" pitchFamily="2" charset="0"/>
              </a:rPr>
              <a:t>összefonódott</a:t>
            </a:r>
            <a:r>
              <a:rPr lang="hu-HU" sz="2400" dirty="0">
                <a:latin typeface="Sitka Banner" pitchFamily="2" charset="0"/>
              </a:rPr>
              <a:t> az ő személyével az Katona József: Bánk bán drámája.</a:t>
            </a:r>
          </a:p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A Bánk bán címszerepét 1947. március 13-án, csütörtök este 7 órakor Miskolcon játszotta el életében először.</a:t>
            </a:r>
          </a:p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Bessenyei rengeteget foglalkozott a művel, amelyről egész könyvtárra valót összeolvasott és összeírt, ugyanis a szerep eljátszásán kívül vállalta annak tanulmányigényű elemzését. </a:t>
            </a:r>
          </a:p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Elemzésében azt írja: „a Bánk bánban mindig rosszabb színésznek látszunk - mert illusztrálni kényszerülünk -, mint amilyenek valójában vagyunk." </a:t>
            </a:r>
          </a:p>
          <a:p>
            <a:pPr marL="0" indent="0">
              <a:buNone/>
            </a:pPr>
            <a:endParaRPr lang="hu-HU" sz="2400" dirty="0">
              <a:latin typeface="Sitka Banner" pitchFamily="2" charset="0"/>
            </a:endParaRPr>
          </a:p>
          <a:p>
            <a:pPr marL="0" indent="0">
              <a:buNone/>
            </a:pPr>
            <a:endParaRPr lang="hu-HU" sz="2400" dirty="0">
              <a:latin typeface="Sitka Banner" pitchFamily="2" charset="0"/>
            </a:endParaRPr>
          </a:p>
          <a:p>
            <a:pPr marL="0" indent="0">
              <a:buNone/>
            </a:pPr>
            <a:endParaRPr lang="hu-HU" sz="16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548BBC7-B781-7ADE-2949-76CFCA8E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" r="5" b="5"/>
          <a:stretch/>
        </p:blipFill>
        <p:spPr>
          <a:xfrm>
            <a:off x="5590518" y="435737"/>
            <a:ext cx="2694938" cy="278886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CD77D0E-2C6A-53FB-48C6-3219534F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96" y="2747271"/>
            <a:ext cx="6864412" cy="11312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Bánk</a:t>
            </a:r>
            <a:r>
              <a:rPr lang="en-US" sz="42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2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alakítás</a:t>
            </a:r>
            <a:r>
              <a:rPr lang="hu-HU" sz="4200" b="1" dirty="0">
                <a:latin typeface="Cambria" panose="02040503050406030204" pitchFamily="18" charset="0"/>
                <a:ea typeface="Cambria" panose="02040503050406030204" pitchFamily="18" charset="0"/>
              </a:rPr>
              <a:t>ok</a:t>
            </a:r>
            <a:endParaRPr lang="en-US" sz="4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DEF555F-8F6E-1DCC-A97C-B30D7BEBE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2" r="1" b="30976"/>
          <a:stretch/>
        </p:blipFill>
        <p:spPr>
          <a:xfrm>
            <a:off x="167167" y="0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C380146-D7B3-CF32-F196-0DF5E5036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095"/>
          <a:stretch/>
        </p:blipFill>
        <p:spPr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68292363-6AA0-7A60-79E6-15BD61EBD401}"/>
              </a:ext>
            </a:extLst>
          </p:cNvPr>
          <p:cNvSpPr txBox="1"/>
          <p:nvPr/>
        </p:nvSpPr>
        <p:spPr>
          <a:xfrm>
            <a:off x="3955691" y="4008338"/>
            <a:ext cx="8046382" cy="2543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200" dirty="0">
                <a:latin typeface="Sitka Banner" pitchFamily="2" charset="0"/>
              </a:rPr>
              <a:t>1947-től kezdve számtalanszor bújt Bánk bán bőrébe Bessenyei, ám egész pályája során belső harcot vívott ezzel a címszereppel, aminek eljátszása mindig heroikus feladat elé állította a színészt: „Én már három évtizede küszködöm e szereppel, </a:t>
            </a:r>
            <a:r>
              <a:rPr lang="hu-HU" sz="2200" dirty="0" err="1">
                <a:latin typeface="Sitka Banner" pitchFamily="2" charset="0"/>
              </a:rPr>
              <a:t>ötszázszor</a:t>
            </a:r>
            <a:r>
              <a:rPr lang="hu-HU" sz="2200" dirty="0">
                <a:latin typeface="Sitka Banner" pitchFamily="2" charset="0"/>
              </a:rPr>
              <a:t> buktam meg benne.”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200" dirty="0">
                <a:latin typeface="Sitka Banner" pitchFamily="2" charset="0"/>
              </a:rPr>
              <a:t>Az 1977-es Bánk bán előadást követően a Thália színházban a társulat egyik tagja Kazimír Károly nyílt levelében ismerte el Bessenyei alakítását: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200" dirty="0">
                <a:latin typeface="Sitka Banner" pitchFamily="2" charset="0"/>
              </a:rPr>
              <a:t>„</a:t>
            </a:r>
            <a:r>
              <a:rPr lang="en-US" sz="2200" dirty="0">
                <a:latin typeface="Sitka Banner" pitchFamily="2" charset="0"/>
              </a:rPr>
              <a:t> A </a:t>
            </a:r>
            <a:r>
              <a:rPr lang="en-US" sz="2200" dirty="0" err="1">
                <a:latin typeface="Sitka Banner" pitchFamily="2" charset="0"/>
              </a:rPr>
              <a:t>Bánk-előadásokban</a:t>
            </a:r>
            <a:r>
              <a:rPr lang="en-US" sz="2200" dirty="0">
                <a:latin typeface="Sitka Banner" pitchFamily="2" charset="0"/>
              </a:rPr>
              <a:t> </a:t>
            </a:r>
            <a:r>
              <a:rPr lang="en-US" sz="2200" dirty="0" err="1">
                <a:latin typeface="Sitka Banner" pitchFamily="2" charset="0"/>
              </a:rPr>
              <a:t>mindig</a:t>
            </a:r>
            <a:r>
              <a:rPr lang="en-US" sz="2200" dirty="0">
                <a:latin typeface="Sitka Banner" pitchFamily="2" charset="0"/>
              </a:rPr>
              <a:t> </a:t>
            </a:r>
            <a:r>
              <a:rPr lang="en-US" sz="2200" dirty="0" err="1">
                <a:latin typeface="Sitka Banner" pitchFamily="2" charset="0"/>
              </a:rPr>
              <a:t>megmérettetik</a:t>
            </a:r>
            <a:r>
              <a:rPr lang="en-US" sz="2200" dirty="0">
                <a:latin typeface="Sitka Banner" pitchFamily="2" charset="0"/>
              </a:rPr>
              <a:t> a </a:t>
            </a:r>
            <a:r>
              <a:rPr lang="en-US" sz="2200" dirty="0" err="1">
                <a:latin typeface="Sitka Banner" pitchFamily="2" charset="0"/>
              </a:rPr>
              <a:t>színház</a:t>
            </a:r>
            <a:r>
              <a:rPr lang="en-US" sz="2200" dirty="0">
                <a:latin typeface="Sitka Banner" pitchFamily="2" charset="0"/>
              </a:rPr>
              <a:t> </a:t>
            </a:r>
            <a:r>
              <a:rPr lang="en-US" sz="2200" dirty="0" err="1">
                <a:latin typeface="Sitka Banner" pitchFamily="2" charset="0"/>
              </a:rPr>
              <a:t>és</a:t>
            </a:r>
            <a:r>
              <a:rPr lang="en-US" sz="2200" dirty="0">
                <a:latin typeface="Sitka Banner" pitchFamily="2" charset="0"/>
              </a:rPr>
              <a:t> a </a:t>
            </a:r>
            <a:r>
              <a:rPr lang="en-US" sz="2200" dirty="0" err="1">
                <a:latin typeface="Sitka Banner" pitchFamily="2" charset="0"/>
              </a:rPr>
              <a:t>színész</a:t>
            </a:r>
            <a:r>
              <a:rPr lang="en-US" sz="2200" dirty="0">
                <a:latin typeface="Sitka Banner" pitchFamily="2" charset="0"/>
              </a:rPr>
              <a:t> – </a:t>
            </a:r>
            <a:r>
              <a:rPr lang="en-US" sz="2200" dirty="0" err="1">
                <a:latin typeface="Sitka Banner" pitchFamily="2" charset="0"/>
              </a:rPr>
              <a:t>Te</a:t>
            </a:r>
            <a:r>
              <a:rPr lang="en-US" sz="2200" dirty="0">
                <a:latin typeface="Sitka Banner" pitchFamily="2" charset="0"/>
              </a:rPr>
              <a:t> </a:t>
            </a:r>
            <a:r>
              <a:rPr lang="en-US" sz="2200" dirty="0" err="1">
                <a:latin typeface="Sitka Banner" pitchFamily="2" charset="0"/>
              </a:rPr>
              <a:t>megtetted</a:t>
            </a:r>
            <a:r>
              <a:rPr lang="en-US" sz="2200" dirty="0">
                <a:latin typeface="Sitka Banner" pitchFamily="2" charset="0"/>
              </a:rPr>
              <a:t> a </a:t>
            </a:r>
            <a:r>
              <a:rPr lang="en-US" sz="2200" dirty="0" err="1">
                <a:latin typeface="Sitka Banner" pitchFamily="2" charset="0"/>
              </a:rPr>
              <a:t>magadét</a:t>
            </a:r>
            <a:r>
              <a:rPr lang="en-US" sz="2200" dirty="0">
                <a:latin typeface="Sitka Banner" pitchFamily="2" charset="0"/>
              </a:rPr>
              <a:t>.</a:t>
            </a:r>
            <a:r>
              <a:rPr lang="hu-HU" sz="2200" dirty="0">
                <a:latin typeface="Sitka Banner" pitchFamily="2" charset="0"/>
              </a:rPr>
              <a:t> Mostani vállalásod gyönyörű, bőkezű ráadás.”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Sitka Banner" pitchFamily="2" charset="0"/>
              </a:rPr>
              <a:t>                                                                                                                 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0750014-8E6A-8546-261D-D5C0AF1DC4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1925" r="5706" b="6894"/>
          <a:stretch/>
        </p:blipFill>
        <p:spPr>
          <a:xfrm>
            <a:off x="12225" y="3224599"/>
            <a:ext cx="3877227" cy="3664667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4971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320518E-74CB-C572-653A-55E88382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23" y="3778838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Kritikák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23CDFA-47C8-7E84-6BE4-9E77FB305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1572" r="1" b="20228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032218F-5CFC-32A1-DA42-9CD8FF878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9207" r="1" b="16757"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3B9534C-789C-F677-EB90-7C56A20AC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5877" r="-2" b="37700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3350EA-710C-AABF-83D9-C6E67ADB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00" y="3533386"/>
            <a:ext cx="6953988" cy="313030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Bessenyei Ferenc első Bánk bán alakítása nem csak elismerést kapott a korabeli kritikusoktól. Többek is hiányolták a szenvedély erejét valamint, hogy nem tudta teljes egészében átadni Bánk bán egyéniségét. </a:t>
            </a:r>
          </a:p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A Szabad Magyarország kritikusa többek között ezt írja: „Bessenyei Ferenc Bánk bánja főként felfogásának értelmességével és mélységével tűnt ki.”</a:t>
            </a:r>
          </a:p>
          <a:p>
            <a:pPr marL="0" indent="0">
              <a:buNone/>
            </a:pPr>
            <a:r>
              <a:rPr lang="hu-HU" sz="2400" dirty="0">
                <a:latin typeface="Sitka Banner" pitchFamily="2" charset="0"/>
              </a:rPr>
              <a:t>Bessenyei Ferenc alakításaival mindig mély érzéseket és erős jelenlétet hozott a színpadra. Bánk bán szerepében is remekelt az emberi érzések átadásában valamint a közönség dicsérte mélyreható interpretációját.</a:t>
            </a:r>
            <a:endParaRPr lang="hu-HU" sz="1700" dirty="0"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4D1CA1A6-CE35-C20B-C1C6-D963930AA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2526"/>
            <a:ext cx="9144000" cy="2387600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Köszönjük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8B258C24-2294-B4B2-61A4-F33B6DF09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758" y="4907756"/>
            <a:ext cx="9144000" cy="1655762"/>
          </a:xfrm>
        </p:spPr>
        <p:txBody>
          <a:bodyPr/>
          <a:lstStyle/>
          <a:p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Cambria" panose="02040503050406030204" pitchFamily="18" charset="0"/>
              </a:rPr>
              <a:t>      Készítette: a BIG drámakirálynők csapata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786712D-F760-C9A7-AF20-885174F7C572}"/>
              </a:ext>
            </a:extLst>
          </p:cNvPr>
          <p:cNvSpPr txBox="1"/>
          <p:nvPr/>
        </p:nvSpPr>
        <p:spPr>
          <a:xfrm>
            <a:off x="579501" y="770789"/>
            <a:ext cx="10352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Sitka Banner" panose="02000505000000020004" pitchFamily="2" charset="0"/>
                <a:ea typeface="Cambria" panose="02040503050406030204" pitchFamily="18" charset="0"/>
              </a:rPr>
              <a:t>,,A színész éppen attól színész, hogy lehetőleg sohasem folytatja önmagát.”</a:t>
            </a:r>
          </a:p>
          <a:p>
            <a:r>
              <a:rPr lang="hu-HU" sz="2800" dirty="0">
                <a:latin typeface="Sitka Banner" panose="02000505000000020004" pitchFamily="2" charset="0"/>
                <a:ea typeface="Cambria" panose="02040503050406030204" pitchFamily="18" charset="0"/>
              </a:rPr>
              <a:t>				                     </a:t>
            </a:r>
            <a:r>
              <a:rPr lang="hu-HU" sz="2800" i="1" dirty="0">
                <a:latin typeface="Sitka Banner" panose="02000505000000020004" pitchFamily="2" charset="0"/>
                <a:ea typeface="Cambria" panose="02040503050406030204" pitchFamily="18" charset="0"/>
              </a:rPr>
              <a:t>Bessenyei Ferenc – a Bánk bánról</a:t>
            </a:r>
          </a:p>
        </p:txBody>
      </p:sp>
    </p:spTree>
    <p:extLst>
      <p:ext uri="{BB962C8B-B14F-4D97-AF65-F5344CB8AC3E}">
        <p14:creationId xmlns:p14="http://schemas.microsoft.com/office/powerpoint/2010/main" val="28712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762</TotalTime>
  <Words>436</Words>
  <Application>Microsoft Office PowerPoint</Application>
  <PresentationFormat>Szélesvásznú</PresentationFormat>
  <Paragraphs>36</Paragraphs>
  <Slides>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Calisto MT</vt:lpstr>
      <vt:lpstr>Cambria</vt:lpstr>
      <vt:lpstr>Sitka Banner</vt:lpstr>
      <vt:lpstr>Office-téma</vt:lpstr>
      <vt:lpstr>Bessenyei Ferenc</vt:lpstr>
      <vt:lpstr>Életműve</vt:lpstr>
      <vt:lpstr>Bánk bán alakítása</vt:lpstr>
      <vt:lpstr>Bánk bán alakítások</vt:lpstr>
      <vt:lpstr>Kritikák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Bessenyei Ferenc</dc:title>
  <dc:creator>boglárka balogh</dc:creator>
  <cp:lastModifiedBy>O365 felhasználó</cp:lastModifiedBy>
  <cp:revision>7</cp:revision>
  <dcterms:created xsi:type="dcterms:W3CDTF">2024-04-03T12:26:29Z</dcterms:created>
  <dcterms:modified xsi:type="dcterms:W3CDTF">2024-04-07T07:02:26Z</dcterms:modified>
</cp:coreProperties>
</file>