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80" r:id="rId5"/>
    <p:sldId id="281" r:id="rId6"/>
    <p:sldId id="274" r:id="rId7"/>
    <p:sldId id="275" r:id="rId8"/>
    <p:sldId id="282" r:id="rId9"/>
    <p:sldId id="276" r:id="rId10"/>
    <p:sldId id="284" r:id="rId11"/>
    <p:sldId id="278" r:id="rId12"/>
    <p:sldId id="283" r:id="rId13"/>
    <p:sldId id="277" r:id="rId14"/>
    <p:sldId id="285" r:id="rId15"/>
    <p:sldId id="28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4A7B6-E533-4FAE-9F35-1BF37B254B1E}" v="455" dt="2024-05-13T15:14:00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lárka balogh" userId="0d48aa1ce8927ae9" providerId="LiveId" clId="{EB24A7B6-E533-4FAE-9F35-1BF37B254B1E}"/>
    <pc:docChg chg="undo redo custSel addSld modSld sldOrd">
      <pc:chgData name="boglárka balogh" userId="0d48aa1ce8927ae9" providerId="LiveId" clId="{EB24A7B6-E533-4FAE-9F35-1BF37B254B1E}" dt="2024-05-13T15:14:00.339" v="1627" actId="20577"/>
      <pc:docMkLst>
        <pc:docMk/>
      </pc:docMkLst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1823794356" sldId="273"/>
        </pc:sldMkLst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2140368491" sldId="274"/>
        </pc:sldMkLst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1534844137" sldId="275"/>
        </pc:sldMkLst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696697690" sldId="276"/>
        </pc:sldMkLst>
      </pc:sldChg>
      <pc:sldChg chg="addSp modSp mod modTransition modAnim">
        <pc:chgData name="boglárka balogh" userId="0d48aa1ce8927ae9" providerId="LiveId" clId="{EB24A7B6-E533-4FAE-9F35-1BF37B254B1E}" dt="2024-05-13T14:42:47.848" v="1223"/>
        <pc:sldMkLst>
          <pc:docMk/>
          <pc:sldMk cId="3042595577" sldId="277"/>
        </pc:sldMkLst>
        <pc:spChg chg="add mod">
          <ac:chgData name="boglárka balogh" userId="0d48aa1ce8927ae9" providerId="LiveId" clId="{EB24A7B6-E533-4FAE-9F35-1BF37B254B1E}" dt="2024-05-13T14:27:19.034" v="1023" actId="20577"/>
          <ac:spMkLst>
            <pc:docMk/>
            <pc:sldMk cId="3042595577" sldId="277"/>
            <ac:spMk id="7" creationId="{D6DFD8F4-2AD3-ADE8-0FDD-49FEAFD98CD7}"/>
          </ac:spMkLst>
        </pc:spChg>
        <pc:spChg chg="add mod">
          <ac:chgData name="boglárka balogh" userId="0d48aa1ce8927ae9" providerId="LiveId" clId="{EB24A7B6-E533-4FAE-9F35-1BF37B254B1E}" dt="2024-05-13T14:02:41.175" v="661" actId="1076"/>
          <ac:spMkLst>
            <pc:docMk/>
            <pc:sldMk cId="3042595577" sldId="277"/>
            <ac:spMk id="30" creationId="{E5118086-39BB-6175-449F-F915260B5A67}"/>
          </ac:spMkLst>
        </pc:spChg>
        <pc:picChg chg="add mod modCrop">
          <ac:chgData name="boglárka balogh" userId="0d48aa1ce8927ae9" providerId="LiveId" clId="{EB24A7B6-E533-4FAE-9F35-1BF37B254B1E}" dt="2024-05-13T14:32:33.474" v="1046" actId="208"/>
          <ac:picMkLst>
            <pc:docMk/>
            <pc:sldMk cId="3042595577" sldId="277"/>
            <ac:picMk id="31" creationId="{7AC72EF7-BAA7-E9EE-136D-4F7631FD5F7B}"/>
          </ac:picMkLst>
        </pc:picChg>
        <pc:picChg chg="add mod">
          <ac:chgData name="boglárka balogh" userId="0d48aa1ce8927ae9" providerId="LiveId" clId="{EB24A7B6-E533-4FAE-9F35-1BF37B254B1E}" dt="2024-05-13T14:32:20.701" v="1043" actId="208"/>
          <ac:picMkLst>
            <pc:docMk/>
            <pc:sldMk cId="3042595577" sldId="277"/>
            <ac:picMk id="32" creationId="{C758898F-4C9F-F323-9E98-15F7447B732B}"/>
          </ac:picMkLst>
        </pc:picChg>
        <pc:picChg chg="add mod">
          <ac:chgData name="boglárka balogh" userId="0d48aa1ce8927ae9" providerId="LiveId" clId="{EB24A7B6-E533-4FAE-9F35-1BF37B254B1E}" dt="2024-05-13T14:33:30.616" v="1052" actId="208"/>
          <ac:picMkLst>
            <pc:docMk/>
            <pc:sldMk cId="3042595577" sldId="277"/>
            <ac:picMk id="33" creationId="{20885EE1-AE64-8917-4FEF-71C423F0B015}"/>
          </ac:picMkLst>
        </pc:picChg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2189124595" sldId="278"/>
        </pc:sldMkLst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2652906468" sldId="280"/>
        </pc:sldMkLst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1404551643" sldId="281"/>
        </pc:sldMkLst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854211846" sldId="282"/>
        </pc:sldMkLst>
      </pc:sldChg>
      <pc:sldChg chg="modTransition">
        <pc:chgData name="boglárka balogh" userId="0d48aa1ce8927ae9" providerId="LiveId" clId="{EB24A7B6-E533-4FAE-9F35-1BF37B254B1E}" dt="2024-05-13T14:42:47.848" v="1223"/>
        <pc:sldMkLst>
          <pc:docMk/>
          <pc:sldMk cId="3917114384" sldId="283"/>
        </pc:sldMkLst>
      </pc:sldChg>
      <pc:sldChg chg="modSp mod modTransition">
        <pc:chgData name="boglárka balogh" userId="0d48aa1ce8927ae9" providerId="LiveId" clId="{EB24A7B6-E533-4FAE-9F35-1BF37B254B1E}" dt="2024-05-13T15:14:00.339" v="1627" actId="20577"/>
        <pc:sldMkLst>
          <pc:docMk/>
          <pc:sldMk cId="1403878323" sldId="284"/>
        </pc:sldMkLst>
        <pc:spChg chg="mod">
          <ac:chgData name="boglárka balogh" userId="0d48aa1ce8927ae9" providerId="LiveId" clId="{EB24A7B6-E533-4FAE-9F35-1BF37B254B1E}" dt="2024-05-13T15:14:00.339" v="1627" actId="20577"/>
          <ac:spMkLst>
            <pc:docMk/>
            <pc:sldMk cId="1403878323" sldId="284"/>
            <ac:spMk id="4" creationId="{E96E8EAE-DD8E-CB7E-B4AE-4C6E77CF29CC}"/>
          </ac:spMkLst>
        </pc:spChg>
        <pc:spChg chg="mod">
          <ac:chgData name="boglárka balogh" userId="0d48aa1ce8927ae9" providerId="LiveId" clId="{EB24A7B6-E533-4FAE-9F35-1BF37B254B1E}" dt="2024-05-12T22:03:23.554" v="0" actId="20577"/>
          <ac:spMkLst>
            <pc:docMk/>
            <pc:sldMk cId="1403878323" sldId="284"/>
            <ac:spMk id="5" creationId="{20EF74B2-2D58-2493-6747-E2D5D21C78C5}"/>
          </ac:spMkLst>
        </pc:spChg>
      </pc:sldChg>
      <pc:sldChg chg="addSp modSp add mod modTransition">
        <pc:chgData name="boglárka balogh" userId="0d48aa1ce8927ae9" providerId="LiveId" clId="{EB24A7B6-E533-4FAE-9F35-1BF37B254B1E}" dt="2024-05-13T14:42:47.848" v="1223"/>
        <pc:sldMkLst>
          <pc:docMk/>
          <pc:sldMk cId="2452692171" sldId="285"/>
        </pc:sldMkLst>
        <pc:spChg chg="add mod">
          <ac:chgData name="boglárka balogh" userId="0d48aa1ce8927ae9" providerId="LiveId" clId="{EB24A7B6-E533-4FAE-9F35-1BF37B254B1E}" dt="2024-05-12T22:22:00.038" v="50" actId="1076"/>
          <ac:spMkLst>
            <pc:docMk/>
            <pc:sldMk cId="2452692171" sldId="285"/>
            <ac:spMk id="4" creationId="{DB996C01-70D9-A685-FB54-E2F331717B1E}"/>
          </ac:spMkLst>
        </pc:spChg>
        <pc:spChg chg="mod">
          <ac:chgData name="boglárka balogh" userId="0d48aa1ce8927ae9" providerId="LiveId" clId="{EB24A7B6-E533-4FAE-9F35-1BF37B254B1E}" dt="2024-05-13T14:38:06.462" v="1182" actId="20577"/>
          <ac:spMkLst>
            <pc:docMk/>
            <pc:sldMk cId="2452692171" sldId="285"/>
            <ac:spMk id="7" creationId="{D6DFD8F4-2AD3-ADE8-0FDD-49FEAFD98CD7}"/>
          </ac:spMkLst>
        </pc:spChg>
      </pc:sldChg>
      <pc:sldChg chg="modSp add mod ord modAnim">
        <pc:chgData name="boglárka balogh" userId="0d48aa1ce8927ae9" providerId="LiveId" clId="{EB24A7B6-E533-4FAE-9F35-1BF37B254B1E}" dt="2024-05-13T14:40:05.483" v="1213" actId="1076"/>
        <pc:sldMkLst>
          <pc:docMk/>
          <pc:sldMk cId="3901271223" sldId="286"/>
        </pc:sldMkLst>
        <pc:spChg chg="mod">
          <ac:chgData name="boglárka balogh" userId="0d48aa1ce8927ae9" providerId="LiveId" clId="{EB24A7B6-E533-4FAE-9F35-1BF37B254B1E}" dt="2024-05-13T14:40:00.620" v="1212" actId="1076"/>
          <ac:spMkLst>
            <pc:docMk/>
            <pc:sldMk cId="3901271223" sldId="286"/>
            <ac:spMk id="2" creationId="{EF39470B-8139-9A69-9B7F-961076124199}"/>
          </ac:spMkLst>
        </pc:spChg>
        <pc:spChg chg="mod">
          <ac:chgData name="boglárka balogh" userId="0d48aa1ce8927ae9" providerId="LiveId" clId="{EB24A7B6-E533-4FAE-9F35-1BF37B254B1E}" dt="2024-05-13T14:40:05.483" v="1213" actId="1076"/>
          <ac:spMkLst>
            <pc:docMk/>
            <pc:sldMk cId="3901271223" sldId="286"/>
            <ac:spMk id="3" creationId="{4BE83D6F-0711-57C5-D0A4-80147B5EF9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9995-E0C3-4522-8CE2-11984ACF8B16}" type="datetimeFigureOut">
              <a:rPr lang="hu-HU" smtClean="0"/>
              <a:t>2024. 05. 12.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F40C-B91C-4BE2-85C5-8BA3AEFCC4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73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662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83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20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99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14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07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78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37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30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30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43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58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3F40C-B91C-4BE2-85C5-8BA3AEFCC43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36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2445F9-DCA3-ADF1-EE36-F2FC3B469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A94658D-B38B-97DB-A96B-AF80F001A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8B10C6-B458-AD22-9302-ADA88FA4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83F647-2C01-F612-89CB-61DB84CB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1119AD-9180-7E56-140C-3DFFE4B6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80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FEC92F-59F8-507F-0B7F-AD1FB7D6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B6CAF5C-3ED0-3911-EB00-ECD8CD2DA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759BE4-BAAB-47D0-7B4B-4E0F520C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846E00-91C0-1CEF-1C06-1120932C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0AB013-FC83-C103-D99F-7E800ADA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97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0D4B9D4-BCC8-DBD7-5D59-78BF6EAD5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050D64D-3966-0CDF-A84E-846BD1F9F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1A91B5-4FF7-466C-A13B-BF2A176C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C8EA6C-A9A5-B4FF-98BD-B8601A40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6D1061D-872A-3AA3-11F1-84F4FECB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4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489A68-534A-8976-6DB3-6D7C63E2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531348-3A4C-34D0-7E13-4F4225B01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07494D-377B-BB6F-5E8F-541737D2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A00DC1-0BC3-1DB5-264C-460FCC9D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3614F4-B48E-848C-0420-F6F94B25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67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17651-F1DD-1DCF-784B-BFACDF84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C3B369-1406-3E6F-BBFF-3C4AAA89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C2979F-C246-3EE4-C42F-17829C64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4F0767-50BD-2ED7-0D73-EA5FD1E6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1959E2-97D0-4B56-0BD1-781EFA7A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3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C58F6C-908E-BDE8-F20F-5C3E4CD2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A2742D-F142-FBB0-5ED1-C414459C3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D61D80-9C33-6CC2-DFBC-C6CF4E6D1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644BD8-5085-A8E1-6E24-7DEA80A3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56401F-C211-7081-0DDE-3628A823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768AEC-3460-74A8-8B7A-88F8F3A8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14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24A9C9-DB0D-E13B-62F1-D8C6D261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4E7A035-18F8-2F3C-7456-50AFF051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AFF668D-16DA-EFB9-F12A-1AF2C9AD9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BE38B40-E855-2E5D-4947-E51564F7F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470E0D-09DA-D4AB-CEB3-318E256F8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C40D89B-524B-0152-34C4-706FBE91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57C1E7D-9996-79E7-2826-00EA6641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1B47D19-E117-8F6C-FDD5-805E0418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02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B8878-C8CA-2D6B-1EBE-32BA10B4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AAA15A9-1F9B-ED17-BC21-9E427331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692898C-B2A9-F2C4-582F-77297BDD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5B5FA63-6754-5FE4-2426-FF03D98B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9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7C18DA1-0E26-8858-E6F7-53561266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7DA4927-E864-AF62-2FC9-A74D84B4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520DF95-3920-6EF6-DCA5-882FD541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12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7E02BA-CD7C-2B63-0E29-E02F2AF2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EC7B4B-FA4F-091A-013C-23493D2F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028840-4634-9A19-FFA5-D0B5B440C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E8143D5-D50C-728C-1421-2AA28385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E947FF7-3B1C-6050-156E-F44ED24E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5B35E7-F2AE-F5EA-D851-ADC1F55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5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A77678-824C-5156-3C5B-D482F63B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2FE4A46-2680-DEB4-D06A-EA20E059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67A0440-1BB1-E62C-0022-34FC8223B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7A8C3E5-17AA-EDB9-1777-7AFFBEF1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0DD4F22-D24B-5FE7-E5C8-E9174802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4399EE-17EC-D621-E51B-AABABBAA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4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9F0BF87-F0F5-45F2-CCF8-A3FED733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237628-1DFE-17B8-410E-F760DB1D3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3A559B4-C682-6980-0720-AA85697A8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71A273-C75A-4435-A610-116DA0825BAC}" type="datetimeFigureOut">
              <a:rPr lang="hu-HU" smtClean="0"/>
              <a:t>2024. 05. 10.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902AE1-2873-17C2-47D5-64116B0C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2425CB-086F-128E-A009-2AE33687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FC428-17E6-4E9D-AA76-401148FA3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6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5197711-3B70-0705-770C-C2B699F1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81153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F39470B-8139-9A69-9B7F-961076124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" y="2297430"/>
            <a:ext cx="12047220" cy="1828800"/>
          </a:xfrm>
        </p:spPr>
        <p:txBody>
          <a:bodyPr/>
          <a:lstStyle/>
          <a:p>
            <a:r>
              <a:rPr lang="hu-H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Bánk bán előadások a Nemzeti Színházban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BE83D6F-0711-57C5-D0A4-80147B5EF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390" y="4126230"/>
            <a:ext cx="9144000" cy="1655762"/>
          </a:xfrm>
        </p:spPr>
        <p:txBody>
          <a:bodyPr/>
          <a:lstStyle/>
          <a:p>
            <a:r>
              <a:rPr lang="hu-H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a BIG drámakirálynők csapata</a:t>
            </a:r>
          </a:p>
        </p:txBody>
      </p:sp>
    </p:spTree>
    <p:extLst>
      <p:ext uri="{BB962C8B-B14F-4D97-AF65-F5344CB8AC3E}">
        <p14:creationId xmlns:p14="http://schemas.microsoft.com/office/powerpoint/2010/main" val="186816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2009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61734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41174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48330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60058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38068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56568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36496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425667"/>
            <a:ext cx="3371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52710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32638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80473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49043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4212317" y="339412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89324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3430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84652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EF163221-DC16-C513-1879-4F9EFF44EA3D}"/>
              </a:ext>
            </a:extLst>
          </p:cNvPr>
          <p:cNvSpPr/>
          <p:nvPr/>
        </p:nvSpPr>
        <p:spPr>
          <a:xfrm>
            <a:off x="836717" y="3434025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6E8EAE-DD8E-CB7E-B4AE-4C6E77CF29CC}"/>
              </a:ext>
            </a:extLst>
          </p:cNvPr>
          <p:cNvSpPr txBox="1"/>
          <p:nvPr/>
        </p:nvSpPr>
        <p:spPr>
          <a:xfrm>
            <a:off x="5042025" y="1932671"/>
            <a:ext cx="60687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Jászai Mari, a Nemzeti Színház nagyasszonya és az egyik legnagyobb magyar tragika, híres volt drámai tehetségéről és lenyűgöző színpadi jelenlétéről.</a:t>
            </a:r>
          </a:p>
          <a:p>
            <a:pPr>
              <a:spcAft>
                <a:spcPts val="1200"/>
              </a:spcAft>
            </a:pPr>
            <a:r>
              <a:rPr 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előadás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után játékára ezt a visszajelzést kapta a Pesti Napló kritikusától:</a:t>
            </a:r>
          </a:p>
          <a:p>
            <a:pPr>
              <a:spcAft>
                <a:spcPts val="1200"/>
              </a:spcAft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Gertrudja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eredeti alak, szigorúan hű másolata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Jókainé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Laborfalvi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Róza] Gertrudisának. Mennyi tehát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Kassaynéban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eredeti tehetség, azt ezen szerep után nem ítélhetni meg.” 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Jászai Mari élete végéig nem felejtette el ezt a kritikát, </a:t>
            </a:r>
            <a:endParaRPr lang="hu-HU" dirty="0"/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keserűség facsarta a szívét, hiszen igazságtalannak tartotta azt.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0EF74B2-2D58-2493-6747-E2D5D21C78C5}"/>
              </a:ext>
            </a:extLst>
          </p:cNvPr>
          <p:cNvSpPr txBox="1"/>
          <p:nvPr/>
        </p:nvSpPr>
        <p:spPr>
          <a:xfrm>
            <a:off x="5031788" y="979723"/>
            <a:ext cx="603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Jászai Mari, mint Gertrudis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2C9E88B-688A-6B68-8E6A-F901186F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6015">
            <a:off x="10858409" y="159621"/>
            <a:ext cx="1135366" cy="18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8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18" y="720090"/>
            <a:ext cx="1143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48018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27458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09468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4199876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A28C75B7-3552-E752-FC54-2DA9AD4D7FD6}"/>
              </a:ext>
            </a:extLst>
          </p:cNvPr>
          <p:cNvSpPr/>
          <p:nvPr/>
        </p:nvSpPr>
        <p:spPr>
          <a:xfrm>
            <a:off x="974374" y="5308409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42852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22780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03704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4081140"/>
            <a:ext cx="337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1166DF88-CC5F-D8CB-1AEC-5D4CE73F7069}"/>
              </a:ext>
            </a:extLst>
          </p:cNvPr>
          <p:cNvSpPr txBox="1"/>
          <p:nvPr/>
        </p:nvSpPr>
        <p:spPr>
          <a:xfrm>
            <a:off x="1512575" y="5266617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66757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49043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0555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4292342" y="408077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3430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70936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DA3917B-0AF4-6C53-52CC-02396CE21F1E}"/>
              </a:ext>
            </a:extLst>
          </p:cNvPr>
          <p:cNvSpPr/>
          <p:nvPr/>
        </p:nvSpPr>
        <p:spPr>
          <a:xfrm>
            <a:off x="836717" y="4043575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D597FC-EDC2-2899-598D-F7BD20F6DEF4}"/>
              </a:ext>
            </a:extLst>
          </p:cNvPr>
          <p:cNvSpPr txBox="1"/>
          <p:nvPr/>
        </p:nvSpPr>
        <p:spPr>
          <a:xfrm>
            <a:off x="6243663" y="908627"/>
            <a:ext cx="568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junior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E00379D-FB70-5764-1B5B-5A105D3FFA45}"/>
              </a:ext>
            </a:extLst>
          </p:cNvPr>
          <p:cNvSpPr txBox="1"/>
          <p:nvPr/>
        </p:nvSpPr>
        <p:spPr>
          <a:xfrm>
            <a:off x="5014429" y="1612869"/>
            <a:ext cx="6283631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Alföldi Róbert által rendezett megszokottól eltérő darabot 2009. október 23-án mutatták be a Nemzeti Színházban Budapesten.</a:t>
            </a:r>
          </a:p>
          <a:p>
            <a:pPr>
              <a:spcAft>
                <a:spcPts val="600"/>
              </a:spcAft>
            </a:pPr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Bánk bán junior két felvonásban sűríti össze az eredeti öt szakaszt.</a:t>
            </a:r>
          </a:p>
          <a:p>
            <a:pPr>
              <a:spcAft>
                <a:spcPts val="600"/>
              </a:spcAft>
            </a:pPr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címszerepet Fehér Tibor játszotta míg Melinda </a:t>
            </a:r>
            <a:r>
              <a:rPr lang="hu-HU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Radnay</a:t>
            </a:r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Csilla, Gertrudis pedig </a:t>
            </a:r>
            <a:r>
              <a:rPr lang="hu-HU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Bánfalvi</a:t>
            </a:r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Eszter volt.</a:t>
            </a:r>
          </a:p>
          <a:p>
            <a:pPr>
              <a:spcAft>
                <a:spcPts val="1200"/>
              </a:spcAft>
            </a:pPr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formátumot több kritika is érte: </a:t>
            </a:r>
          </a:p>
          <a:p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„Alföldi Bánk bán </a:t>
            </a:r>
            <a:r>
              <a:rPr lang="hu-HU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juniora</a:t>
            </a:r>
            <a:r>
              <a:rPr lang="hu-H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eddigi „botrányos” rendezéseknél még „botrányosabb”: a szerepeket egytől egyig fiatal színészek játsszák, farmerben és pólóban, központi szerepet tölt be egy óriási medence […]”</a:t>
            </a:r>
          </a:p>
        </p:txBody>
      </p:sp>
    </p:spTree>
    <p:extLst>
      <p:ext uri="{BB962C8B-B14F-4D97-AF65-F5344CB8AC3E}">
        <p14:creationId xmlns:p14="http://schemas.microsoft.com/office/powerpoint/2010/main" val="2189124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49043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0555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3430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D597FC-EDC2-2899-598D-F7BD20F6DEF4}"/>
              </a:ext>
            </a:extLst>
          </p:cNvPr>
          <p:cNvSpPr txBox="1"/>
          <p:nvPr/>
        </p:nvSpPr>
        <p:spPr>
          <a:xfrm>
            <a:off x="5748329" y="898658"/>
            <a:ext cx="568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Alföldi Róbert rendezése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E00379D-FB70-5764-1B5B-5A105D3FFA45}"/>
              </a:ext>
            </a:extLst>
          </p:cNvPr>
          <p:cNvSpPr txBox="1"/>
          <p:nvPr/>
        </p:nvSpPr>
        <p:spPr>
          <a:xfrm>
            <a:off x="4982083" y="1748789"/>
            <a:ext cx="640219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Alföldi Róbert Jászai-Mari díjas színész, rendező.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színdarabot és operát rendezett amiért több nemzeti díjat és szakmai elismerést is kapott.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ő rendezéseiben a klasszikus darabok gyakran kapnak modern és innovatív megközelítést.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Alföldi által 2009-ben rendezett Bánk bán rendezésében csak bizonyos tekintetben alkalmazott újításokat, hiszen bár újfajta módszerekhez (medencéhez, rockzenéhez, színésznövendékekhez) folyamodott, de célja végig egy volt: közel hozni egy majdnem kétszáz éves darabot a ma emberéhez. </a:t>
            </a:r>
          </a:p>
        </p:txBody>
      </p: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64CC3753-FAC4-D839-B63A-71F8C3908E2B}"/>
              </a:ext>
            </a:extLst>
          </p:cNvPr>
          <p:cNvCxnSpPr>
            <a:cxnSpLocks/>
          </p:cNvCxnSpPr>
          <p:nvPr/>
        </p:nvCxnSpPr>
        <p:spPr>
          <a:xfrm>
            <a:off x="1105818" y="720090"/>
            <a:ext cx="1143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Ellipszis 44">
            <a:extLst>
              <a:ext uri="{FF2B5EF4-FFF2-40B4-BE49-F238E27FC236}">
                <a16:creationId xmlns:a16="http://schemas.microsoft.com/office/drawing/2014/main" id="{5FB9F30A-7085-541C-C98A-AFAE534AB0A4}"/>
              </a:ext>
            </a:extLst>
          </p:cNvPr>
          <p:cNvSpPr/>
          <p:nvPr/>
        </p:nvSpPr>
        <p:spPr>
          <a:xfrm>
            <a:off x="974413" y="148018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6" name="Ellipszis 45">
            <a:extLst>
              <a:ext uri="{FF2B5EF4-FFF2-40B4-BE49-F238E27FC236}">
                <a16:creationId xmlns:a16="http://schemas.microsoft.com/office/drawing/2014/main" id="{62059CA5-3D57-B987-B988-B4D47B3FC576}"/>
              </a:ext>
            </a:extLst>
          </p:cNvPr>
          <p:cNvSpPr/>
          <p:nvPr/>
        </p:nvSpPr>
        <p:spPr>
          <a:xfrm>
            <a:off x="974400" y="227458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7" name="Ellipszis 46">
            <a:extLst>
              <a:ext uri="{FF2B5EF4-FFF2-40B4-BE49-F238E27FC236}">
                <a16:creationId xmlns:a16="http://schemas.microsoft.com/office/drawing/2014/main" id="{55FF3A88-0A9F-947A-3698-EFE911B12DCD}"/>
              </a:ext>
            </a:extLst>
          </p:cNvPr>
          <p:cNvSpPr/>
          <p:nvPr/>
        </p:nvSpPr>
        <p:spPr>
          <a:xfrm>
            <a:off x="974400" y="309468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8" name="Ellipszis 47">
            <a:extLst>
              <a:ext uri="{FF2B5EF4-FFF2-40B4-BE49-F238E27FC236}">
                <a16:creationId xmlns:a16="http://schemas.microsoft.com/office/drawing/2014/main" id="{514372B2-50ED-B311-C2E3-D2079BFCFCC5}"/>
              </a:ext>
            </a:extLst>
          </p:cNvPr>
          <p:cNvSpPr/>
          <p:nvPr/>
        </p:nvSpPr>
        <p:spPr>
          <a:xfrm>
            <a:off x="974396" y="4199876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9" name="Ellipszis 48">
            <a:extLst>
              <a:ext uri="{FF2B5EF4-FFF2-40B4-BE49-F238E27FC236}">
                <a16:creationId xmlns:a16="http://schemas.microsoft.com/office/drawing/2014/main" id="{2D64DB29-CE48-67B2-CECB-B87156EFBBD8}"/>
              </a:ext>
            </a:extLst>
          </p:cNvPr>
          <p:cNvSpPr/>
          <p:nvPr/>
        </p:nvSpPr>
        <p:spPr>
          <a:xfrm>
            <a:off x="974374" y="5308409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BEE582F6-B092-D93D-48FA-90C7B267DC18}"/>
              </a:ext>
            </a:extLst>
          </p:cNvPr>
          <p:cNvSpPr txBox="1"/>
          <p:nvPr/>
        </p:nvSpPr>
        <p:spPr>
          <a:xfrm>
            <a:off x="1496387" y="142852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C72DBC31-903F-C840-66DC-0C23B294A5E0}"/>
              </a:ext>
            </a:extLst>
          </p:cNvPr>
          <p:cNvSpPr txBox="1"/>
          <p:nvPr/>
        </p:nvSpPr>
        <p:spPr>
          <a:xfrm>
            <a:off x="1512575" y="222780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64167BF0-36E8-1BD7-E4F1-C4A79BE1E151}"/>
              </a:ext>
            </a:extLst>
          </p:cNvPr>
          <p:cNvSpPr txBox="1"/>
          <p:nvPr/>
        </p:nvSpPr>
        <p:spPr>
          <a:xfrm>
            <a:off x="1496387" y="303704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FB221991-660B-F4A6-2A24-FCBDC05448AA}"/>
              </a:ext>
            </a:extLst>
          </p:cNvPr>
          <p:cNvSpPr txBox="1"/>
          <p:nvPr/>
        </p:nvSpPr>
        <p:spPr>
          <a:xfrm>
            <a:off x="1492578" y="4081140"/>
            <a:ext cx="337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972CC411-F7FA-58CE-24B5-FE31ABA8D394}"/>
              </a:ext>
            </a:extLst>
          </p:cNvPr>
          <p:cNvSpPr txBox="1"/>
          <p:nvPr/>
        </p:nvSpPr>
        <p:spPr>
          <a:xfrm>
            <a:off x="1512575" y="5266617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C712FC07-FB76-941A-78AC-E4B2E1CB269C}"/>
              </a:ext>
            </a:extLst>
          </p:cNvPr>
          <p:cNvSpPr txBox="1"/>
          <p:nvPr/>
        </p:nvSpPr>
        <p:spPr>
          <a:xfrm>
            <a:off x="1481148" y="66757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57" name="Háromszög 56">
            <a:extLst>
              <a:ext uri="{FF2B5EF4-FFF2-40B4-BE49-F238E27FC236}">
                <a16:creationId xmlns:a16="http://schemas.microsoft.com/office/drawing/2014/main" id="{0636D60D-BD22-4A48-9587-215971EAC195}"/>
              </a:ext>
            </a:extLst>
          </p:cNvPr>
          <p:cNvSpPr/>
          <p:nvPr/>
        </p:nvSpPr>
        <p:spPr>
          <a:xfrm rot="16200000">
            <a:off x="4292342" y="408077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8" name="Ellipszis 57">
            <a:extLst>
              <a:ext uri="{FF2B5EF4-FFF2-40B4-BE49-F238E27FC236}">
                <a16:creationId xmlns:a16="http://schemas.microsoft.com/office/drawing/2014/main" id="{84BD4823-0D69-1DC6-69DF-EAF673C2ECAE}"/>
              </a:ext>
            </a:extLst>
          </p:cNvPr>
          <p:cNvSpPr/>
          <p:nvPr/>
        </p:nvSpPr>
        <p:spPr>
          <a:xfrm>
            <a:off x="962987" y="70936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59" name="Ellipszis 58">
            <a:extLst>
              <a:ext uri="{FF2B5EF4-FFF2-40B4-BE49-F238E27FC236}">
                <a16:creationId xmlns:a16="http://schemas.microsoft.com/office/drawing/2014/main" id="{F310F564-71DE-0F9B-2E51-4A61D7483CAB}"/>
              </a:ext>
            </a:extLst>
          </p:cNvPr>
          <p:cNvSpPr/>
          <p:nvPr/>
        </p:nvSpPr>
        <p:spPr>
          <a:xfrm>
            <a:off x="836717" y="4043575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14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20090"/>
            <a:ext cx="11408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60591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40031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22041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04051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25533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55425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35353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16277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396703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1166DF88-CC5F-D8CB-1AEC-5D4CE73F7069}"/>
              </a:ext>
            </a:extLst>
          </p:cNvPr>
          <p:cNvSpPr txBox="1"/>
          <p:nvPr/>
        </p:nvSpPr>
        <p:spPr>
          <a:xfrm>
            <a:off x="1512575" y="5079415"/>
            <a:ext cx="337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79330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49043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0555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89324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4266218" y="5072956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83509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B1A63713-5454-863E-DDBE-CACB4349E4D9}"/>
              </a:ext>
            </a:extLst>
          </p:cNvPr>
          <p:cNvSpPr/>
          <p:nvPr/>
        </p:nvSpPr>
        <p:spPr>
          <a:xfrm>
            <a:off x="836760" y="5095406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6DFD8F4-2AD3-ADE8-0FDD-49FEAFD98CD7}"/>
              </a:ext>
            </a:extLst>
          </p:cNvPr>
          <p:cNvSpPr txBox="1"/>
          <p:nvPr/>
        </p:nvSpPr>
        <p:spPr>
          <a:xfrm>
            <a:off x="4955913" y="1441314"/>
            <a:ext cx="65426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</a:t>
            </a:r>
            <a:r>
              <a:rPr lang="hu-H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023. 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szeptember 3-i előadás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Attila harmadik prózai formában megrendezett Bánk bán előadása volt a Nemzeti Színházban,.</a:t>
            </a:r>
          </a:p>
          <a:p>
            <a:pPr>
              <a:spcAft>
                <a:spcPts val="1200"/>
              </a:spcAft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előadásban a magánéleti szál került a fókuszba, és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végigkövetve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történetet, ott is maradt.</a:t>
            </a:r>
          </a:p>
          <a:p>
            <a:pPr>
              <a:spcAft>
                <a:spcPts val="1200"/>
              </a:spcAft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Ezúttal fiatalokkal rendezte meg a művet: A címszerepben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Berettyán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Sándor volt, Melindát Barta Ágnes, Gertrudist pedig Ács Eszter játszotta.</a:t>
            </a:r>
          </a:p>
          <a:p>
            <a:r>
              <a:rPr lang="hu-H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Több kritika is érte az előadást:</a:t>
            </a:r>
            <a:br>
              <a:rPr lang="hu-H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”[..]A baj ott kezdődik, ha a politikai közhangulat felülírja a tartalmat, az adaptáció pedig kritikus igényű értelmezés helyett üres frázispufogtatás, vagy sértődött bűnbakkeresés lesz. </a:t>
            </a:r>
            <a:r>
              <a:rPr lang="hu-H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Attila Bánk bánja ilyen: üres, sértődött és fájdalmasan egysíkú. Sokkal egysíkúbb, mint Katona drámája valaha volt.”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E5118086-39BB-6175-449F-F915260B5A67}"/>
              </a:ext>
            </a:extLst>
          </p:cNvPr>
          <p:cNvSpPr txBox="1"/>
          <p:nvPr/>
        </p:nvSpPr>
        <p:spPr>
          <a:xfrm>
            <a:off x="5673089" y="871786"/>
            <a:ext cx="772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Attila Bánk bánja</a:t>
            </a:r>
          </a:p>
        </p:txBody>
      </p:sp>
      <p:pic>
        <p:nvPicPr>
          <p:cNvPr id="31" name="Kép 30">
            <a:extLst>
              <a:ext uri="{FF2B5EF4-FFF2-40B4-BE49-F238E27FC236}">
                <a16:creationId xmlns:a16="http://schemas.microsoft.com/office/drawing/2014/main" id="{7AC72EF7-BAA7-E9EE-136D-4F7631FD5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05"/>
          <a:stretch/>
        </p:blipFill>
        <p:spPr>
          <a:xfrm rot="20652269">
            <a:off x="10902794" y="2043243"/>
            <a:ext cx="1023592" cy="1444191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C758898F-4C9F-F323-9E98-15F7447B7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57185">
            <a:off x="10788693" y="3958915"/>
            <a:ext cx="1137396" cy="75688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20885EE1-AE64-8917-4FEF-71C423F0B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3597">
            <a:off x="10591065" y="429275"/>
            <a:ext cx="1423988" cy="8001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42595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20090"/>
            <a:ext cx="11408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60591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40031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22041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04051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25533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55425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35353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16277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396703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1166DF88-CC5F-D8CB-1AEC-5D4CE73F7069}"/>
              </a:ext>
            </a:extLst>
          </p:cNvPr>
          <p:cNvSpPr txBox="1"/>
          <p:nvPr/>
        </p:nvSpPr>
        <p:spPr>
          <a:xfrm>
            <a:off x="1512575" y="5079415"/>
            <a:ext cx="337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79330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49043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0555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89324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4266218" y="5072956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83509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B1A63713-5454-863E-DDBE-CACB4349E4D9}"/>
              </a:ext>
            </a:extLst>
          </p:cNvPr>
          <p:cNvSpPr/>
          <p:nvPr/>
        </p:nvSpPr>
        <p:spPr>
          <a:xfrm>
            <a:off x="836760" y="5095406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6DFD8F4-2AD3-ADE8-0FDD-49FEAFD98CD7}"/>
              </a:ext>
            </a:extLst>
          </p:cNvPr>
          <p:cNvSpPr txBox="1"/>
          <p:nvPr/>
        </p:nvSpPr>
        <p:spPr>
          <a:xfrm>
            <a:off x="4984939" y="1667312"/>
            <a:ext cx="656260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Attila rendező, művészeti vezető több neves díjjal is büszkélkedhet.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Rendezői munkássága során sajátos, a naturalista-realista színházi hagyományokkal és a polgári színház esztétikájával is szembe helyezkedő, különleges színpadi nyelvet hozott létre. Ő ezt a stílust a „költői színház” terminussal határozta meg.</a:t>
            </a: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Bánk bán rendezése során ragaszkodik Katona keretes szövegéhez, amit emberfeletti feladat a színpadon értelmezhető módon visszaadni, a karakterformálást pedig szinte teljesen ellehetetleníti.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B996C01-70D9-A685-FB54-E2F331717B1E}"/>
              </a:ext>
            </a:extLst>
          </p:cNvPr>
          <p:cNvSpPr txBox="1"/>
          <p:nvPr/>
        </p:nvSpPr>
        <p:spPr>
          <a:xfrm>
            <a:off x="5258971" y="971163"/>
            <a:ext cx="587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Vidnyánszki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Attila rendezése</a:t>
            </a:r>
          </a:p>
        </p:txBody>
      </p:sp>
    </p:spTree>
    <p:extLst>
      <p:ext uri="{BB962C8B-B14F-4D97-AF65-F5344CB8AC3E}">
        <p14:creationId xmlns:p14="http://schemas.microsoft.com/office/powerpoint/2010/main" val="2452692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5197711-3B70-0705-770C-C2B699F1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81153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F39470B-8139-9A69-9B7F-961076124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540" y="1885950"/>
            <a:ext cx="12047220" cy="1828800"/>
          </a:xfrm>
        </p:spPr>
        <p:txBody>
          <a:bodyPr/>
          <a:lstStyle/>
          <a:p>
            <a:r>
              <a:rPr lang="hu-H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BE83D6F-0711-57C5-D0A4-80147B5EF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550" y="3944938"/>
            <a:ext cx="9144000" cy="1655762"/>
          </a:xfrm>
        </p:spPr>
        <p:txBody>
          <a:bodyPr/>
          <a:lstStyle/>
          <a:p>
            <a:r>
              <a:rPr lang="hu-H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a BIG drámakirálynők csapata</a:t>
            </a:r>
          </a:p>
        </p:txBody>
      </p:sp>
    </p:spTree>
    <p:extLst>
      <p:ext uri="{BB962C8B-B14F-4D97-AF65-F5344CB8AC3E}">
        <p14:creationId xmlns:p14="http://schemas.microsoft.com/office/powerpoint/2010/main" val="390127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3369002" y="72009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3226123" y="186880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3226110" y="266320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3226110" y="348330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3226107" y="430340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3226106" y="508350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3748097" y="181714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3764285" y="261642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3748097" y="342566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3748097" y="422992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3744288" y="502920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C17771F-BFF8-167B-2C3E-9C29642EF9FF}"/>
              </a:ext>
            </a:extLst>
          </p:cNvPr>
          <p:cNvSpPr/>
          <p:nvPr/>
        </p:nvSpPr>
        <p:spPr>
          <a:xfrm>
            <a:off x="3226083" y="110941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3744288" y="106762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6761790" y="720090"/>
            <a:ext cx="2416500" cy="5897880"/>
          </a:xfrm>
          <a:prstGeom prst="roundRect">
            <a:avLst>
              <a:gd name="adj" fmla="val 14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7651067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7653841" y="173677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7651067" y="253615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7651067" y="335127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7651067" y="417137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7654877" y="493896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7651067" y="578002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65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4295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213169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92609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74619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56629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34639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208003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87931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68855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49281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29209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1067621"/>
            <a:ext cx="337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4292342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665021" y="173677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53615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5127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7137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93896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8002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D9E86A4-D33A-C756-60C8-522B4DFCF281}"/>
              </a:ext>
            </a:extLst>
          </p:cNvPr>
          <p:cNvSpPr/>
          <p:nvPr/>
        </p:nvSpPr>
        <p:spPr>
          <a:xfrm>
            <a:off x="974373" y="122586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B09FEB7-2BE2-9473-60CD-53957019E718}"/>
              </a:ext>
            </a:extLst>
          </p:cNvPr>
          <p:cNvSpPr/>
          <p:nvPr/>
        </p:nvSpPr>
        <p:spPr>
          <a:xfrm>
            <a:off x="832433" y="1099633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17A545-BA20-6F37-CC2D-6F04D57E1A4B}"/>
              </a:ext>
            </a:extLst>
          </p:cNvPr>
          <p:cNvSpPr txBox="1"/>
          <p:nvPr/>
        </p:nvSpPr>
        <p:spPr>
          <a:xfrm>
            <a:off x="5673090" y="865278"/>
            <a:ext cx="718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színpadi formátum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1EA982-35CB-6841-1E22-87BC0CD1B8DE}"/>
              </a:ext>
            </a:extLst>
          </p:cNvPr>
          <p:cNvSpPr txBox="1"/>
          <p:nvPr/>
        </p:nvSpPr>
        <p:spPr>
          <a:xfrm>
            <a:off x="4852994" y="2080038"/>
            <a:ext cx="654271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 József Bánk bán című drámáját legelőször a pesti Nemzeti Színház (ma: Pesti Magyar Színház) állította színpadra 1839. március 23-án.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 a cenzúra által jól meghúzkodva került a mű előadásra.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szerepét Lendvayné Hivatal Anikó játszotta, Gertrudis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Laborfalvy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Róza,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Biberach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Fáncsy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Lajos, Tiborc pedig Bartha János volt. A címszerepet Egressy Gábor játszotta.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E7C43CF-38A9-A2C5-C52C-2B0CD0E3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576">
            <a:off x="10591307" y="253167"/>
            <a:ext cx="1252640" cy="1674628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3C3AE1C4-15F5-52C0-B390-1A24E0BB99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8" t="4015" r="3985" b="9610"/>
          <a:stretch/>
        </p:blipFill>
        <p:spPr>
          <a:xfrm rot="20745461">
            <a:off x="10929319" y="2842902"/>
            <a:ext cx="1192426" cy="166604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AECDFCB4-D1E9-D951-CF0A-BD54C51A9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365">
            <a:off x="10877353" y="4975570"/>
            <a:ext cx="1146040" cy="20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4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6581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213169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92609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74619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56629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34639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208003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87931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68855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49281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29209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1067621"/>
            <a:ext cx="337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4292342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665021" y="173677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53615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5127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7137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93896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8002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D9E86A4-D33A-C756-60C8-522B4DFCF281}"/>
              </a:ext>
            </a:extLst>
          </p:cNvPr>
          <p:cNvSpPr/>
          <p:nvPr/>
        </p:nvSpPr>
        <p:spPr>
          <a:xfrm>
            <a:off x="974373" y="122586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B09FEB7-2BE2-9473-60CD-53957019E718}"/>
              </a:ext>
            </a:extLst>
          </p:cNvPr>
          <p:cNvSpPr/>
          <p:nvPr/>
        </p:nvSpPr>
        <p:spPr>
          <a:xfrm>
            <a:off x="832433" y="1099633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17A545-BA20-6F37-CC2D-6F04D57E1A4B}"/>
              </a:ext>
            </a:extLst>
          </p:cNvPr>
          <p:cNvSpPr txBox="1"/>
          <p:nvPr/>
        </p:nvSpPr>
        <p:spPr>
          <a:xfrm>
            <a:off x="5322778" y="776467"/>
            <a:ext cx="718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Színpadi 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benyomás, kritikák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1EA982-35CB-6841-1E22-87BC0CD1B8DE}"/>
              </a:ext>
            </a:extLst>
          </p:cNvPr>
          <p:cNvSpPr txBox="1"/>
          <p:nvPr/>
        </p:nvSpPr>
        <p:spPr>
          <a:xfrm>
            <a:off x="4797268" y="1422798"/>
            <a:ext cx="6794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sz="2200" dirty="0"/>
              <a:t>Az előadást </a:t>
            </a:r>
            <a:r>
              <a:rPr lang="hu-H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_semibold"/>
              </a:rPr>
              <a:t>Egressy Gábor választotta jutalomjátékául, de a darab megbukott, ebben az évben nem lehetett többször előadni.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u-HU" sz="2200" dirty="0">
                <a:solidFill>
                  <a:srgbClr val="000000"/>
                </a:solidFill>
                <a:highlight>
                  <a:srgbClr val="FFFFFF"/>
                </a:highlight>
                <a:latin typeface="opensans_semibold"/>
              </a:rPr>
              <a:t>Vörösmarty Mihály, az Athenaeum kritikusa színi kritikát írt a műről: „Sok tekintetben hiányos s némileg vad, de erővel teljes színmű, első és utolsó e nemben a korán elhunytnak.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u-H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_semibold"/>
              </a:rPr>
              <a:t>Egyébiránt: „Drámai, sőt színi hatás tekintetében a mű ritka tünemény, ha meggondoljuk, hogy akkor íratott, midőn a dráma kevés, a színház bujdosó volt s hogy a szerzőnek első munkája.”</a:t>
            </a:r>
          </a:p>
          <a:p>
            <a:pPr marL="0" indent="0">
              <a:buNone/>
            </a:pPr>
            <a:r>
              <a:rPr lang="hu-H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_semibold"/>
              </a:rPr>
              <a:t>Az előadáson Széchenyi István is megjelent, a darabról ezt jegyezte fel: „Megfoghatatlan, hogy a kormány megengedi ily esztelenség előadását. Rossz, veszedelmes tendencia.”</a:t>
            </a:r>
            <a:endParaRPr lang="hu-HU" sz="2200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652906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2009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213169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92609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74619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56629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34639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208003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87931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68855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49281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29209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1067621"/>
            <a:ext cx="337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4292342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665021" y="173677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53615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5127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7137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93896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8002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D9E86A4-D33A-C756-60C8-522B4DFCF281}"/>
              </a:ext>
            </a:extLst>
          </p:cNvPr>
          <p:cNvSpPr/>
          <p:nvPr/>
        </p:nvSpPr>
        <p:spPr>
          <a:xfrm>
            <a:off x="974373" y="122586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B09FEB7-2BE2-9473-60CD-53957019E718}"/>
              </a:ext>
            </a:extLst>
          </p:cNvPr>
          <p:cNvSpPr/>
          <p:nvPr/>
        </p:nvSpPr>
        <p:spPr>
          <a:xfrm>
            <a:off x="832433" y="1099633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17A545-BA20-6F37-CC2D-6F04D57E1A4B}"/>
              </a:ext>
            </a:extLst>
          </p:cNvPr>
          <p:cNvSpPr txBox="1"/>
          <p:nvPr/>
        </p:nvSpPr>
        <p:spPr>
          <a:xfrm>
            <a:off x="5322778" y="776467"/>
            <a:ext cx="718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Egressy Gábor, mint Bánk bán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1EA982-35CB-6841-1E22-87BC0CD1B8DE}"/>
              </a:ext>
            </a:extLst>
          </p:cNvPr>
          <p:cNvSpPr txBox="1"/>
          <p:nvPr/>
        </p:nvSpPr>
        <p:spPr>
          <a:xfrm>
            <a:off x="4933459" y="1782872"/>
            <a:ext cx="64855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Vörösmarty kritikájában Egressy játékát is bírálta: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Szerinte Egressy jó akkor, amikor a királynénak szemrehányásokat tesz, de indulat-kitöréseiben némelykor túlzó, vagy egyenesen érthetetlen. </a:t>
            </a:r>
          </a:p>
          <a:p>
            <a:pPr marL="0" indent="0">
              <a:buNone/>
            </a:pP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Egyébiránt Vörösmarty Mihály szerint: „Legkevésbé sikerült Bánk bán karaktere, kiben nem látjuk azon szilárdságot, mely az általa elkövetett merész s nagy felelősségű tetthez </a:t>
            </a:r>
            <a:r>
              <a:rPr lang="hu-HU" sz="2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kivántatik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51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2009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86880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84608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66618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48628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26638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817149"/>
            <a:ext cx="3371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79930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60854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41280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21208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95332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4292342" y="1808709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49043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0555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89324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3430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99511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1" name="Ellipszis 70">
            <a:extLst>
              <a:ext uri="{FF2B5EF4-FFF2-40B4-BE49-F238E27FC236}">
                <a16:creationId xmlns:a16="http://schemas.microsoft.com/office/drawing/2014/main" id="{13BA3E2F-25EF-0BC8-F551-5D4ECCA11699}"/>
              </a:ext>
            </a:extLst>
          </p:cNvPr>
          <p:cNvSpPr/>
          <p:nvPr/>
        </p:nvSpPr>
        <p:spPr>
          <a:xfrm>
            <a:off x="848147" y="1831265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72" name="Kép 71">
            <a:extLst>
              <a:ext uri="{FF2B5EF4-FFF2-40B4-BE49-F238E27FC236}">
                <a16:creationId xmlns:a16="http://schemas.microsoft.com/office/drawing/2014/main" id="{DEDD689A-2828-1AC1-C7AF-DE2284D1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8575">
            <a:off x="10322727" y="188961"/>
            <a:ext cx="1552536" cy="2051811"/>
          </a:xfrm>
          <a:prstGeom prst="rect">
            <a:avLst/>
          </a:prstGeom>
        </p:spPr>
      </p:pic>
      <p:sp>
        <p:nvSpPr>
          <p:cNvPr id="73" name="Szövegdoboz 72">
            <a:extLst>
              <a:ext uri="{FF2B5EF4-FFF2-40B4-BE49-F238E27FC236}">
                <a16:creationId xmlns:a16="http://schemas.microsoft.com/office/drawing/2014/main" id="{5303249A-CE19-04B4-5B1B-67DEAF4F11FE}"/>
              </a:ext>
            </a:extLst>
          </p:cNvPr>
          <p:cNvSpPr txBox="1"/>
          <p:nvPr/>
        </p:nvSpPr>
        <p:spPr>
          <a:xfrm>
            <a:off x="4974462" y="1698345"/>
            <a:ext cx="666795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Hosszú és rögös út után 1848-ra a Bánk bán </a:t>
            </a:r>
            <a:b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sikerdarabbá vált.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15-e estéjére a Nemzeti Színházban a Két anya gyermeke című színmű előadása volt kitűzve azonban aznap küldöttség kérte a Nemzeti Színház igazgatóját, Bajza Józsefet, hogy ezt a darabot adják elő.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Mindez csak terv maradt, mivel az előadás ugyan elkezdődött, de amikor megérkezett a színházba a Táncsics Mihályt kiszabadító tömeg, még a Bánk bánt is félbe kellett hagyni.</a:t>
            </a:r>
          </a:p>
          <a:p>
            <a:r>
              <a:rPr lang="hu-HU" sz="2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szabadságharc leverése után a </a:t>
            </a:r>
            <a:r>
              <a:rPr lang="hu-H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Bach-korszak cenzúrája nem engedte meg a tragédia </a:t>
            </a:r>
            <a:r>
              <a:rPr lang="hu-HU" sz="2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színrehozását</a:t>
            </a:r>
            <a:r>
              <a:rPr lang="hu-H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így az </a:t>
            </a:r>
            <a:r>
              <a:rPr lang="hu-H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előadások újabb sorozata csak 1858-ban kezdődött.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B58D6BA6-A11B-B95F-8835-52BAED393718}"/>
              </a:ext>
            </a:extLst>
          </p:cNvPr>
          <p:cNvSpPr txBox="1"/>
          <p:nvPr/>
        </p:nvSpPr>
        <p:spPr>
          <a:xfrm>
            <a:off x="6096000" y="908714"/>
            <a:ext cx="589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Forradalmi előadás</a:t>
            </a:r>
          </a:p>
        </p:txBody>
      </p:sp>
    </p:spTree>
    <p:extLst>
      <p:ext uri="{BB962C8B-B14F-4D97-AF65-F5344CB8AC3E}">
        <p14:creationId xmlns:p14="http://schemas.microsoft.com/office/powerpoint/2010/main" val="2140368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2009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67449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66320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84906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66916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44926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62283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616424"/>
            <a:ext cx="3371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79142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59568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39496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86188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4250983" y="258951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0555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89324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3430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90367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1" name="Ellipszis 160">
            <a:extLst>
              <a:ext uri="{FF2B5EF4-FFF2-40B4-BE49-F238E27FC236}">
                <a16:creationId xmlns:a16="http://schemas.microsoft.com/office/drawing/2014/main" id="{08EC9333-2CD7-F42A-6DD5-B0F4671D5E98}"/>
              </a:ext>
            </a:extLst>
          </p:cNvPr>
          <p:cNvSpPr/>
          <p:nvPr/>
        </p:nvSpPr>
        <p:spPr>
          <a:xfrm>
            <a:off x="836760" y="2627807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2" name="Szövegdoboz 161">
            <a:extLst>
              <a:ext uri="{FF2B5EF4-FFF2-40B4-BE49-F238E27FC236}">
                <a16:creationId xmlns:a16="http://schemas.microsoft.com/office/drawing/2014/main" id="{008020D6-58EB-A354-812C-816A244FE613}"/>
              </a:ext>
            </a:extLst>
          </p:cNvPr>
          <p:cNvSpPr txBox="1"/>
          <p:nvPr/>
        </p:nvSpPr>
        <p:spPr>
          <a:xfrm>
            <a:off x="4927229" y="1565248"/>
            <a:ext cx="64280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Bánk Bán operai átdolgozásának ősbemutatóját 1861. március 9-én tartották a pesti Nemzeti Színházban.</a:t>
            </a:r>
          </a:p>
          <a:p>
            <a:pPr>
              <a:spcAft>
                <a:spcPts val="1200"/>
              </a:spcAft>
            </a:pPr>
            <a:r>
              <a:rPr lang="hu-H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Az első előadást maga a zeneszerző, Erkel Ferenc vezényelte, az est sikere rendkívüli volt. A dalmű jobban megragadta a színházlátogató közönséget, mint a szavaló dráma.</a:t>
            </a:r>
          </a:p>
          <a:p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Az opera Szigligeti Ede rendezésével került színpadra. Bánk bán szerepét </a:t>
            </a:r>
            <a:r>
              <a:rPr lang="hu-HU" sz="2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Ellinger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József énekelte meg, Gertrudis </a:t>
            </a:r>
            <a:r>
              <a:rPr lang="hu-HU" sz="2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Hofbauer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Zsófia volt, </a:t>
            </a:r>
            <a:r>
              <a:rPr lang="hu-HU" sz="2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Hollóssy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Kornélia pedig Melinda szerepében lépett fel.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" name="Kép 162">
            <a:extLst>
              <a:ext uri="{FF2B5EF4-FFF2-40B4-BE49-F238E27FC236}">
                <a16:creationId xmlns:a16="http://schemas.microsoft.com/office/drawing/2014/main" id="{48169A16-02CD-BF36-3702-511443C97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11567" r="7863" b="7500"/>
          <a:stretch/>
        </p:blipFill>
        <p:spPr>
          <a:xfrm rot="448392">
            <a:off x="10669861" y="4471165"/>
            <a:ext cx="1679276" cy="2287344"/>
          </a:xfrm>
          <a:prstGeom prst="rect">
            <a:avLst/>
          </a:prstGeom>
        </p:spPr>
      </p:pic>
      <p:sp>
        <p:nvSpPr>
          <p:cNvPr id="164" name="Szövegdoboz 163">
            <a:extLst>
              <a:ext uri="{FF2B5EF4-FFF2-40B4-BE49-F238E27FC236}">
                <a16:creationId xmlns:a16="http://schemas.microsoft.com/office/drawing/2014/main" id="{8B891A74-1F54-8A82-BD4D-19167FBA95C3}"/>
              </a:ext>
            </a:extLst>
          </p:cNvPr>
          <p:cNvSpPr txBox="1"/>
          <p:nvPr/>
        </p:nvSpPr>
        <p:spPr>
          <a:xfrm>
            <a:off x="5028935" y="821398"/>
            <a:ext cx="63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Operai feldolgozás első előadása</a:t>
            </a:r>
          </a:p>
        </p:txBody>
      </p:sp>
    </p:spTree>
    <p:extLst>
      <p:ext uri="{BB962C8B-B14F-4D97-AF65-F5344CB8AC3E}">
        <p14:creationId xmlns:p14="http://schemas.microsoft.com/office/powerpoint/2010/main" val="1534844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2009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67449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66320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84906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66916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44926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62283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616424"/>
            <a:ext cx="3371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791427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59568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39496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86188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4250983" y="258951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5662247" y="3305550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89324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3430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90367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1" name="Ellipszis 160">
            <a:extLst>
              <a:ext uri="{FF2B5EF4-FFF2-40B4-BE49-F238E27FC236}">
                <a16:creationId xmlns:a16="http://schemas.microsoft.com/office/drawing/2014/main" id="{08EC9333-2CD7-F42A-6DD5-B0F4671D5E98}"/>
              </a:ext>
            </a:extLst>
          </p:cNvPr>
          <p:cNvSpPr/>
          <p:nvPr/>
        </p:nvSpPr>
        <p:spPr>
          <a:xfrm>
            <a:off x="836760" y="2627807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2" name="Szövegdoboz 161">
            <a:extLst>
              <a:ext uri="{FF2B5EF4-FFF2-40B4-BE49-F238E27FC236}">
                <a16:creationId xmlns:a16="http://schemas.microsoft.com/office/drawing/2014/main" id="{008020D6-58EB-A354-812C-816A244FE613}"/>
              </a:ext>
            </a:extLst>
          </p:cNvPr>
          <p:cNvSpPr txBox="1"/>
          <p:nvPr/>
        </p:nvSpPr>
        <p:spPr>
          <a:xfrm>
            <a:off x="4899144" y="1507657"/>
            <a:ext cx="65142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rgbClr val="1B1B1B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opera </a:t>
            </a:r>
            <a:r>
              <a:rPr lang="hu-HU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premierét követően megjelent műbírálatok lelkesen méltatták az előadást, valamint a mű jelentőségét a sajátosan magyar műzenei nyelv megteremtése szempontjából.</a:t>
            </a:r>
          </a:p>
          <a:p>
            <a:pPr>
              <a:spcAft>
                <a:spcPts val="1200"/>
              </a:spcAft>
            </a:pPr>
            <a:r>
              <a:rPr lang="hu-HU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Különösen dicsérték annak második felvonását és Tisza-parti jelenetét, melyekben dominál a verbunkos, illetve népies műdal alapú magyar zene.</a:t>
            </a:r>
          </a:p>
          <a:p>
            <a:pPr algn="l" fontAlgn="base"/>
            <a:r>
              <a:rPr lang="hu-HU" sz="2400" b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„[…] a haza nem csalatkozott reményében s Erkel legújabb, régen várt dalművével fényesen </a:t>
            </a:r>
            <a:r>
              <a:rPr lang="hu-HU" sz="2400" b="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bebizonyítá</a:t>
            </a:r>
            <a:r>
              <a:rPr lang="hu-HU" sz="2400" b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hogy volt oka hallgatni, oly művel akarván meglepni s gazdagítani nemzetét, mely elévülhetetlen kincse fog maradni.”</a:t>
            </a:r>
          </a:p>
          <a:p>
            <a:pPr algn="l" fontAlgn="base"/>
            <a:r>
              <a:rPr lang="hu-HU" b="1" i="1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Nemzeti Színház. Bánk bán, </a:t>
            </a:r>
            <a:r>
              <a:rPr lang="hu-HU" b="1" i="1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Zenészeti</a:t>
            </a:r>
            <a:r>
              <a:rPr lang="hu-HU" b="1" i="1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Lapok, 1861. március 13.</a:t>
            </a:r>
            <a:endParaRPr lang="hu-HU" b="0" i="1" dirty="0">
              <a:solidFill>
                <a:srgbClr val="1B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Szövegdoboz 163">
            <a:extLst>
              <a:ext uri="{FF2B5EF4-FFF2-40B4-BE49-F238E27FC236}">
                <a16:creationId xmlns:a16="http://schemas.microsoft.com/office/drawing/2014/main" id="{8B891A74-1F54-8A82-BD4D-19167FBA95C3}"/>
              </a:ext>
            </a:extLst>
          </p:cNvPr>
          <p:cNvSpPr txBox="1"/>
          <p:nvPr/>
        </p:nvSpPr>
        <p:spPr>
          <a:xfrm>
            <a:off x="4811635" y="821486"/>
            <a:ext cx="63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Kritikák</a:t>
            </a:r>
          </a:p>
        </p:txBody>
      </p:sp>
    </p:spTree>
    <p:extLst>
      <p:ext uri="{BB962C8B-B14F-4D97-AF65-F5344CB8AC3E}">
        <p14:creationId xmlns:p14="http://schemas.microsoft.com/office/powerpoint/2010/main" val="854211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6DD0066-FEAF-7F88-D10D-260A142FDD38}"/>
              </a:ext>
            </a:extLst>
          </p:cNvPr>
          <p:cNvCxnSpPr>
            <a:cxnSpLocks/>
          </p:cNvCxnSpPr>
          <p:nvPr/>
        </p:nvCxnSpPr>
        <p:spPr>
          <a:xfrm>
            <a:off x="1105862" y="731520"/>
            <a:ext cx="0" cy="5166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:a16="http://schemas.microsoft.com/office/drawing/2014/main" id="{2E748EE9-C421-12D4-684E-6B3BE2A840D6}"/>
              </a:ext>
            </a:extLst>
          </p:cNvPr>
          <p:cNvSpPr/>
          <p:nvPr/>
        </p:nvSpPr>
        <p:spPr>
          <a:xfrm>
            <a:off x="974413" y="1617345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DA99648-85C7-1753-B170-1162F8D8F4B0}"/>
              </a:ext>
            </a:extLst>
          </p:cNvPr>
          <p:cNvSpPr/>
          <p:nvPr/>
        </p:nvSpPr>
        <p:spPr>
          <a:xfrm>
            <a:off x="974400" y="241174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3A2D202-9D5E-DFE2-8F59-B49F632CB18E}"/>
              </a:ext>
            </a:extLst>
          </p:cNvPr>
          <p:cNvSpPr/>
          <p:nvPr/>
        </p:nvSpPr>
        <p:spPr>
          <a:xfrm>
            <a:off x="974400" y="348330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626F9D4-2957-AE13-A8DA-AAC5397DEC62}"/>
              </a:ext>
            </a:extLst>
          </p:cNvPr>
          <p:cNvSpPr/>
          <p:nvPr/>
        </p:nvSpPr>
        <p:spPr>
          <a:xfrm>
            <a:off x="974397" y="4600582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034F6DA-0583-FA24-81C1-EAFF6EBB242D}"/>
              </a:ext>
            </a:extLst>
          </p:cNvPr>
          <p:cNvSpPr/>
          <p:nvPr/>
        </p:nvSpPr>
        <p:spPr>
          <a:xfrm>
            <a:off x="974396" y="5380681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FD0572-7458-8053-3967-34D4E006C5B2}"/>
              </a:ext>
            </a:extLst>
          </p:cNvPr>
          <p:cNvSpPr txBox="1"/>
          <p:nvPr/>
        </p:nvSpPr>
        <p:spPr>
          <a:xfrm>
            <a:off x="1496387" y="1565689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85EED97-CD93-DBEF-7136-EAEDAF738983}"/>
              </a:ext>
            </a:extLst>
          </p:cNvPr>
          <p:cNvSpPr txBox="1"/>
          <p:nvPr/>
        </p:nvSpPr>
        <p:spPr>
          <a:xfrm>
            <a:off x="1512575" y="2364964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március 9.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C0D9361-D33D-754E-41EC-6C600B46B66A}"/>
              </a:ext>
            </a:extLst>
          </p:cNvPr>
          <p:cNvSpPr txBox="1"/>
          <p:nvPr/>
        </p:nvSpPr>
        <p:spPr>
          <a:xfrm>
            <a:off x="1496387" y="3425667"/>
            <a:ext cx="3371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1896. május.13.</a:t>
            </a:r>
          </a:p>
          <a:p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78CFF-E560-BB69-C18F-7E7B7FCFBD6B}"/>
              </a:ext>
            </a:extLst>
          </p:cNvPr>
          <p:cNvSpPr txBox="1"/>
          <p:nvPr/>
        </p:nvSpPr>
        <p:spPr>
          <a:xfrm>
            <a:off x="1496387" y="4527106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 október 23.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68BCC2-25A9-33CB-A424-B33CE20C4A78}"/>
              </a:ext>
            </a:extLst>
          </p:cNvPr>
          <p:cNvSpPr txBox="1"/>
          <p:nvPr/>
        </p:nvSpPr>
        <p:spPr>
          <a:xfrm>
            <a:off x="1492578" y="5326381"/>
            <a:ext cx="33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3.</a:t>
            </a:r>
          </a:p>
          <a:p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D60A77-C769-EE3E-48CE-99A9A7C3ED09}"/>
              </a:ext>
            </a:extLst>
          </p:cNvPr>
          <p:cNvSpPr txBox="1"/>
          <p:nvPr/>
        </p:nvSpPr>
        <p:spPr>
          <a:xfrm>
            <a:off x="1481148" y="804731"/>
            <a:ext cx="337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1839. március 23.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1E8031F5-A9D9-C97D-743A-3359CF2F2E61}"/>
              </a:ext>
            </a:extLst>
          </p:cNvPr>
          <p:cNvSpPr/>
          <p:nvPr/>
        </p:nvSpPr>
        <p:spPr>
          <a:xfrm>
            <a:off x="4772969" y="720090"/>
            <a:ext cx="6794179" cy="589788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864C5687-1697-339C-6644-9FDD9E213A36}"/>
              </a:ext>
            </a:extLst>
          </p:cNvPr>
          <p:cNvSpPr/>
          <p:nvPr/>
        </p:nvSpPr>
        <p:spPr>
          <a:xfrm rot="16200000">
            <a:off x="5737486" y="97738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12D23330-43D0-17F5-49CA-12FDD1AFF2B3}"/>
              </a:ext>
            </a:extLst>
          </p:cNvPr>
          <p:cNvSpPr/>
          <p:nvPr/>
        </p:nvSpPr>
        <p:spPr>
          <a:xfrm rot="16200000">
            <a:off x="5387342" y="179640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55E4710-3966-555A-0811-D47B31A714E2}"/>
              </a:ext>
            </a:extLst>
          </p:cNvPr>
          <p:cNvSpPr/>
          <p:nvPr/>
        </p:nvSpPr>
        <p:spPr>
          <a:xfrm rot="16200000">
            <a:off x="5662247" y="2490434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EEAB2804-6DC6-2AF8-4938-F52C2085745D}"/>
              </a:ext>
            </a:extLst>
          </p:cNvPr>
          <p:cNvSpPr/>
          <p:nvPr/>
        </p:nvSpPr>
        <p:spPr>
          <a:xfrm rot="16200000">
            <a:off x="4212317" y="3394125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Háromszög 26">
            <a:extLst>
              <a:ext uri="{FF2B5EF4-FFF2-40B4-BE49-F238E27FC236}">
                <a16:creationId xmlns:a16="http://schemas.microsoft.com/office/drawing/2014/main" id="{A3A8CA08-F0FC-5B5A-9E00-BE20AAB68409}"/>
              </a:ext>
            </a:extLst>
          </p:cNvPr>
          <p:cNvSpPr/>
          <p:nvPr/>
        </p:nvSpPr>
        <p:spPr>
          <a:xfrm rot="16200000">
            <a:off x="5662247" y="4125651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CE1EABDF-AED9-7633-C244-79153B5B76A6}"/>
              </a:ext>
            </a:extLst>
          </p:cNvPr>
          <p:cNvSpPr/>
          <p:nvPr/>
        </p:nvSpPr>
        <p:spPr>
          <a:xfrm rot="16200000">
            <a:off x="5666057" y="4893242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EACDFD1F-D2A9-E051-F8A8-759A77D9486C}"/>
              </a:ext>
            </a:extLst>
          </p:cNvPr>
          <p:cNvSpPr/>
          <p:nvPr/>
        </p:nvSpPr>
        <p:spPr>
          <a:xfrm rot="16200000">
            <a:off x="5662247" y="5734308"/>
            <a:ext cx="571495" cy="549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4887364-D228-4513-F842-83A14C1AB06D}"/>
              </a:ext>
            </a:extLst>
          </p:cNvPr>
          <p:cNvSpPr/>
          <p:nvPr/>
        </p:nvSpPr>
        <p:spPr>
          <a:xfrm>
            <a:off x="962987" y="846520"/>
            <a:ext cx="285749" cy="28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EF163221-DC16-C513-1879-4F9EFF44EA3D}"/>
              </a:ext>
            </a:extLst>
          </p:cNvPr>
          <p:cNvSpPr/>
          <p:nvPr/>
        </p:nvSpPr>
        <p:spPr>
          <a:xfrm>
            <a:off x="836717" y="3434025"/>
            <a:ext cx="538202" cy="53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6E8EAE-DD8E-CB7E-B4AE-4C6E77CF29CC}"/>
              </a:ext>
            </a:extLst>
          </p:cNvPr>
          <p:cNvSpPr txBox="1"/>
          <p:nvPr/>
        </p:nvSpPr>
        <p:spPr>
          <a:xfrm>
            <a:off x="5042025" y="1932671"/>
            <a:ext cx="60687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Katona József által írt mű a századik előadását 1896. május 13-án érte meg a Nemzeti Színházban.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Szacsvay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Imre kapta, Gertrudist Jászai Mari játszotta,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Biberach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Gyenes László volt, Melinda szerepe Márkus Emília kezében volt és Tiborc Újházi Ede lett. 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0EF74B2-2D58-2493-6747-E2D5D21C78C5}"/>
              </a:ext>
            </a:extLst>
          </p:cNvPr>
          <p:cNvSpPr txBox="1"/>
          <p:nvPr/>
        </p:nvSpPr>
        <p:spPr>
          <a:xfrm>
            <a:off x="5031788" y="979723"/>
            <a:ext cx="603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 évforduló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2C9E88B-688A-6B68-8E6A-F901186F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6015">
            <a:off x="10858409" y="159621"/>
            <a:ext cx="1135366" cy="180370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9EF253B-504E-E413-367D-285798514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2068">
            <a:off x="10965990" y="2339862"/>
            <a:ext cx="1077440" cy="1860685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4F88BDCE-4BDE-5D2C-4178-F5F58FEF2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4378">
            <a:off x="10778211" y="4634098"/>
            <a:ext cx="1219306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7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1494</Words>
  <Application>Microsoft Office PowerPoint</Application>
  <PresentationFormat>Szélesvásznú</PresentationFormat>
  <Paragraphs>155</Paragraphs>
  <Slides>15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opensans_semibold</vt:lpstr>
      <vt:lpstr>Times New Roman</vt:lpstr>
      <vt:lpstr>Office-téma</vt:lpstr>
      <vt:lpstr>Bánk bán előadások a Nemzeti Színházban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előadások a Nemzeti Színházban</dc:title>
  <dc:creator>boglárka balogh</dc:creator>
  <cp:lastModifiedBy>boglárka balogh</cp:lastModifiedBy>
  <cp:revision>1</cp:revision>
  <dcterms:created xsi:type="dcterms:W3CDTF">2024-05-10T13:56:08Z</dcterms:created>
  <dcterms:modified xsi:type="dcterms:W3CDTF">2024-05-13T15:14:04Z</dcterms:modified>
</cp:coreProperties>
</file>