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579" autoAdjust="0"/>
  </p:normalViewPr>
  <p:slideViewPr>
    <p:cSldViewPr>
      <p:cViewPr varScale="1">
        <p:scale>
          <a:sx n="66" d="100"/>
          <a:sy n="66" d="100"/>
        </p:scale>
        <p:origin x="-120" y="-7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DD8E94-179C-45E8-B7E8-3D3798185ADE}" type="datetimeFigureOut">
              <a:rPr lang="hu-HU" smtClean="0"/>
              <a:pPr/>
              <a:t>2018.03.11.</a:t>
            </a:fld>
            <a:endParaRPr lang="hu-HU"/>
          </a:p>
        </p:txBody>
      </p:sp>
      <p:sp>
        <p:nvSpPr>
          <p:cNvPr id="4" name="Élőláb hely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hu-HU" smtClean="0"/>
              <a:t>35</a:t>
            </a:r>
            <a:endParaRPr lang="hu-HU"/>
          </a:p>
        </p:txBody>
      </p:sp>
      <p:sp>
        <p:nvSpPr>
          <p:cNvPr id="5" name="Dia számának hely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FB6482-E98B-4199-8BE1-4DA7FE252606}" type="slidenum">
              <a:rPr lang="hu-HU" smtClean="0"/>
              <a:pPr/>
              <a:t>‹#›</a:t>
            </a:fld>
            <a:endParaRPr lang="hu-HU"/>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630C8F-C411-4CE6-926C-CECD82332E52}" type="datetimeFigureOut">
              <a:rPr lang="hu-HU" smtClean="0"/>
              <a:pPr/>
              <a:t>2018.03.11.</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hu-HU" smtClean="0"/>
              <a:t>35</a:t>
            </a:r>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81E93-5A99-4A16-84A2-BC591309CF29}" type="slidenum">
              <a:rPr lang="hu-HU" smtClean="0"/>
              <a:pPr/>
              <a:t>‹#›</a:t>
            </a:fld>
            <a:endParaRPr lang="hu-HU"/>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88681E93-5A99-4A16-84A2-BC591309CF29}" type="slidenum">
              <a:rPr lang="hu-HU" smtClean="0"/>
              <a:pPr/>
              <a:t>1</a:t>
            </a:fld>
            <a:endParaRPr lang="hu-HU"/>
          </a:p>
        </p:txBody>
      </p:sp>
      <p:sp>
        <p:nvSpPr>
          <p:cNvPr id="5" name="Élőláb helye 4"/>
          <p:cNvSpPr>
            <a:spLocks noGrp="1"/>
          </p:cNvSpPr>
          <p:nvPr>
            <p:ph type="ftr" sz="quarter" idx="11"/>
          </p:nvPr>
        </p:nvSpPr>
        <p:spPr/>
        <p:txBody>
          <a:bodyPr/>
          <a:lstStyle/>
          <a:p>
            <a:r>
              <a:rPr lang="hu-HU" smtClean="0"/>
              <a:t>35</a:t>
            </a:r>
            <a:endParaRPr lang="hu-H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5FB5FD43-43DA-4EA0-BE5F-FA0DB5ACBF44}" type="datetimeFigureOut">
              <a:rPr lang="hu-HU" smtClean="0"/>
              <a:pPr/>
              <a:t>2018.03.11.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4FC27FE-BECF-4C58-8517-AB19B5966BBC}"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5000" r="-5000"/>
          </a:stretch>
        </a:blip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B5FD43-43DA-4EA0-BE5F-FA0DB5ACBF44}" type="datetimeFigureOut">
              <a:rPr lang="hu-HU" smtClean="0"/>
              <a:pPr/>
              <a:t>2018.03.11.</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C27FE-BECF-4C58-8517-AB19B5966BBC}"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zövegdoboz 6"/>
          <p:cNvSpPr txBox="1"/>
          <p:nvPr/>
        </p:nvSpPr>
        <p:spPr>
          <a:xfrm>
            <a:off x="0" y="764704"/>
            <a:ext cx="8460432" cy="5262979"/>
          </a:xfrm>
          <a:prstGeom prst="rect">
            <a:avLst/>
          </a:prstGeom>
          <a:noFill/>
        </p:spPr>
        <p:txBody>
          <a:bodyPr wrap="square" rtlCol="0">
            <a:spAutoFit/>
          </a:bodyPr>
          <a:lstStyle/>
          <a:p>
            <a:r>
              <a:rPr lang="hu-HU" sz="2800" dirty="0" smtClean="0">
                <a:latin typeface="Mistral" pitchFamily="66" charset="0"/>
              </a:rPr>
              <a:t>Naplófeljegyzéseim 1846 június</a:t>
            </a:r>
          </a:p>
          <a:p>
            <a:endParaRPr lang="hu-HU" sz="2800" dirty="0" smtClean="0">
              <a:latin typeface="Mistral" pitchFamily="66" charset="0"/>
            </a:endParaRPr>
          </a:p>
          <a:p>
            <a:endParaRPr lang="hu-HU" sz="2800" dirty="0" smtClean="0">
              <a:latin typeface="Mistral" pitchFamily="66" charset="0"/>
            </a:endParaRPr>
          </a:p>
          <a:p>
            <a:r>
              <a:rPr lang="hu-HU" sz="2800" dirty="0" smtClean="0">
                <a:latin typeface="Mistral" pitchFamily="66" charset="0"/>
              </a:rPr>
              <a:t>Minap a Kisfaludy Társaság gyűléséről hazafele egy kocsmába betértem. Néhány </a:t>
            </a:r>
            <a:r>
              <a:rPr lang="hu-HU" sz="2800" dirty="0" err="1" smtClean="0">
                <a:latin typeface="Mistral" pitchFamily="66" charset="0"/>
              </a:rPr>
              <a:t>vállalkozószellemű</a:t>
            </a:r>
            <a:r>
              <a:rPr lang="hu-HU" sz="2800" dirty="0" smtClean="0">
                <a:latin typeface="Mistral" pitchFamily="66" charset="0"/>
              </a:rPr>
              <a:t> fiatal saját verseit olvasta fel a kedves nagyközönségnek. Az előadások után egyikőjük odajött hozzám. </a:t>
            </a:r>
            <a:r>
              <a:rPr lang="hu-HU" sz="2800" dirty="0" err="1" smtClean="0">
                <a:latin typeface="Mistral" pitchFamily="66" charset="0"/>
              </a:rPr>
              <a:t>Vojtina</a:t>
            </a:r>
            <a:r>
              <a:rPr lang="hu-HU" sz="2800" dirty="0" smtClean="0">
                <a:latin typeface="Mistral" pitchFamily="66" charset="0"/>
              </a:rPr>
              <a:t> Mátyásnak hívták, aki saját bevallása szerint oda van munkásságomért. Többek között tőlem kapott ihletet a költészethez. Megkért engem, hogy véleményezzem néhány versét. Én ez ellen mentegetőztem, mivel már sok fiatal reménytelen művét olvastam és kicsit belefásultam az ilyesmi tevékenységbe. De végül beadtam a derekamat </a:t>
            </a:r>
            <a:r>
              <a:rPr lang="hu-HU" sz="2800" dirty="0" err="1" smtClean="0">
                <a:latin typeface="Mistral" pitchFamily="66" charset="0"/>
              </a:rPr>
              <a:t>Vojtinának</a:t>
            </a:r>
            <a:r>
              <a:rPr lang="hu-HU" sz="2800" dirty="0" smtClean="0">
                <a:latin typeface="Mistral" pitchFamily="66" charset="0"/>
              </a:rPr>
              <a:t> is. </a:t>
            </a:r>
          </a:p>
        </p:txBody>
      </p:sp>
      <p:sp>
        <p:nvSpPr>
          <p:cNvPr id="3" name="Szövegdoboz 2"/>
          <p:cNvSpPr txBox="1"/>
          <p:nvPr/>
        </p:nvSpPr>
        <p:spPr>
          <a:xfrm>
            <a:off x="8532440" y="6309320"/>
            <a:ext cx="432048" cy="369332"/>
          </a:xfrm>
          <a:prstGeom prst="rect">
            <a:avLst/>
          </a:prstGeom>
          <a:noFill/>
        </p:spPr>
        <p:txBody>
          <a:bodyPr wrap="square" rtlCol="0">
            <a:spAutoFit/>
          </a:bodyPr>
          <a:lstStyle/>
          <a:p>
            <a:r>
              <a:rPr lang="hu-HU" dirty="0" smtClean="0">
                <a:latin typeface="Mistral" pitchFamily="66" charset="0"/>
              </a:rPr>
              <a:t>36</a:t>
            </a:r>
            <a:endParaRPr lang="hu-HU" dirty="0">
              <a:latin typeface="Mistral"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260648"/>
            <a:ext cx="3466728" cy="3888431"/>
          </a:xfrm>
        </p:spPr>
        <p:txBody>
          <a:bodyPr>
            <a:normAutofit/>
          </a:bodyPr>
          <a:lstStyle/>
          <a:p>
            <a:pPr>
              <a:buNone/>
            </a:pPr>
            <a:r>
              <a:rPr lang="hu-HU" sz="2800" dirty="0" smtClean="0">
                <a:latin typeface="Mistral" pitchFamily="66" charset="0"/>
              </a:rPr>
              <a:t>„Teli van a Tisza,</a:t>
            </a:r>
          </a:p>
          <a:p>
            <a:pPr>
              <a:buNone/>
            </a:pPr>
            <a:r>
              <a:rPr lang="hu-HU" sz="2800" dirty="0" smtClean="0">
                <a:latin typeface="Mistral" pitchFamily="66" charset="0"/>
              </a:rPr>
              <a:t>Tán még ki is fut a</a:t>
            </a:r>
          </a:p>
          <a:p>
            <a:pPr>
              <a:buNone/>
            </a:pPr>
            <a:r>
              <a:rPr lang="hu-HU" sz="2800" dirty="0" smtClean="0">
                <a:latin typeface="Mistral" pitchFamily="66" charset="0"/>
              </a:rPr>
              <a:t>Medréből, szívembe</a:t>
            </a:r>
          </a:p>
          <a:p>
            <a:pPr>
              <a:buNone/>
            </a:pPr>
            <a:r>
              <a:rPr lang="hu-HU" sz="2800" dirty="0" smtClean="0">
                <a:latin typeface="Mistral" pitchFamily="66" charset="0"/>
              </a:rPr>
              <a:t>Alig férsz Te be.”</a:t>
            </a:r>
          </a:p>
          <a:p>
            <a:pPr>
              <a:buNone/>
            </a:pPr>
            <a:endParaRPr lang="hu-HU" sz="2800" dirty="0" smtClean="0">
              <a:latin typeface="Mistral" pitchFamily="66" charset="0"/>
            </a:endParaRPr>
          </a:p>
          <a:p>
            <a:pPr>
              <a:buNone/>
            </a:pPr>
            <a:r>
              <a:rPr lang="hu-HU" sz="2400" dirty="0" err="1" smtClean="0">
                <a:latin typeface="Mistral" pitchFamily="66" charset="0"/>
              </a:rPr>
              <a:t>Vojtina</a:t>
            </a:r>
            <a:r>
              <a:rPr lang="hu-HU" sz="2400" dirty="0" smtClean="0">
                <a:latin typeface="Mistral" pitchFamily="66" charset="0"/>
              </a:rPr>
              <a:t> Mátyás: Didereg a cserje (részlet)</a:t>
            </a:r>
          </a:p>
          <a:p>
            <a:pPr>
              <a:buNone/>
            </a:pPr>
            <a:endParaRPr lang="hu-HU" dirty="0" smtClean="0">
              <a:latin typeface="Mistral" pitchFamily="66" charset="0"/>
            </a:endParaRPr>
          </a:p>
        </p:txBody>
      </p:sp>
      <p:sp>
        <p:nvSpPr>
          <p:cNvPr id="4" name="Szövegdoboz 3"/>
          <p:cNvSpPr txBox="1"/>
          <p:nvPr/>
        </p:nvSpPr>
        <p:spPr>
          <a:xfrm>
            <a:off x="4283968" y="0"/>
            <a:ext cx="5112568" cy="3539430"/>
          </a:xfrm>
          <a:prstGeom prst="rect">
            <a:avLst/>
          </a:prstGeom>
          <a:noFill/>
        </p:spPr>
        <p:txBody>
          <a:bodyPr wrap="square" rtlCol="0">
            <a:spAutoFit/>
          </a:bodyPr>
          <a:lstStyle/>
          <a:p>
            <a:r>
              <a:rPr lang="hu-HU" sz="2800" dirty="0" smtClean="0">
                <a:latin typeface="Mistral" pitchFamily="66" charset="0"/>
              </a:rPr>
              <a:t>„Magyar voltam… mi vagyok most már?</a:t>
            </a:r>
          </a:p>
          <a:p>
            <a:r>
              <a:rPr lang="hu-HU" sz="2800" dirty="0" smtClean="0">
                <a:latin typeface="Mistral" pitchFamily="66" charset="0"/>
              </a:rPr>
              <a:t>Győzteseknek vesztett területén</a:t>
            </a:r>
          </a:p>
          <a:p>
            <a:r>
              <a:rPr lang="hu-HU" sz="2800" dirty="0" smtClean="0">
                <a:latin typeface="Mistral" pitchFamily="66" charset="0"/>
              </a:rPr>
              <a:t>Egy pici világ csak. Érte kár…</a:t>
            </a:r>
          </a:p>
          <a:p>
            <a:r>
              <a:rPr lang="hu-HU" sz="2800" dirty="0" smtClean="0">
                <a:latin typeface="Mistral" pitchFamily="66" charset="0"/>
              </a:rPr>
              <a:t>Bűnösök tovább nem leszünk!”</a:t>
            </a:r>
          </a:p>
          <a:p>
            <a:endParaRPr lang="hu-HU" sz="2800" dirty="0">
              <a:latin typeface="Mistral" pitchFamily="66" charset="0"/>
            </a:endParaRPr>
          </a:p>
          <a:p>
            <a:r>
              <a:rPr lang="hu-HU" sz="2400" dirty="0" err="1" smtClean="0">
                <a:latin typeface="Mistral" pitchFamily="66" charset="0"/>
              </a:rPr>
              <a:t>Vojtina</a:t>
            </a:r>
            <a:r>
              <a:rPr lang="hu-HU" sz="2400" dirty="0" smtClean="0">
                <a:latin typeface="Mistral" pitchFamily="66" charset="0"/>
              </a:rPr>
              <a:t> Mátyás: A Magyar dal (részlet)</a:t>
            </a:r>
            <a:endParaRPr lang="hu-HU" sz="2400" dirty="0">
              <a:latin typeface="Mistral" pitchFamily="66" charset="0"/>
            </a:endParaRPr>
          </a:p>
          <a:p>
            <a:endParaRPr lang="hu-HU" sz="2800" dirty="0" smtClean="0">
              <a:latin typeface="Mistral" pitchFamily="66" charset="0"/>
            </a:endParaRPr>
          </a:p>
          <a:p>
            <a:endParaRPr lang="hu-HU" sz="2800" dirty="0">
              <a:latin typeface="Mistral" pitchFamily="66" charset="0"/>
            </a:endParaRPr>
          </a:p>
        </p:txBody>
      </p:sp>
      <p:sp>
        <p:nvSpPr>
          <p:cNvPr id="6" name="Szövegdoboz 5"/>
          <p:cNvSpPr txBox="1"/>
          <p:nvPr/>
        </p:nvSpPr>
        <p:spPr>
          <a:xfrm>
            <a:off x="3131840" y="3861048"/>
            <a:ext cx="5616624" cy="3539430"/>
          </a:xfrm>
          <a:prstGeom prst="rect">
            <a:avLst/>
          </a:prstGeom>
          <a:noFill/>
        </p:spPr>
        <p:txBody>
          <a:bodyPr wrap="square" rtlCol="0">
            <a:spAutoFit/>
          </a:bodyPr>
          <a:lstStyle/>
          <a:p>
            <a:r>
              <a:rPr lang="hu-HU" sz="2800" dirty="0" smtClean="0">
                <a:latin typeface="Mistral" pitchFamily="66" charset="0"/>
              </a:rPr>
              <a:t>„</a:t>
            </a:r>
            <a:r>
              <a:rPr lang="hu-HU" sz="2800" dirty="0" err="1" smtClean="0">
                <a:latin typeface="Mistral" pitchFamily="66" charset="0"/>
              </a:rPr>
              <a:t>Mendacem</a:t>
            </a:r>
            <a:r>
              <a:rPr lang="hu-HU" sz="2800" dirty="0" smtClean="0">
                <a:latin typeface="Mistral" pitchFamily="66" charset="0"/>
              </a:rPr>
              <a:t> </a:t>
            </a:r>
            <a:r>
              <a:rPr lang="hu-HU" sz="2800" dirty="0" err="1" smtClean="0">
                <a:latin typeface="Mistral" pitchFamily="66" charset="0"/>
              </a:rPr>
              <a:t>oportet</a:t>
            </a:r>
            <a:r>
              <a:rPr lang="hu-HU" sz="2800" dirty="0" smtClean="0">
                <a:latin typeface="Mistral" pitchFamily="66" charset="0"/>
              </a:rPr>
              <a:t> esse </a:t>
            </a:r>
            <a:r>
              <a:rPr lang="hu-HU" sz="2800" dirty="0" err="1" smtClean="0">
                <a:latin typeface="Mistral" pitchFamily="66" charset="0"/>
              </a:rPr>
              <a:t>memorem</a:t>
            </a:r>
            <a:r>
              <a:rPr lang="hu-HU" sz="2800" dirty="0" smtClean="0">
                <a:latin typeface="Mistral" pitchFamily="66" charset="0"/>
              </a:rPr>
              <a:t>:</a:t>
            </a:r>
          </a:p>
          <a:p>
            <a:r>
              <a:rPr lang="hu-HU" sz="2800" dirty="0" smtClean="0">
                <a:latin typeface="Mistral" pitchFamily="66" charset="0"/>
              </a:rPr>
              <a:t>Ezt minden költőnek ajánlani merem</a:t>
            </a:r>
          </a:p>
          <a:p>
            <a:r>
              <a:rPr lang="hu-HU" sz="2800" dirty="0" smtClean="0">
                <a:latin typeface="Mistral" pitchFamily="66" charset="0"/>
              </a:rPr>
              <a:t>Nem a legtisztességesebb szabály,</a:t>
            </a:r>
          </a:p>
          <a:p>
            <a:r>
              <a:rPr lang="hu-HU" sz="2800" dirty="0" smtClean="0">
                <a:latin typeface="Mistral" pitchFamily="66" charset="0"/>
              </a:rPr>
              <a:t>De nem kísért az éhezés s halál”</a:t>
            </a:r>
          </a:p>
          <a:p>
            <a:endParaRPr lang="hu-HU" sz="2800" dirty="0" smtClean="0">
              <a:latin typeface="Mistral" pitchFamily="66" charset="0"/>
            </a:endParaRPr>
          </a:p>
          <a:p>
            <a:r>
              <a:rPr lang="hu-HU" sz="2400" dirty="0" err="1" smtClean="0">
                <a:latin typeface="Mistral" pitchFamily="66" charset="0"/>
              </a:rPr>
              <a:t>Vojtina</a:t>
            </a:r>
            <a:r>
              <a:rPr lang="hu-HU" sz="2400" dirty="0" smtClean="0">
                <a:latin typeface="Mistral" pitchFamily="66" charset="0"/>
              </a:rPr>
              <a:t> Mátyás: Költői tan (részlet)</a:t>
            </a:r>
          </a:p>
          <a:p>
            <a:endParaRPr lang="hu-HU" sz="2800" dirty="0" smtClean="0">
              <a:latin typeface="Mistral" pitchFamily="66" charset="0"/>
            </a:endParaRPr>
          </a:p>
          <a:p>
            <a:endParaRPr lang="hu-HU" sz="2800" dirty="0">
              <a:latin typeface="Mistral" pitchFamily="66" charset="0"/>
            </a:endParaRPr>
          </a:p>
        </p:txBody>
      </p:sp>
      <p:sp>
        <p:nvSpPr>
          <p:cNvPr id="5" name="Szövegdoboz 4"/>
          <p:cNvSpPr txBox="1"/>
          <p:nvPr/>
        </p:nvSpPr>
        <p:spPr>
          <a:xfrm>
            <a:off x="8388424" y="6237312"/>
            <a:ext cx="576064" cy="369332"/>
          </a:xfrm>
          <a:prstGeom prst="rect">
            <a:avLst/>
          </a:prstGeom>
          <a:noFill/>
        </p:spPr>
        <p:txBody>
          <a:bodyPr wrap="square" rtlCol="0">
            <a:spAutoFit/>
          </a:bodyPr>
          <a:lstStyle/>
          <a:p>
            <a:r>
              <a:rPr lang="hu-HU" dirty="0" smtClean="0">
                <a:latin typeface="Mistral" pitchFamily="66" charset="0"/>
              </a:rPr>
              <a:t>356</a:t>
            </a:r>
            <a:endParaRPr lang="hu-HU" dirty="0">
              <a:latin typeface="Mistral"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zövegdoboz 5"/>
          <p:cNvSpPr txBox="1"/>
          <p:nvPr/>
        </p:nvSpPr>
        <p:spPr>
          <a:xfrm>
            <a:off x="0" y="692696"/>
            <a:ext cx="8892480" cy="5262979"/>
          </a:xfrm>
          <a:prstGeom prst="rect">
            <a:avLst/>
          </a:prstGeom>
          <a:noFill/>
        </p:spPr>
        <p:txBody>
          <a:bodyPr wrap="square" rtlCol="0">
            <a:spAutoFit/>
          </a:bodyPr>
          <a:lstStyle/>
          <a:p>
            <a:r>
              <a:rPr lang="hu-HU" sz="2800" dirty="0" err="1" smtClean="0">
                <a:latin typeface="Mistral" pitchFamily="66" charset="0"/>
              </a:rPr>
              <a:t>Vojtinával</a:t>
            </a:r>
            <a:r>
              <a:rPr lang="hu-HU" sz="2800" dirty="0" smtClean="0">
                <a:latin typeface="Mistral" pitchFamily="66" charset="0"/>
              </a:rPr>
              <a:t> való találkozásom óta eltelt 15 év. A mai nap jutott eszembe újra, mennyire jó alanya lehetne következő versemnek. Az előzőekben leírtam néhány </a:t>
            </a:r>
            <a:r>
              <a:rPr lang="hu-HU" sz="2800" dirty="0" err="1" smtClean="0">
                <a:latin typeface="Mistral" pitchFamily="66" charset="0"/>
              </a:rPr>
              <a:t>Vojtina</a:t>
            </a:r>
            <a:r>
              <a:rPr lang="hu-HU" sz="2800" dirty="0" smtClean="0">
                <a:latin typeface="Mistral" pitchFamily="66" charset="0"/>
              </a:rPr>
              <a:t> tollából kifolyt tinta maradványt. Miért áldom ilyen dicső szavakkal ezeket az alkotásokat. Első és legfontosabb, </a:t>
            </a:r>
            <a:r>
              <a:rPr lang="hu-HU" sz="2800" dirty="0" err="1" smtClean="0">
                <a:latin typeface="Mistral" pitchFamily="66" charset="0"/>
              </a:rPr>
              <a:t>Vojtina</a:t>
            </a:r>
            <a:r>
              <a:rPr lang="hu-HU" sz="2800" dirty="0" smtClean="0">
                <a:latin typeface="Mistral" pitchFamily="66" charset="0"/>
              </a:rPr>
              <a:t> a verseiben egy az egyben lemásolja kedves megdicsőült barátom, Petőfi írásait, de még nem is gondolkodja túl, néhány szót kicserél és eladja az ő nevében, mikor nem is az ő fejéből származik.</a:t>
            </a:r>
          </a:p>
          <a:p>
            <a:r>
              <a:rPr lang="hu-HU" sz="2800" dirty="0" err="1" smtClean="0">
                <a:latin typeface="Mistral" pitchFamily="66" charset="0"/>
              </a:rPr>
              <a:t>Vojtina</a:t>
            </a:r>
            <a:r>
              <a:rPr lang="hu-HU" sz="2800" dirty="0" smtClean="0">
                <a:latin typeface="Mistral" pitchFamily="66" charset="0"/>
              </a:rPr>
              <a:t> és társai csak a siker miatt vállnak költővé, viszont nincs meg az intelligenciájuk, érzékük hozzá. Ezen felül ha már </a:t>
            </a:r>
            <a:r>
              <a:rPr lang="hu-HU" sz="2800" dirty="0" err="1" smtClean="0">
                <a:latin typeface="Mistral" pitchFamily="66" charset="0"/>
              </a:rPr>
              <a:t>poeta</a:t>
            </a:r>
            <a:r>
              <a:rPr lang="hu-HU" sz="2800" dirty="0" smtClean="0">
                <a:latin typeface="Mistral" pitchFamily="66" charset="0"/>
              </a:rPr>
              <a:t> </a:t>
            </a:r>
            <a:r>
              <a:rPr lang="hu-HU" sz="2800" dirty="0" err="1" smtClean="0">
                <a:latin typeface="Mistral" pitchFamily="66" charset="0"/>
              </a:rPr>
              <a:t>natusok</a:t>
            </a:r>
            <a:r>
              <a:rPr lang="hu-HU" sz="2800" dirty="0" smtClean="0">
                <a:latin typeface="Mistral" pitchFamily="66" charset="0"/>
              </a:rPr>
              <a:t> nem lehetnek, </a:t>
            </a:r>
            <a:r>
              <a:rPr lang="hu-HU" sz="2800" dirty="0" err="1" smtClean="0">
                <a:latin typeface="Mistral" pitchFamily="66" charset="0"/>
              </a:rPr>
              <a:t>poeta</a:t>
            </a:r>
            <a:r>
              <a:rPr lang="hu-HU" sz="2800" dirty="0" smtClean="0">
                <a:latin typeface="Mistral" pitchFamily="66" charset="0"/>
              </a:rPr>
              <a:t> </a:t>
            </a:r>
            <a:r>
              <a:rPr lang="hu-HU" sz="2800" dirty="0" err="1" smtClean="0">
                <a:latin typeface="Mistral" pitchFamily="66" charset="0"/>
              </a:rPr>
              <a:t>doctusokká</a:t>
            </a:r>
            <a:r>
              <a:rPr lang="hu-HU" sz="2800" dirty="0" smtClean="0">
                <a:latin typeface="Mistral" pitchFamily="66" charset="0"/>
              </a:rPr>
              <a:t> meg se próbálnak válni. A nyelvi, költői, író hiányosságok is látszanak verseiben (tagolatlanság, ritmustalanság, összefüggés nélküli szövegalkotás).</a:t>
            </a:r>
            <a:endParaRPr lang="hu-HU" sz="2800" dirty="0">
              <a:latin typeface="Mistral" pitchFamily="66" charset="0"/>
            </a:endParaRPr>
          </a:p>
        </p:txBody>
      </p:sp>
      <p:sp>
        <p:nvSpPr>
          <p:cNvPr id="4" name="Szövegdoboz 3"/>
          <p:cNvSpPr txBox="1"/>
          <p:nvPr/>
        </p:nvSpPr>
        <p:spPr>
          <a:xfrm>
            <a:off x="8460432" y="6309320"/>
            <a:ext cx="504056" cy="369332"/>
          </a:xfrm>
          <a:prstGeom prst="rect">
            <a:avLst/>
          </a:prstGeom>
          <a:noFill/>
        </p:spPr>
        <p:txBody>
          <a:bodyPr wrap="square" rtlCol="0">
            <a:spAutoFit/>
          </a:bodyPr>
          <a:lstStyle/>
          <a:p>
            <a:r>
              <a:rPr lang="hu-HU" dirty="0" smtClean="0">
                <a:latin typeface="Mistral" pitchFamily="66" charset="0"/>
              </a:rPr>
              <a:t>357</a:t>
            </a:r>
            <a:endParaRPr lang="hu-HU" dirty="0">
              <a:latin typeface="Mistral"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zövegdoboz 4"/>
          <p:cNvSpPr txBox="1"/>
          <p:nvPr/>
        </p:nvSpPr>
        <p:spPr>
          <a:xfrm>
            <a:off x="0" y="548680"/>
            <a:ext cx="8604448" cy="3970318"/>
          </a:xfrm>
          <a:prstGeom prst="rect">
            <a:avLst/>
          </a:prstGeom>
          <a:noFill/>
        </p:spPr>
        <p:txBody>
          <a:bodyPr wrap="square" rtlCol="0">
            <a:spAutoFit/>
          </a:bodyPr>
          <a:lstStyle/>
          <a:p>
            <a:r>
              <a:rPr lang="hu-HU" sz="2800" dirty="0" smtClean="0">
                <a:latin typeface="Mistral" pitchFamily="66" charset="0"/>
              </a:rPr>
              <a:t>Az első kettő verssel ellentétben a harmadik vers témája eredeti, de látszik a tudatlanság is benne. Attól egy pillanatra  tekintsünk el, hogy tanításával nem értek egyet. Egy igaz költő sose hazudik. Érvelései borzalmasak, túl hosszan fogalmazza meg az ugyanolya jelentéssel bíró hasonlatokat, ezáltal monotonná válnak érvei. Végül, de nem utolsó sorban </a:t>
            </a:r>
            <a:r>
              <a:rPr lang="hu-HU" sz="2800" dirty="0" err="1" smtClean="0">
                <a:latin typeface="Mistral" pitchFamily="66" charset="0"/>
              </a:rPr>
              <a:t>Vojtina</a:t>
            </a:r>
            <a:r>
              <a:rPr lang="hu-HU" sz="2800" dirty="0" smtClean="0">
                <a:latin typeface="Mistral" pitchFamily="66" charset="0"/>
              </a:rPr>
              <a:t> ebben a versben saját maga is bevallja, mi az igazi célja a költészettel. Hogy lehet valaki ennyire oktondi? Tudnia kell a világnak, hogy az igazi költők műveit olvassa, ne ezeket a versfaragókat. Ezért írom meg </a:t>
            </a:r>
            <a:r>
              <a:rPr lang="hu-HU" sz="2800" dirty="0" err="1" smtClean="0">
                <a:latin typeface="Mistral" pitchFamily="66" charset="0"/>
              </a:rPr>
              <a:t>Vojtina</a:t>
            </a:r>
            <a:r>
              <a:rPr lang="hu-HU" sz="2800" dirty="0" smtClean="0">
                <a:latin typeface="Mistral" pitchFamily="66" charset="0"/>
              </a:rPr>
              <a:t> </a:t>
            </a:r>
            <a:r>
              <a:rPr lang="hu-HU" sz="2800" dirty="0">
                <a:latin typeface="Mistral" pitchFamily="66" charset="0"/>
              </a:rPr>
              <a:t>a</a:t>
            </a:r>
            <a:r>
              <a:rPr lang="hu-HU" sz="2800" dirty="0" smtClean="0">
                <a:latin typeface="Mistral" pitchFamily="66" charset="0"/>
              </a:rPr>
              <a:t>rs poétikáját.</a:t>
            </a:r>
            <a:endParaRPr lang="hu-HU" sz="2800" dirty="0">
              <a:latin typeface="Mistral" pitchFamily="66" charset="0"/>
            </a:endParaRPr>
          </a:p>
        </p:txBody>
      </p:sp>
      <p:sp>
        <p:nvSpPr>
          <p:cNvPr id="7" name="Szövegdoboz 6"/>
          <p:cNvSpPr txBox="1"/>
          <p:nvPr/>
        </p:nvSpPr>
        <p:spPr>
          <a:xfrm>
            <a:off x="8532440" y="6309320"/>
            <a:ext cx="611560" cy="369332"/>
          </a:xfrm>
          <a:prstGeom prst="rect">
            <a:avLst/>
          </a:prstGeom>
          <a:noFill/>
        </p:spPr>
        <p:txBody>
          <a:bodyPr wrap="square" rtlCol="0">
            <a:spAutoFit/>
          </a:bodyPr>
          <a:lstStyle/>
          <a:p>
            <a:r>
              <a:rPr lang="hu-HU" dirty="0" smtClean="0">
                <a:latin typeface="Mistral" pitchFamily="66" charset="0"/>
              </a:rPr>
              <a:t>358</a:t>
            </a:r>
            <a:endParaRPr lang="hu-HU" dirty="0">
              <a:latin typeface="Mistral" pitchFamily="66" charset="0"/>
            </a:endParaRPr>
          </a:p>
        </p:txBody>
      </p:sp>
      <p:pic>
        <p:nvPicPr>
          <p:cNvPr id="3" name="Kép 2" descr="Petőfi rajza Aranyról.jpg"/>
          <p:cNvPicPr>
            <a:picLocks noChangeAspect="1"/>
          </p:cNvPicPr>
          <p:nvPr/>
        </p:nvPicPr>
        <p:blipFill>
          <a:blip r:embed="rId2" cstate="print"/>
          <a:stretch>
            <a:fillRect/>
          </a:stretch>
        </p:blipFill>
        <p:spPr>
          <a:xfrm rot="1487065">
            <a:off x="6164046" y="4194263"/>
            <a:ext cx="2472192" cy="4016197"/>
          </a:xfrm>
          <a:prstGeom prst="rect">
            <a:avLst/>
          </a:prstGeom>
        </p:spPr>
      </p:pic>
      <p:sp>
        <p:nvSpPr>
          <p:cNvPr id="4" name="Szövegdoboz 3"/>
          <p:cNvSpPr txBox="1"/>
          <p:nvPr/>
        </p:nvSpPr>
        <p:spPr>
          <a:xfrm rot="17662015">
            <a:off x="5857969" y="4665179"/>
            <a:ext cx="1950547" cy="286904"/>
          </a:xfrm>
          <a:prstGeom prst="rect">
            <a:avLst/>
          </a:prstGeom>
          <a:noFill/>
        </p:spPr>
        <p:txBody>
          <a:bodyPr wrap="square" rtlCol="0">
            <a:spAutoFit/>
          </a:bodyPr>
          <a:lstStyle/>
          <a:p>
            <a:r>
              <a:rPr lang="hu-HU" sz="1200" dirty="0" err="1" smtClean="0">
                <a:latin typeface="Blackadder ITC" pitchFamily="82" charset="0"/>
              </a:rPr>
              <a:t>Vojtina</a:t>
            </a:r>
            <a:r>
              <a:rPr lang="hu-HU" sz="1200" dirty="0" smtClean="0">
                <a:latin typeface="Blackadder ITC" pitchFamily="82" charset="0"/>
              </a:rPr>
              <a:t> Mátyás: Arany János</a:t>
            </a:r>
            <a:endParaRPr lang="hu-HU" sz="1200" dirty="0">
              <a:latin typeface="Blackadder ITC"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zövegdoboz 3"/>
          <p:cNvSpPr txBox="1"/>
          <p:nvPr/>
        </p:nvSpPr>
        <p:spPr>
          <a:xfrm>
            <a:off x="0" y="260648"/>
            <a:ext cx="3065263" cy="584775"/>
          </a:xfrm>
          <a:prstGeom prst="rect">
            <a:avLst/>
          </a:prstGeom>
          <a:noFill/>
        </p:spPr>
        <p:txBody>
          <a:bodyPr wrap="none" rtlCol="0">
            <a:spAutoFit/>
          </a:bodyPr>
          <a:lstStyle/>
          <a:p>
            <a:r>
              <a:rPr lang="hu-HU" sz="3200" dirty="0" smtClean="0">
                <a:latin typeface="Mistral" pitchFamily="66" charset="0"/>
              </a:rPr>
              <a:t>Költői </a:t>
            </a:r>
            <a:r>
              <a:rPr lang="hu-HU" sz="3200" dirty="0" smtClean="0">
                <a:latin typeface="Mistral" pitchFamily="66" charset="0"/>
              </a:rPr>
              <a:t>képek, jegyzetek</a:t>
            </a:r>
            <a:endParaRPr lang="hu-HU" sz="3200" dirty="0">
              <a:latin typeface="Mistral" pitchFamily="66" charset="0"/>
            </a:endParaRPr>
          </a:p>
        </p:txBody>
      </p:sp>
      <p:sp>
        <p:nvSpPr>
          <p:cNvPr id="5" name="Szövegdoboz 4"/>
          <p:cNvSpPr txBox="1"/>
          <p:nvPr/>
        </p:nvSpPr>
        <p:spPr>
          <a:xfrm>
            <a:off x="0" y="917912"/>
            <a:ext cx="9144000" cy="5632311"/>
          </a:xfrm>
          <a:prstGeom prst="rect">
            <a:avLst/>
          </a:prstGeom>
          <a:noFill/>
        </p:spPr>
        <p:txBody>
          <a:bodyPr wrap="square" rtlCol="0">
            <a:spAutoFit/>
          </a:bodyPr>
          <a:lstStyle/>
          <a:p>
            <a:pPr marL="571500" indent="-571500">
              <a:buFont typeface="Arial" pitchFamily="34" charset="0"/>
              <a:buChar char="•"/>
            </a:pPr>
            <a:r>
              <a:rPr lang="hu-HU" sz="2000" dirty="0" err="1" smtClean="0">
                <a:latin typeface="Mistral" pitchFamily="66" charset="0"/>
              </a:rPr>
              <a:t>Vojtina</a:t>
            </a:r>
            <a:r>
              <a:rPr lang="hu-HU" sz="2000" dirty="0" smtClean="0">
                <a:latin typeface="Mistral" pitchFamily="66" charset="0"/>
              </a:rPr>
              <a:t> versei: sok </a:t>
            </a:r>
            <a:r>
              <a:rPr lang="hu-HU" sz="2000" dirty="0" smtClean="0">
                <a:latin typeface="Mistral" pitchFamily="66" charset="0"/>
              </a:rPr>
              <a:t>van belőlük, de </a:t>
            </a:r>
            <a:r>
              <a:rPr lang="hu-HU" sz="2000" dirty="0" smtClean="0">
                <a:latin typeface="Mistral" pitchFamily="66" charset="0"/>
              </a:rPr>
              <a:t>igénytelenek→csatorna, poshadt fazék tartalma</a:t>
            </a:r>
          </a:p>
          <a:p>
            <a:pPr indent="-571500">
              <a:buFont typeface="Arial" pitchFamily="34" charset="0"/>
              <a:buChar char="•"/>
            </a:pPr>
            <a:r>
              <a:rPr lang="hu-HU" sz="2000" dirty="0" err="1" smtClean="0">
                <a:latin typeface="Mistral" pitchFamily="66" charset="0"/>
              </a:rPr>
              <a:t>Vojtina-féle</a:t>
            </a:r>
            <a:r>
              <a:rPr lang="hu-HU" sz="2000" dirty="0" smtClean="0">
                <a:latin typeface="Mistral" pitchFamily="66" charset="0"/>
              </a:rPr>
              <a:t> költők: fiatalok, tapasztalatlanok, korán kezdik→éretlen gyümölcsök</a:t>
            </a:r>
          </a:p>
          <a:p>
            <a:pPr indent="-571500">
              <a:buFont typeface="Arial" pitchFamily="34" charset="0"/>
              <a:buChar char="•"/>
            </a:pPr>
            <a:r>
              <a:rPr lang="hu-HU" sz="2000" dirty="0" err="1" smtClean="0">
                <a:latin typeface="Mistral" pitchFamily="66" charset="0"/>
              </a:rPr>
              <a:t>Vojtina-</a:t>
            </a:r>
            <a:r>
              <a:rPr lang="hu-HU" sz="2000" dirty="0" smtClean="0">
                <a:latin typeface="Mistral" pitchFamily="66" charset="0"/>
              </a:rPr>
              <a:t> féle költők művei: borzalom, szenvedés, kín, olvasni→</a:t>
            </a:r>
            <a:r>
              <a:rPr lang="hu-HU" sz="2000" dirty="0" err="1" smtClean="0">
                <a:latin typeface="Mistral" pitchFamily="66" charset="0"/>
              </a:rPr>
              <a:t>kaosz</a:t>
            </a:r>
            <a:endParaRPr lang="hu-HU" sz="2000" dirty="0" smtClean="0">
              <a:latin typeface="Mistral" pitchFamily="66" charset="0"/>
            </a:endParaRPr>
          </a:p>
          <a:p>
            <a:pPr indent="-571500">
              <a:buFont typeface="Arial" pitchFamily="34" charset="0"/>
              <a:buChar char="•"/>
            </a:pPr>
            <a:r>
              <a:rPr lang="hu-HU" sz="2000" dirty="0" smtClean="0">
                <a:latin typeface="Mistral" pitchFamily="66" charset="0"/>
              </a:rPr>
              <a:t>Múzsára rím→ </a:t>
            </a:r>
            <a:r>
              <a:rPr lang="hu-HU" sz="2000" strike="sngStrike" dirty="0" err="1" smtClean="0">
                <a:latin typeface="Mistral" pitchFamily="66" charset="0"/>
              </a:rPr>
              <a:t>kúsza</a:t>
            </a:r>
            <a:r>
              <a:rPr lang="hu-HU" sz="2000" dirty="0" smtClean="0">
                <a:latin typeface="Mistral" pitchFamily="66" charset="0"/>
              </a:rPr>
              <a:t>  </a:t>
            </a:r>
            <a:r>
              <a:rPr lang="hu-HU" sz="2000" strike="sngStrike" dirty="0" smtClean="0">
                <a:latin typeface="Mistral" pitchFamily="66" charset="0"/>
              </a:rPr>
              <a:t>fúga </a:t>
            </a:r>
            <a:r>
              <a:rPr lang="hu-HU" sz="2000" dirty="0" smtClean="0">
                <a:latin typeface="Mistral" pitchFamily="66" charset="0"/>
              </a:rPr>
              <a:t> </a:t>
            </a:r>
            <a:r>
              <a:rPr lang="hu-HU" sz="2000" strike="sngStrike" dirty="0" err="1" smtClean="0">
                <a:latin typeface="Mistral" pitchFamily="66" charset="0"/>
              </a:rPr>
              <a:t>úgat</a:t>
            </a:r>
            <a:r>
              <a:rPr lang="hu-HU" sz="2000" dirty="0" smtClean="0">
                <a:latin typeface="Mistral" pitchFamily="66" charset="0"/>
              </a:rPr>
              <a:t>  </a:t>
            </a:r>
            <a:r>
              <a:rPr lang="hu-HU" sz="2000" strike="sngStrike" dirty="0" smtClean="0">
                <a:latin typeface="Mistral" pitchFamily="66" charset="0"/>
              </a:rPr>
              <a:t>kirúgat </a:t>
            </a:r>
            <a:r>
              <a:rPr lang="hu-HU" sz="2000" dirty="0" smtClean="0">
                <a:latin typeface="Mistral" pitchFamily="66" charset="0"/>
              </a:rPr>
              <a:t> rúzsa→ mályva-rúzsa→bokrát  a múzsa</a:t>
            </a:r>
          </a:p>
          <a:p>
            <a:pPr indent="-571500">
              <a:buFont typeface="Arial" pitchFamily="34" charset="0"/>
              <a:buChar char="•"/>
            </a:pPr>
            <a:r>
              <a:rPr lang="hu-HU" sz="2000" dirty="0" smtClean="0">
                <a:latin typeface="Mistral" pitchFamily="66" charset="0"/>
              </a:rPr>
              <a:t>Költő élethez tanulni kell, nem elég érezni dolgok iránt→</a:t>
            </a:r>
          </a:p>
          <a:p>
            <a:pPr marL="1620000" indent="-571500"/>
            <a:r>
              <a:rPr lang="hu-HU" sz="2000" dirty="0" smtClean="0">
                <a:latin typeface="Mistral" pitchFamily="66" charset="0"/>
              </a:rPr>
              <a:t>”Mert jóllehet az érzés egyre megy,</a:t>
            </a:r>
          </a:p>
          <a:p>
            <a:pPr marL="1620000" indent="-571500"/>
            <a:r>
              <a:rPr lang="hu-HU" sz="2000" dirty="0" smtClean="0">
                <a:latin typeface="Mistral" pitchFamily="66" charset="0"/>
              </a:rPr>
              <a:t>A költő, s a… </a:t>
            </a:r>
            <a:r>
              <a:rPr lang="hu-HU" sz="2000" dirty="0" smtClean="0">
                <a:latin typeface="Mistral" pitchFamily="66" charset="0"/>
              </a:rPr>
              <a:t>c</a:t>
            </a:r>
            <a:r>
              <a:rPr lang="hu-HU" sz="2000" dirty="0" smtClean="0">
                <a:latin typeface="Mistral" pitchFamily="66" charset="0"/>
              </a:rPr>
              <a:t>ipész-inas, nem egy.”</a:t>
            </a:r>
          </a:p>
          <a:p>
            <a:pPr indent="-571500">
              <a:buFont typeface="Arial" pitchFamily="34" charset="0"/>
              <a:buChar char="•"/>
            </a:pPr>
            <a:r>
              <a:rPr lang="hu-HU" sz="2000" dirty="0" smtClean="0">
                <a:latin typeface="Mistral" pitchFamily="66" charset="0"/>
              </a:rPr>
              <a:t>Már tanítónak tartja magát </a:t>
            </a:r>
            <a:r>
              <a:rPr lang="hu-HU" sz="2000" dirty="0" err="1" smtClean="0">
                <a:latin typeface="Mistral" pitchFamily="66" charset="0"/>
              </a:rPr>
              <a:t>Vojtina</a:t>
            </a:r>
            <a:r>
              <a:rPr lang="hu-HU" sz="2000" dirty="0" smtClean="0">
                <a:latin typeface="Mistral" pitchFamily="66" charset="0"/>
              </a:rPr>
              <a:t>→éneklőből énektanár</a:t>
            </a:r>
          </a:p>
          <a:p>
            <a:pPr indent="-571500">
              <a:buFont typeface="Arial" pitchFamily="34" charset="0"/>
              <a:buChar char="•"/>
            </a:pPr>
            <a:r>
              <a:rPr lang="hu-HU" sz="2000" dirty="0" smtClean="0">
                <a:latin typeface="Mistral" pitchFamily="66" charset="0"/>
              </a:rPr>
              <a:t>A természet hazugságai : kék ég, nap járása, csillaghullás, optikai csalódás (délibáb, szivárvány)</a:t>
            </a:r>
          </a:p>
          <a:p>
            <a:pPr indent="-571500">
              <a:buFont typeface="Arial" pitchFamily="34" charset="0"/>
              <a:buChar char="•"/>
            </a:pPr>
            <a:r>
              <a:rPr lang="hu-HU" sz="2000" dirty="0" smtClean="0">
                <a:latin typeface="Mistral" pitchFamily="66" charset="0"/>
              </a:rPr>
              <a:t>Krónikások, írók csak ki találnak mindent→törpe Bánk, következetlen Mátyás</a:t>
            </a:r>
          </a:p>
          <a:p>
            <a:pPr indent="-571500">
              <a:buFont typeface="Arial" pitchFamily="34" charset="0"/>
              <a:buChar char="•"/>
            </a:pPr>
            <a:r>
              <a:rPr lang="hu-HU" sz="2000" dirty="0" smtClean="0">
                <a:latin typeface="Mistral" pitchFamily="66" charset="0"/>
              </a:rPr>
              <a:t>Az igaz mű nem olyan érdekes, mint a hamis→boa emésztése→lassan megemészthető az igaz vers is</a:t>
            </a:r>
          </a:p>
          <a:p>
            <a:pPr indent="-571500">
              <a:buFont typeface="Arial" pitchFamily="34" charset="0"/>
              <a:buChar char="•"/>
              <a:tabLst>
                <a:tab pos="536575" algn="l"/>
              </a:tabLst>
            </a:pPr>
            <a:r>
              <a:rPr lang="hu-HU" sz="2000" dirty="0" smtClean="0">
                <a:latin typeface="Mistral" pitchFamily="66" charset="0"/>
              </a:rPr>
              <a:t>Az élet hazugságai: vásár az élet→ember az embert nyomorgatja, tapossa, az élet olyan szenvedés, mint a piaci vásárlás</a:t>
            </a:r>
          </a:p>
          <a:p>
            <a:pPr indent="-571500">
              <a:buFont typeface="Arial" pitchFamily="34" charset="0"/>
              <a:buChar char="•"/>
              <a:tabLst>
                <a:tab pos="536575" algn="l"/>
              </a:tabLst>
            </a:pPr>
            <a:r>
              <a:rPr lang="hu-HU" sz="2000" dirty="0" smtClean="0">
                <a:latin typeface="Mistral" pitchFamily="66" charset="0"/>
              </a:rPr>
              <a:t>Pesti és budai városleírás→Pest és Buda se olyan, mint aminek gondolják az emberek</a:t>
            </a:r>
          </a:p>
          <a:p>
            <a:pPr indent="-571500">
              <a:buFont typeface="Arial" pitchFamily="34" charset="0"/>
              <a:buChar char="•"/>
              <a:tabLst>
                <a:tab pos="536575" algn="l"/>
              </a:tabLst>
            </a:pPr>
            <a:r>
              <a:rPr lang="hu-HU" sz="2000" dirty="0" err="1" smtClean="0">
                <a:latin typeface="Mistral" pitchFamily="66" charset="0"/>
              </a:rPr>
              <a:t>Vojtina</a:t>
            </a:r>
            <a:r>
              <a:rPr lang="hu-HU" sz="2000" dirty="0" smtClean="0">
                <a:latin typeface="Mistral" pitchFamily="66" charset="0"/>
              </a:rPr>
              <a:t> eszméje: olvasott emberből már válhat költő→” egy kis lexikon kell és tied már </a:t>
            </a:r>
            <a:r>
              <a:rPr lang="hu-HU" sz="2000" dirty="0" err="1" smtClean="0">
                <a:latin typeface="Mistral" pitchFamily="66" charset="0"/>
              </a:rPr>
              <a:t>Parnassz</a:t>
            </a:r>
            <a:r>
              <a:rPr lang="hu-HU" sz="2000" dirty="0" smtClean="0">
                <a:latin typeface="Mistral" pitchFamily="66" charset="0"/>
              </a:rPr>
              <a:t>, Helikon (ide egyéb görög neveket és latin szavakat is írjak)</a:t>
            </a:r>
          </a:p>
          <a:p>
            <a:pPr indent="-571500">
              <a:buFont typeface="Arial" pitchFamily="34" charset="0"/>
              <a:buChar char="•"/>
              <a:tabLst>
                <a:tab pos="536575" algn="l"/>
              </a:tabLst>
            </a:pPr>
            <a:r>
              <a:rPr lang="hu-HU" sz="2000" dirty="0" smtClean="0">
                <a:latin typeface="Mistral" pitchFamily="66" charset="0"/>
              </a:rPr>
              <a:t>Nem érdekli </a:t>
            </a:r>
            <a:r>
              <a:rPr lang="hu-HU" sz="2000" dirty="0" err="1" smtClean="0">
                <a:latin typeface="Mistral" pitchFamily="66" charset="0"/>
              </a:rPr>
              <a:t>Vojtinát</a:t>
            </a:r>
            <a:r>
              <a:rPr lang="hu-HU" sz="2000" dirty="0" smtClean="0">
                <a:latin typeface="Mistral" pitchFamily="66" charset="0"/>
              </a:rPr>
              <a:t> mennyire lesz sikeres a halál után, csak az életben legyen sikeres→ „jelennek ír, ki jelenben él”</a:t>
            </a:r>
          </a:p>
        </p:txBody>
      </p:sp>
      <p:sp>
        <p:nvSpPr>
          <p:cNvPr id="6" name="Szövegdoboz 5"/>
          <p:cNvSpPr txBox="1"/>
          <p:nvPr/>
        </p:nvSpPr>
        <p:spPr>
          <a:xfrm>
            <a:off x="8460432" y="6309320"/>
            <a:ext cx="504056" cy="369332"/>
          </a:xfrm>
          <a:prstGeom prst="rect">
            <a:avLst/>
          </a:prstGeom>
          <a:noFill/>
        </p:spPr>
        <p:txBody>
          <a:bodyPr wrap="square" rtlCol="0">
            <a:spAutoFit/>
          </a:bodyPr>
          <a:lstStyle/>
          <a:p>
            <a:r>
              <a:rPr lang="hu-HU" dirty="0" smtClean="0">
                <a:latin typeface="Mistral" pitchFamily="66" charset="0"/>
              </a:rPr>
              <a:t>359</a:t>
            </a:r>
            <a:endParaRPr lang="hu-HU" dirty="0">
              <a:latin typeface="Mistral"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680</Words>
  <Application>Microsoft Office PowerPoint</Application>
  <PresentationFormat>Diavetítés a képernyőre (4:3 oldalarány)</PresentationFormat>
  <Paragraphs>49</Paragraphs>
  <Slides>5</Slides>
  <Notes>1</Notes>
  <HiddenSlides>0</HiddenSlides>
  <MMClips>0</MMClips>
  <ScaleCrop>false</ScaleCrop>
  <HeadingPairs>
    <vt:vector size="4" baseType="variant">
      <vt:variant>
        <vt:lpstr>Téma</vt:lpstr>
      </vt:variant>
      <vt:variant>
        <vt:i4>1</vt:i4>
      </vt:variant>
      <vt:variant>
        <vt:lpstr>Diacímek</vt:lpstr>
      </vt:variant>
      <vt:variant>
        <vt:i4>5</vt:i4>
      </vt:variant>
    </vt:vector>
  </HeadingPairs>
  <TitlesOfParts>
    <vt:vector size="6" baseType="lpstr">
      <vt:lpstr>Office-téma</vt:lpstr>
      <vt:lpstr>1. dia</vt:lpstr>
      <vt:lpstr>2. dia</vt:lpstr>
      <vt:lpstr>3. dia</vt:lpstr>
      <vt:lpstr>4. dia</vt:lpstr>
      <vt:lpstr>5.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User</dc:creator>
  <cp:lastModifiedBy>User</cp:lastModifiedBy>
  <cp:revision>42</cp:revision>
  <dcterms:created xsi:type="dcterms:W3CDTF">2018-03-07T16:16:58Z</dcterms:created>
  <dcterms:modified xsi:type="dcterms:W3CDTF">2018-03-11T17:34:53Z</dcterms:modified>
</cp:coreProperties>
</file>