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smeretlen felhasználó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FD89E"/>
    <a:srgbClr val="FFE796"/>
    <a:srgbClr val="FFEF8A"/>
    <a:srgbClr val="CC9E00"/>
    <a:srgbClr val="9966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0" y="-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3-10T06:45:45.765" idx="1">
    <p:pos x="5472" y="4791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80C9-B4FA-4A01-A2BE-6B70F372244B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C249-6D32-4772-B3EF-9E2622EA0F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80C9-B4FA-4A01-A2BE-6B70F372244B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C249-6D32-4772-B3EF-9E2622EA0F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80C9-B4FA-4A01-A2BE-6B70F372244B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C249-6D32-4772-B3EF-9E2622EA0F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80C9-B4FA-4A01-A2BE-6B70F372244B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C249-6D32-4772-B3EF-9E2622EA0F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80C9-B4FA-4A01-A2BE-6B70F372244B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C249-6D32-4772-B3EF-9E2622EA0F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80C9-B4FA-4A01-A2BE-6B70F372244B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C249-6D32-4772-B3EF-9E2622EA0F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80C9-B4FA-4A01-A2BE-6B70F372244B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C249-6D32-4772-B3EF-9E2622EA0F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80C9-B4FA-4A01-A2BE-6B70F372244B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C249-6D32-4772-B3EF-9E2622EA0F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80C9-B4FA-4A01-A2BE-6B70F372244B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C249-6D32-4772-B3EF-9E2622EA0F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80C9-B4FA-4A01-A2BE-6B70F372244B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C249-6D32-4772-B3EF-9E2622EA0F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180C9-B4FA-4A01-A2BE-6B70F372244B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14C249-6D32-4772-B3EF-9E2622EA0F09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180C9-B4FA-4A01-A2BE-6B70F372244B}" type="datetimeFigureOut">
              <a:rPr lang="hu-HU" smtClean="0"/>
              <a:pPr/>
              <a:t>2018.03.11.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4C249-6D32-4772-B3EF-9E2622EA0F09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1052736"/>
            <a:ext cx="8892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i="1" dirty="0" smtClean="0">
                <a:latin typeface="Mistral" pitchFamily="66" charset="0"/>
              </a:rPr>
              <a:t>Első és egyetlen verskötetem utolsó , lezáró verse(jegyzetek</a:t>
            </a:r>
            <a:r>
              <a:rPr lang="hu-HU" sz="2400" i="1" dirty="0">
                <a:latin typeface="Mistral" pitchFamily="66" charset="0"/>
              </a:rPr>
              <a:t>)</a:t>
            </a:r>
          </a:p>
        </p:txBody>
      </p:sp>
      <p:sp>
        <p:nvSpPr>
          <p:cNvPr id="6" name="Szövegdoboz 5"/>
          <p:cNvSpPr txBox="1"/>
          <p:nvPr/>
        </p:nvSpPr>
        <p:spPr>
          <a:xfrm>
            <a:off x="323528" y="1988840"/>
            <a:ext cx="835292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hu-HU" sz="2800" i="1" dirty="0">
                <a:latin typeface="Mistral" pitchFamily="66" charset="0"/>
              </a:rPr>
              <a:t>Cél: életemben szerzett főbb tanulságaimat, tapasztalataimat átadjam az </a:t>
            </a:r>
            <a:r>
              <a:rPr lang="hu-HU" sz="2800" i="1" dirty="0" smtClean="0">
                <a:latin typeface="Mistral" pitchFamily="66" charset="0"/>
              </a:rPr>
              <a:t>olvasónak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hu-HU" sz="2800" i="1" dirty="0" smtClean="0">
                <a:latin typeface="Mistral" pitchFamily="66" charset="0"/>
              </a:rPr>
              <a:t>Ez a mű lesz az utolsó költeményem, ezzel fogok a sírba menni (innen ered a cím), így a problémák beletörődéséről tervezem, hogy szóljon.</a:t>
            </a:r>
          </a:p>
          <a:p>
            <a:pPr>
              <a:buFont typeface="Arial" pitchFamily="34" charset="0"/>
              <a:buChar char="•"/>
            </a:pPr>
            <a:r>
              <a:rPr lang="hu-HU" sz="2800" i="1" dirty="0" smtClean="0">
                <a:latin typeface="Mistral" pitchFamily="66" charset="0"/>
              </a:rPr>
              <a:t>Ars poetica</a:t>
            </a:r>
          </a:p>
          <a:p>
            <a:pPr>
              <a:buFont typeface="Arial" pitchFamily="34" charset="0"/>
              <a:buChar char="•"/>
            </a:pPr>
            <a:endParaRPr lang="hu-HU" sz="2800" i="1" dirty="0">
              <a:latin typeface="Mistral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>
            <a:extLst>
              <a:ext uri="{FF2B5EF4-FFF2-40B4-BE49-F238E27FC236}">
                <a16:creationId xmlns="" xmlns:a16="http://schemas.microsoft.com/office/drawing/2014/main" id="{BF875ADD-5DB0-3342-BD8D-F0CEBF4B6ECF}"/>
              </a:ext>
            </a:extLst>
          </p:cNvPr>
          <p:cNvSpPr txBox="1"/>
          <p:nvPr/>
        </p:nvSpPr>
        <p:spPr>
          <a:xfrm>
            <a:off x="323528" y="1412776"/>
            <a:ext cx="860444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u-HU" sz="2800" i="1" dirty="0">
                <a:latin typeface="Mistral" panose="03090702030407020403" pitchFamily="66" charset="0"/>
              </a:rPr>
              <a:t>Nem panaszkodhatok, megélhetési pénzem megteremtettem életemben, de azért kicsit bánom, hogy nem sikerült megtalálnom igaz </a:t>
            </a:r>
            <a:r>
              <a:rPr lang="hu-HU" sz="2800" i="1" dirty="0" smtClean="0">
                <a:latin typeface="Mistral" panose="03090702030407020403" pitchFamily="66" charset="0"/>
              </a:rPr>
              <a:t>lelki társam</a:t>
            </a:r>
            <a:r>
              <a:rPr lang="hu-HU" sz="2800" i="1" dirty="0">
                <a:latin typeface="Mistral" panose="03090702030407020403" pitchFamily="66" charset="0"/>
              </a:rPr>
              <a:t>. Sok </a:t>
            </a:r>
            <a:r>
              <a:rPr lang="hu-HU" sz="2800" i="1" dirty="0" smtClean="0">
                <a:latin typeface="Mistral" panose="03090702030407020403" pitchFamily="66" charset="0"/>
              </a:rPr>
              <a:t>bú ért </a:t>
            </a:r>
            <a:r>
              <a:rPr lang="hu-HU" sz="2800" i="1" dirty="0">
                <a:latin typeface="Mistral" panose="03090702030407020403" pitchFamily="66" charset="0"/>
              </a:rPr>
              <a:t>életemben, hozzátartozóim közül sokan eltávoztak </a:t>
            </a:r>
            <a:r>
              <a:rPr lang="hu-HU" sz="2800" i="1" dirty="0" smtClean="0">
                <a:latin typeface="Mistral" panose="03090702030407020403" pitchFamily="66" charset="0"/>
              </a:rPr>
              <a:t>e világból</a:t>
            </a:r>
            <a:r>
              <a:rPr lang="hu-HU" sz="2800" i="1" dirty="0">
                <a:latin typeface="Mistral" panose="03090702030407020403" pitchFamily="66" charset="0"/>
              </a:rPr>
              <a:t>. Nem értem, miért áldott meg az Isten ennyi búval és fájdalommal. Sokat éltem már e világban, és mostanra sikerült elérnem, hogy nem maradt senkim. Pár évvel ezelőtt még megkérdeztem magamtól, mi lehet a probléma velem. Manapság már </a:t>
            </a:r>
            <a:r>
              <a:rPr lang="hu-HU" sz="2800" i="1" dirty="0" smtClean="0">
                <a:latin typeface="Mistral" panose="03090702030407020403" pitchFamily="66" charset="0"/>
              </a:rPr>
              <a:t>beláttam, </a:t>
            </a:r>
            <a:r>
              <a:rPr lang="hu-HU" sz="2800" i="1" dirty="0">
                <a:latin typeface="Mistral" panose="03090702030407020403" pitchFamily="66" charset="0"/>
              </a:rPr>
              <a:t>hogy magányosan halok meg. Maradt pár barátom még, akik megértik fájdalmaimat, de ahogy megfigyeltem a sors viszontagságai őket is elfogják venni tőlem. Mindegy is. Jobb ha beletörődött sorsomba. A legjobb az lesz, </a:t>
            </a:r>
            <a:r>
              <a:rPr lang="hu-HU" sz="2800" i="1" dirty="0" smtClean="0">
                <a:latin typeface="Mistral" panose="03090702030407020403" pitchFamily="66" charset="0"/>
              </a:rPr>
              <a:t>ha megírom kötetem utolsó </a:t>
            </a:r>
            <a:r>
              <a:rPr lang="hu-HU" sz="2800" i="1" dirty="0">
                <a:latin typeface="Mistral" panose="03090702030407020403" pitchFamily="66" charset="0"/>
              </a:rPr>
              <a:t>versét ezekről a gondolatokról.</a:t>
            </a:r>
          </a:p>
        </p:txBody>
      </p:sp>
      <p:sp>
        <p:nvSpPr>
          <p:cNvPr id="3" name="Szövegdoboz 2"/>
          <p:cNvSpPr txBox="1"/>
          <p:nvPr/>
        </p:nvSpPr>
        <p:spPr>
          <a:xfrm>
            <a:off x="0" y="764704"/>
            <a:ext cx="27363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i="1" dirty="0" smtClean="0">
                <a:latin typeface="Mistral" pitchFamily="66" charset="0"/>
              </a:rPr>
              <a:t>Életem leírása a versben</a:t>
            </a:r>
            <a:endParaRPr lang="hu-HU" sz="2400" i="1" dirty="0">
              <a:latin typeface="Mistral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43116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404664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i="1" dirty="0" smtClean="0">
                <a:latin typeface="Mistral" pitchFamily="66" charset="0"/>
              </a:rPr>
              <a:t>Címötletek</a:t>
            </a:r>
            <a:endParaRPr lang="hu-HU" sz="2400" i="1" dirty="0">
              <a:latin typeface="Mistral" pitchFamily="66" charset="0"/>
            </a:endParaRPr>
          </a:p>
        </p:txBody>
      </p:sp>
      <p:graphicFrame>
        <p:nvGraphicFramePr>
          <p:cNvPr id="9" name="Táblázat 8"/>
          <p:cNvGraphicFramePr>
            <a:graphicFrameLocks noGrp="1"/>
          </p:cNvGraphicFramePr>
          <p:nvPr/>
        </p:nvGraphicFramePr>
        <p:xfrm>
          <a:off x="323528" y="980728"/>
          <a:ext cx="8640960" cy="516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4908"/>
                <a:gridCol w="1927500"/>
                <a:gridCol w="2304256"/>
                <a:gridCol w="2664296"/>
              </a:tblGrid>
              <a:tr h="720080">
                <a:tc>
                  <a:txBody>
                    <a:bodyPr/>
                    <a:lstStyle/>
                    <a:p>
                      <a:endParaRPr lang="hu-HU" sz="2400" b="0" i="1" dirty="0">
                        <a:solidFill>
                          <a:schemeClr val="tx1"/>
                        </a:solidFill>
                        <a:latin typeface="Mistral" pitchFamily="66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0" i="1" dirty="0" smtClean="0">
                          <a:solidFill>
                            <a:schemeClr val="tx1"/>
                          </a:solidFill>
                          <a:latin typeface="Mistral" pitchFamily="66" charset="0"/>
                        </a:rPr>
                        <a:t>Ars poetica</a:t>
                      </a:r>
                      <a:endParaRPr lang="hu-HU" sz="2400" b="0" i="1" dirty="0">
                        <a:solidFill>
                          <a:schemeClr val="tx1"/>
                        </a:solidFill>
                        <a:latin typeface="Mistral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0" i="1" dirty="0" smtClean="0">
                          <a:solidFill>
                            <a:schemeClr val="tx1"/>
                          </a:solidFill>
                          <a:latin typeface="Mistral" pitchFamily="66" charset="0"/>
                        </a:rPr>
                        <a:t>Utolsó gyöngyöm</a:t>
                      </a:r>
                      <a:endParaRPr lang="hu-HU" sz="2400" b="0" i="1" dirty="0">
                        <a:solidFill>
                          <a:schemeClr val="tx1"/>
                        </a:solidFill>
                        <a:latin typeface="Mistral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b="0" i="1" dirty="0" smtClean="0">
                          <a:solidFill>
                            <a:schemeClr val="tx1"/>
                          </a:solidFill>
                          <a:latin typeface="Mistral" pitchFamily="66" charset="0"/>
                        </a:rPr>
                        <a:t>Útravaló verseimmel</a:t>
                      </a:r>
                      <a:endParaRPr lang="hu-HU" sz="2400" b="0" i="1" dirty="0">
                        <a:solidFill>
                          <a:schemeClr val="tx1"/>
                        </a:solidFill>
                        <a:latin typeface="Mistral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20280">
                <a:tc>
                  <a:txBody>
                    <a:bodyPr/>
                    <a:lstStyle/>
                    <a:p>
                      <a:pPr algn="ctr"/>
                      <a:r>
                        <a:rPr lang="hu-HU" sz="2400" b="0" i="1" dirty="0" smtClean="0">
                          <a:solidFill>
                            <a:schemeClr val="tx1"/>
                          </a:solidFill>
                          <a:latin typeface="Mistral" pitchFamily="66" charset="0"/>
                        </a:rPr>
                        <a:t>Előnyök</a:t>
                      </a:r>
                      <a:endParaRPr lang="hu-HU" sz="2400" b="0" i="1" dirty="0">
                        <a:solidFill>
                          <a:schemeClr val="tx1"/>
                        </a:solidFill>
                        <a:latin typeface="Mistral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400" b="0" i="1" dirty="0" smtClean="0">
                          <a:solidFill>
                            <a:schemeClr val="tx1"/>
                          </a:solidFill>
                          <a:latin typeface="Mistral" pitchFamily="66" charset="0"/>
                        </a:rPr>
                        <a:t>Mindenki érti,</a:t>
                      </a:r>
                      <a:r>
                        <a:rPr lang="hu-HU" sz="2400" b="0" i="1" baseline="0" dirty="0" smtClean="0">
                          <a:solidFill>
                            <a:schemeClr val="tx1"/>
                          </a:solidFill>
                          <a:latin typeface="Mistral" pitchFamily="66" charset="0"/>
                        </a:rPr>
                        <a:t> miről szól a cím, egyszerű, tömör.</a:t>
                      </a:r>
                      <a:endParaRPr lang="hu-HU" sz="2400" b="0" i="1" dirty="0">
                        <a:solidFill>
                          <a:schemeClr val="tx1"/>
                        </a:solidFill>
                        <a:latin typeface="Mistral" pitchFamily="66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400" b="0" i="1" dirty="0" smtClean="0">
                          <a:solidFill>
                            <a:schemeClr val="tx1"/>
                          </a:solidFill>
                          <a:latin typeface="Mistral" pitchFamily="66" charset="0"/>
                        </a:rPr>
                        <a:t>A vers címéből egyből feltűnik az olvasónak, mit jelent nekem ez a mű</a:t>
                      </a:r>
                      <a:endParaRPr lang="hu-HU" sz="2400" b="0" i="1" dirty="0">
                        <a:solidFill>
                          <a:schemeClr val="tx1"/>
                        </a:solidFill>
                        <a:latin typeface="Mistral" pitchFamily="66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400" b="0" i="1" dirty="0" smtClean="0">
                          <a:solidFill>
                            <a:schemeClr val="tx1"/>
                          </a:solidFill>
                          <a:latin typeface="Mistral" pitchFamily="66" charset="0"/>
                        </a:rPr>
                        <a:t>Jelképe annak,</a:t>
                      </a:r>
                      <a:r>
                        <a:rPr lang="hu-HU" sz="2400" b="0" i="1" baseline="0" dirty="0" smtClean="0">
                          <a:solidFill>
                            <a:schemeClr val="tx1"/>
                          </a:solidFill>
                          <a:latin typeface="Mistral" pitchFamily="66" charset="0"/>
                        </a:rPr>
                        <a:t> hogy ez az utolsó versem (halálba viszem ezt a verset), továbbá egy korszak lezárását is jelzi.</a:t>
                      </a:r>
                      <a:endParaRPr lang="hu-HU" sz="2400" b="0" i="1" dirty="0">
                        <a:solidFill>
                          <a:schemeClr val="tx1"/>
                        </a:solidFill>
                        <a:latin typeface="Mistral" pitchFamily="66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u-HU" sz="2400" b="0" i="1" dirty="0" smtClean="0">
                          <a:solidFill>
                            <a:schemeClr val="tx1"/>
                          </a:solidFill>
                          <a:latin typeface="Mistral" pitchFamily="66" charset="0"/>
                        </a:rPr>
                        <a:t>Hátrányok</a:t>
                      </a:r>
                      <a:endParaRPr lang="hu-HU" sz="2400" b="0" i="1" dirty="0">
                        <a:solidFill>
                          <a:schemeClr val="tx1"/>
                        </a:solidFill>
                        <a:latin typeface="Mistral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400" b="0" i="1" dirty="0" smtClean="0">
                          <a:solidFill>
                            <a:schemeClr val="tx1"/>
                          </a:solidFill>
                          <a:latin typeface="Mistral" pitchFamily="66" charset="0"/>
                        </a:rPr>
                        <a:t>A vers nem csak ars</a:t>
                      </a:r>
                      <a:r>
                        <a:rPr lang="hu-HU" sz="2400" b="0" i="1" baseline="0" dirty="0" smtClean="0">
                          <a:solidFill>
                            <a:schemeClr val="tx1"/>
                          </a:solidFill>
                          <a:latin typeface="Mistral" pitchFamily="66" charset="0"/>
                        </a:rPr>
                        <a:t> poeticának készül, kötetet, életet lezáró költemény.</a:t>
                      </a:r>
                      <a:endParaRPr lang="hu-HU" sz="2400" b="0" i="1" dirty="0">
                        <a:solidFill>
                          <a:schemeClr val="tx1"/>
                        </a:solidFill>
                        <a:latin typeface="Mistral" pitchFamily="66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400" b="0" i="1" dirty="0" smtClean="0">
                          <a:solidFill>
                            <a:schemeClr val="tx1"/>
                          </a:solidFill>
                          <a:latin typeface="Mistral" pitchFamily="66" charset="0"/>
                        </a:rPr>
                        <a:t>Nem jóhangzású,</a:t>
                      </a:r>
                      <a:r>
                        <a:rPr lang="hu-HU" sz="2400" b="0" i="1" baseline="0" dirty="0" smtClean="0">
                          <a:solidFill>
                            <a:schemeClr val="tx1"/>
                          </a:solidFill>
                          <a:latin typeface="Mistral" pitchFamily="66" charset="0"/>
                        </a:rPr>
                        <a:t> nem annyira ikonikus, túl egyszerű</a:t>
                      </a:r>
                      <a:endParaRPr lang="hu-HU" sz="2400" b="0" i="1" dirty="0">
                        <a:solidFill>
                          <a:schemeClr val="tx1"/>
                        </a:solidFill>
                        <a:latin typeface="Mistral" pitchFamily="66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hu-HU" sz="2400" b="0" i="1" dirty="0" smtClean="0">
                          <a:solidFill>
                            <a:schemeClr val="tx1"/>
                          </a:solidFill>
                          <a:latin typeface="Mistral" pitchFamily="66" charset="0"/>
                        </a:rPr>
                        <a:t>Nem feltétlenül érti</a:t>
                      </a:r>
                      <a:r>
                        <a:rPr lang="hu-HU" sz="2400" b="0" i="1" baseline="0" dirty="0" smtClean="0">
                          <a:solidFill>
                            <a:schemeClr val="tx1"/>
                          </a:solidFill>
                          <a:latin typeface="Mistral" pitchFamily="66" charset="0"/>
                        </a:rPr>
                        <a:t> meg mindenki, de aki igazán átérzi a verset, megfogja érteni, szóval ezt választom címnek.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0" y="836712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i="1" dirty="0" smtClean="0">
                <a:latin typeface="Mistral" pitchFamily="66" charset="0"/>
              </a:rPr>
              <a:t>Költői munkásságom</a:t>
            </a:r>
            <a:endParaRPr lang="hu-HU" sz="2400" i="1" dirty="0">
              <a:latin typeface="Mistral" pitchFamily="66" charset="0"/>
            </a:endParaRPr>
          </a:p>
        </p:txBody>
      </p:sp>
      <p:sp>
        <p:nvSpPr>
          <p:cNvPr id="4" name="Szövegdoboz 3"/>
          <p:cNvSpPr txBox="1"/>
          <p:nvPr/>
        </p:nvSpPr>
        <p:spPr>
          <a:xfrm>
            <a:off x="467544" y="1628800"/>
            <a:ext cx="79208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i="1" dirty="0" smtClean="0">
                <a:latin typeface="Mistral" pitchFamily="66" charset="0"/>
              </a:rPr>
              <a:t>Költőként sose vágytam igazán a sikerre, ellentétben a mai fiatal költőkkel.  S bár a Kisfaludy Társaságba való felvétellel már bizonyos szinten annak számítok, úgy érzem, az olvasók nem úgy fordulnak hozzám, mint  elképzeltem. A legtöbbjük nem érzi át verseim igaz tartalmát, nem olvassák el körülményesen a költeményt. A műben erre szeretnék reflektálni, hogy remélhetőleg a jövőben, ki olvassa verseimet, megértse mögöttes tartalmát.  Remélhetőleg e vers olvasása után nem csak az érti meg, kivel megtörténtek hasonló borzadalmak.</a:t>
            </a:r>
            <a:endParaRPr lang="hu-HU" sz="2800" i="1" dirty="0">
              <a:latin typeface="Mistral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ép 3" descr="vándorrajz.png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CC9900">
                <a:tint val="45000"/>
                <a:satMod val="400000"/>
              </a:srgbClr>
            </a:duotone>
          </a:blip>
          <a:stretch>
            <a:fillRect/>
          </a:stretch>
        </p:blipFill>
        <p:spPr>
          <a:xfrm>
            <a:off x="7092280" y="692696"/>
            <a:ext cx="2366764" cy="2517834"/>
          </a:xfrm>
          <a:prstGeom prst="rect">
            <a:avLst/>
          </a:prstGeom>
        </p:spPr>
      </p:pic>
      <p:sp>
        <p:nvSpPr>
          <p:cNvPr id="3" name="Szövegdoboz 2"/>
          <p:cNvSpPr txBox="1"/>
          <p:nvPr/>
        </p:nvSpPr>
        <p:spPr>
          <a:xfrm>
            <a:off x="467544" y="476672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i="1" dirty="0" smtClean="0">
                <a:latin typeface="Mistral" pitchFamily="66" charset="0"/>
              </a:rPr>
              <a:t>Költői képek</a:t>
            </a:r>
            <a:endParaRPr lang="hu-HU" sz="2400" i="1" dirty="0">
              <a:latin typeface="Mistral" pitchFamily="66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251520" y="1196752"/>
            <a:ext cx="856895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hu-HU" sz="2600" i="1" dirty="0" smtClean="0">
                <a:latin typeface="Mistral" pitchFamily="66" charset="0"/>
              </a:rPr>
              <a:t>Siker, pénz, öröm→ragyogó csillag</a:t>
            </a:r>
          </a:p>
          <a:p>
            <a:pPr>
              <a:buFont typeface="Arial" pitchFamily="34" charset="0"/>
              <a:buChar char="•"/>
            </a:pPr>
            <a:r>
              <a:rPr lang="hu-HU" sz="2600" i="1" dirty="0" smtClean="0">
                <a:latin typeface="Mistral" pitchFamily="66" charset="0"/>
              </a:rPr>
              <a:t>Ellentétek  </a:t>
            </a:r>
          </a:p>
          <a:p>
            <a:pPr lvl="1">
              <a:buFont typeface="Mistral" pitchFamily="66" charset="0"/>
              <a:buChar char="−"/>
            </a:pPr>
            <a:r>
              <a:rPr lang="hu-HU" sz="2600" i="1" dirty="0" smtClean="0">
                <a:latin typeface="Mistral" pitchFamily="66" charset="0"/>
              </a:rPr>
              <a:t>öröm, álom, élet→tündérek játszottak velem</a:t>
            </a:r>
          </a:p>
          <a:p>
            <a:pPr lvl="1">
              <a:buFont typeface="Mistral" pitchFamily="66" charset="0"/>
              <a:buChar char="−"/>
            </a:pPr>
            <a:r>
              <a:rPr lang="hu-HU" sz="2600" i="1" dirty="0" smtClean="0">
                <a:latin typeface="Mistral" pitchFamily="66" charset="0"/>
              </a:rPr>
              <a:t>bánat, rémálom, halál →kísértetekkel jártam a sírmezőn</a:t>
            </a:r>
          </a:p>
          <a:p>
            <a:pPr>
              <a:buFont typeface="Arial" pitchFamily="34" charset="0"/>
              <a:buChar char="•"/>
            </a:pPr>
            <a:r>
              <a:rPr lang="hu-HU" sz="2600" i="1" dirty="0" smtClean="0">
                <a:latin typeface="Mistral" pitchFamily="66" charset="0"/>
              </a:rPr>
              <a:t>Átéltem mér néhány dolgot az életben→láttam nagy napok viharját</a:t>
            </a:r>
          </a:p>
          <a:p>
            <a:pPr>
              <a:buFont typeface="Arial" pitchFamily="34" charset="0"/>
              <a:buChar char="•"/>
            </a:pPr>
            <a:r>
              <a:rPr lang="hu-HU" sz="2600" i="1" dirty="0" smtClean="0">
                <a:latin typeface="Mistral" pitchFamily="66" charset="0"/>
              </a:rPr>
              <a:t>Bármi történik, le fogom írni érzelmeimet verseimbe→”napsugár és villám” esetén is→madár vagyok, ki bármikor dalol</a:t>
            </a:r>
          </a:p>
          <a:p>
            <a:pPr>
              <a:buFont typeface="Arial" pitchFamily="34" charset="0"/>
              <a:buChar char="•"/>
            </a:pPr>
            <a:r>
              <a:rPr lang="hu-HU" sz="2600" i="1" dirty="0" smtClean="0">
                <a:latin typeface="Mistral" pitchFamily="66" charset="0"/>
              </a:rPr>
              <a:t>A madarat is lenézik, ha nem szépen énekel, mint engem is</a:t>
            </a:r>
          </a:p>
          <a:p>
            <a:pPr>
              <a:buFont typeface="Arial" pitchFamily="34" charset="0"/>
              <a:buChar char="•"/>
            </a:pPr>
            <a:r>
              <a:rPr lang="hu-HU" sz="2600" i="1" dirty="0" smtClean="0">
                <a:latin typeface="Mistral" pitchFamily="66" charset="0"/>
              </a:rPr>
              <a:t>Sikerből kudarc→”</a:t>
            </a:r>
            <a:r>
              <a:rPr lang="hu-HU" sz="2600" i="1" dirty="0" err="1" smtClean="0">
                <a:latin typeface="Mistral" pitchFamily="66" charset="0"/>
              </a:rPr>
              <a:t>étetrózsáinkból</a:t>
            </a:r>
            <a:r>
              <a:rPr lang="hu-HU" sz="2600" i="1" dirty="0" smtClean="0">
                <a:latin typeface="Mistral" pitchFamily="66" charset="0"/>
              </a:rPr>
              <a:t> </a:t>
            </a:r>
            <a:r>
              <a:rPr lang="hu-HU" sz="2600" i="1" dirty="0" err="1" smtClean="0">
                <a:latin typeface="Mistral" pitchFamily="66" charset="0"/>
              </a:rPr>
              <a:t>halálfűzér</a:t>
            </a:r>
            <a:r>
              <a:rPr lang="hu-HU" sz="2600" i="1" dirty="0" smtClean="0">
                <a:latin typeface="Mistral" pitchFamily="66" charset="0"/>
              </a:rPr>
              <a:t>”</a:t>
            </a:r>
          </a:p>
          <a:p>
            <a:pPr>
              <a:buFont typeface="Arial" pitchFamily="34" charset="0"/>
              <a:buChar char="•"/>
            </a:pPr>
            <a:r>
              <a:rPr lang="hu-HU" sz="2600" i="1" dirty="0" smtClean="0">
                <a:latin typeface="Mistral" pitchFamily="66" charset="0"/>
              </a:rPr>
              <a:t>Az élet értelme, esetemben a műveim→kagyló gyöngye</a:t>
            </a:r>
          </a:p>
          <a:p>
            <a:pPr>
              <a:buFont typeface="Arial" pitchFamily="34" charset="0"/>
              <a:buChar char="•"/>
            </a:pPr>
            <a:r>
              <a:rPr lang="hu-HU" sz="2600" i="1" dirty="0" smtClean="0">
                <a:latin typeface="Mistral" pitchFamily="66" charset="0"/>
              </a:rPr>
              <a:t>Örök boldogság, halál→égi kéj</a:t>
            </a:r>
          </a:p>
          <a:p>
            <a:pPr>
              <a:buFont typeface="Arial" pitchFamily="34" charset="0"/>
              <a:buChar char="•"/>
            </a:pPr>
            <a:r>
              <a:rPr lang="hu-HU" sz="2600" i="1" dirty="0" smtClean="0">
                <a:latin typeface="Mistral" pitchFamily="66" charset="0"/>
              </a:rPr>
              <a:t>A létezést fenntartó dolgok: öröm, bánat, bizalom, kétkedés, hit, hitetlenség, ifjúság, öregség, szerelem→amíg ezek lesznek, addig e világ része maradok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516</TotalTime>
  <Words>507</Words>
  <Application>Microsoft Office PowerPoint</Application>
  <PresentationFormat>Diavetítés a képernyőre (4:3 oldalarány)</PresentationFormat>
  <Paragraphs>32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Office-téma</vt:lpstr>
      <vt:lpstr>1. dia</vt:lpstr>
      <vt:lpstr>2. dia</vt:lpstr>
      <vt:lpstr>3. dia</vt:lpstr>
      <vt:lpstr>4. dia</vt:lpstr>
      <vt:lpstr>5.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User</dc:creator>
  <cp:lastModifiedBy>User</cp:lastModifiedBy>
  <cp:revision>51</cp:revision>
  <dcterms:created xsi:type="dcterms:W3CDTF">2018-03-08T16:57:04Z</dcterms:created>
  <dcterms:modified xsi:type="dcterms:W3CDTF">2018-03-11T17:34:38Z</dcterms:modified>
</cp:coreProperties>
</file>