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2D"/>
    <a:srgbClr val="444444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0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61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0802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040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126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186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748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91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525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2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512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0460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2E837-1456-48A4-8B1B-78B12E895B52}" type="datetimeFigureOut">
              <a:rPr lang="hu-HU" smtClean="0"/>
              <a:pPr/>
              <a:t>2018. 04. 22.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AF4B0-A63E-4FAB-8748-D3D3262D8C0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353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1.wav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Csoportba foglalás 14"/>
          <p:cNvGrpSpPr/>
          <p:nvPr/>
        </p:nvGrpSpPr>
        <p:grpSpPr>
          <a:xfrm>
            <a:off x="3700812" y="1910797"/>
            <a:ext cx="5195189" cy="5019675"/>
            <a:chOff x="3498397" y="1774394"/>
            <a:chExt cx="5195189" cy="5019675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397" y="1774394"/>
              <a:ext cx="5195189" cy="5019675"/>
            </a:xfrm>
            <a:prstGeom prst="rect">
              <a:avLst/>
            </a:prstGeom>
            <a:effectLst/>
          </p:spPr>
        </p:pic>
        <p:sp>
          <p:nvSpPr>
            <p:cNvPr id="17" name="Szövegdoboz 16"/>
            <p:cNvSpPr txBox="1"/>
            <p:nvPr/>
          </p:nvSpPr>
          <p:spPr>
            <a:xfrm>
              <a:off x="4057632" y="2238633"/>
              <a:ext cx="40767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5400" b="1" dirty="0">
                  <a:latin typeface="Freestyle Script" panose="030804020302050B0404" pitchFamily="66" charset="0"/>
                </a:rPr>
                <a:t>Az ember tragédiája</a:t>
              </a: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4057632" y="3405280"/>
              <a:ext cx="4076718" cy="1024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400"/>
                </a:lnSpc>
              </a:pPr>
              <a:r>
                <a:rPr lang="hu-HU" sz="4400" dirty="0" err="1">
                  <a:latin typeface="Freestyle Script" panose="030804020302050B0404" pitchFamily="66" charset="0"/>
                </a:rPr>
                <a:t>Iglódi</a:t>
              </a:r>
              <a:r>
                <a:rPr lang="hu-HU" sz="4400" dirty="0">
                  <a:latin typeface="Freestyle Script" panose="030804020302050B0404" pitchFamily="66" charset="0"/>
                </a:rPr>
                <a:t> István</a:t>
              </a:r>
              <a:br>
                <a:rPr lang="hu-HU" sz="4400" dirty="0">
                  <a:latin typeface="Freestyle Script" panose="030804020302050B0404" pitchFamily="66" charset="0"/>
                </a:rPr>
              </a:br>
              <a:r>
                <a:rPr lang="hu-HU" sz="4400" dirty="0">
                  <a:latin typeface="Freestyle Script" panose="030804020302050B0404" pitchFamily="66" charset="0"/>
                </a:rPr>
                <a:t>rendezésében</a:t>
              </a:r>
            </a:p>
          </p:txBody>
        </p:sp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7DE20E77-FA0E-4105-9DAA-53400C1419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5" t="56667" r="36964" b="25139"/>
          <a:stretch/>
        </p:blipFill>
        <p:spPr>
          <a:xfrm>
            <a:off x="1480952" y="3080252"/>
            <a:ext cx="2461377" cy="354330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Csoportba foglalás 24"/>
          <p:cNvGrpSpPr/>
          <p:nvPr/>
        </p:nvGrpSpPr>
        <p:grpSpPr>
          <a:xfrm>
            <a:off x="3662412" y="2785010"/>
            <a:ext cx="1628775" cy="1494699"/>
            <a:chOff x="3662412" y="2785010"/>
            <a:chExt cx="1628775" cy="1494699"/>
          </a:xfrm>
        </p:grpSpPr>
        <p:sp>
          <p:nvSpPr>
            <p:cNvPr id="23" name="Ellipszis feliratnak 22"/>
            <p:cNvSpPr/>
            <p:nvPr/>
          </p:nvSpPr>
          <p:spPr>
            <a:xfrm rot="2841721">
              <a:off x="3729451" y="2734362"/>
              <a:ext cx="1494699" cy="1595996"/>
            </a:xfrm>
            <a:prstGeom prst="wedgeEllipse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2D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Szövegdoboz 23"/>
            <p:cNvSpPr txBox="1"/>
            <p:nvPr/>
          </p:nvSpPr>
          <p:spPr>
            <a:xfrm>
              <a:off x="3662412" y="3003074"/>
              <a:ext cx="16287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latin typeface="Century" pitchFamily="18" charset="0"/>
                </a:rPr>
                <a:t>Jó napot kívánok, Hölgyeim és Uraim!</a:t>
              </a:r>
            </a:p>
          </p:txBody>
        </p:sp>
      </p:grpSp>
      <p:grpSp>
        <p:nvGrpSpPr>
          <p:cNvPr id="31" name="Csoportba foglalás 30"/>
          <p:cNvGrpSpPr/>
          <p:nvPr/>
        </p:nvGrpSpPr>
        <p:grpSpPr>
          <a:xfrm>
            <a:off x="3705541" y="2783958"/>
            <a:ext cx="1585646" cy="1496804"/>
            <a:chOff x="3684780" y="2773283"/>
            <a:chExt cx="1585646" cy="1496804"/>
          </a:xfrm>
        </p:grpSpPr>
        <p:sp>
          <p:nvSpPr>
            <p:cNvPr id="28" name="Ellipszis feliratnak 27"/>
            <p:cNvSpPr/>
            <p:nvPr/>
          </p:nvSpPr>
          <p:spPr>
            <a:xfrm rot="3640543">
              <a:off x="3729201" y="2728862"/>
              <a:ext cx="1496804" cy="1585646"/>
            </a:xfrm>
            <a:prstGeom prst="wedgeEllipseCallout">
              <a:avLst>
                <a:gd name="adj1" fmla="val -5553"/>
                <a:gd name="adj2" fmla="val 6794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2D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30" name="Szövegdoboz 29"/>
            <p:cNvSpPr txBox="1"/>
            <p:nvPr/>
          </p:nvSpPr>
          <p:spPr>
            <a:xfrm>
              <a:off x="3767990" y="2956753"/>
              <a:ext cx="141922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>
                  <a:latin typeface="Century" pitchFamily="18" charset="0"/>
                </a:rPr>
                <a:t>A mai előadás a tervezetthez képest másképp fog alakulni.</a:t>
              </a:r>
            </a:p>
          </p:txBody>
        </p:sp>
      </p:grpSp>
      <p:grpSp>
        <p:nvGrpSpPr>
          <p:cNvPr id="33" name="Csoportba foglalás 32"/>
          <p:cNvGrpSpPr/>
          <p:nvPr/>
        </p:nvGrpSpPr>
        <p:grpSpPr>
          <a:xfrm>
            <a:off x="3727316" y="2679782"/>
            <a:ext cx="1787668" cy="1834573"/>
            <a:chOff x="4630354" y="-221783"/>
            <a:chExt cx="1787668" cy="1834573"/>
          </a:xfrm>
        </p:grpSpPr>
        <p:sp>
          <p:nvSpPr>
            <p:cNvPr id="29" name="Ellipszis feliratnak 28"/>
            <p:cNvSpPr/>
            <p:nvPr/>
          </p:nvSpPr>
          <p:spPr>
            <a:xfrm rot="3640543">
              <a:off x="4606901" y="-198330"/>
              <a:ext cx="1834573" cy="1787668"/>
            </a:xfrm>
            <a:prstGeom prst="wedgeEllipseCallout">
              <a:avLst>
                <a:gd name="adj1" fmla="val -11505"/>
                <a:gd name="adj2" fmla="val 6468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2D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Szövegdoboz 31"/>
            <p:cNvSpPr txBox="1"/>
            <p:nvPr/>
          </p:nvSpPr>
          <p:spPr>
            <a:xfrm>
              <a:off x="4774868" y="94681"/>
              <a:ext cx="14954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entury" pitchFamily="18" charset="0"/>
                </a:rPr>
                <a:t>Amíg a színészek és a rendező nem érkeznek meg, tekintsék meg az előadásról készült prezentációt.</a:t>
              </a:r>
            </a:p>
          </p:txBody>
        </p:sp>
      </p:grpSp>
      <p:grpSp>
        <p:nvGrpSpPr>
          <p:cNvPr id="36" name="Csoportba foglalás 35"/>
          <p:cNvGrpSpPr/>
          <p:nvPr/>
        </p:nvGrpSpPr>
        <p:grpSpPr>
          <a:xfrm>
            <a:off x="3723096" y="2984442"/>
            <a:ext cx="1585646" cy="1496804"/>
            <a:chOff x="7180454" y="153908"/>
            <a:chExt cx="1585646" cy="1496804"/>
          </a:xfrm>
        </p:grpSpPr>
        <p:sp>
          <p:nvSpPr>
            <p:cNvPr id="34" name="Ellipszis feliratnak 33"/>
            <p:cNvSpPr/>
            <p:nvPr/>
          </p:nvSpPr>
          <p:spPr>
            <a:xfrm rot="3640543">
              <a:off x="7224875" y="109487"/>
              <a:ext cx="1496804" cy="1585646"/>
            </a:xfrm>
            <a:prstGeom prst="wedgeEllipseCallout">
              <a:avLst>
                <a:gd name="adj1" fmla="val -18545"/>
                <a:gd name="adj2" fmla="val 6233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2D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Szövegdoboz 34"/>
            <p:cNvSpPr txBox="1"/>
            <p:nvPr/>
          </p:nvSpPr>
          <p:spPr>
            <a:xfrm>
              <a:off x="7189614" y="396531"/>
              <a:ext cx="15525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>
                  <a:latin typeface="Century" pitchFamily="18" charset="0"/>
                </a:rPr>
                <a:t>Elnézésüket kérjük és további jó szórakozást!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654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Csoportba foglalás 12"/>
          <p:cNvGrpSpPr/>
          <p:nvPr/>
        </p:nvGrpSpPr>
        <p:grpSpPr>
          <a:xfrm>
            <a:off x="1269035" y="1800157"/>
            <a:ext cx="7328189" cy="5028687"/>
            <a:chOff x="1567812" y="1910797"/>
            <a:chExt cx="7328189" cy="5028687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812" y="1910797"/>
              <a:ext cx="5195189" cy="5019675"/>
            </a:xfrm>
            <a:prstGeom prst="rect">
              <a:avLst/>
            </a:prstGeom>
            <a:effectLst/>
          </p:spPr>
        </p:pic>
        <p:sp>
          <p:nvSpPr>
            <p:cNvPr id="10" name="Szövegdoboz 9"/>
            <p:cNvSpPr txBox="1"/>
            <p:nvPr/>
          </p:nvSpPr>
          <p:spPr>
            <a:xfrm>
              <a:off x="4260047" y="2129157"/>
              <a:ext cx="407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b="1" dirty="0" err="1">
                  <a:latin typeface="Freestyle Script" panose="030804020302050B0404" pitchFamily="66" charset="0"/>
                </a:rPr>
                <a:t>Iglódi</a:t>
              </a:r>
              <a:r>
                <a:rPr lang="hu-HU" sz="3600" b="1" dirty="0">
                  <a:latin typeface="Freestyle Script" panose="030804020302050B0404" pitchFamily="66" charset="0"/>
                </a:rPr>
                <a:t> István élete</a:t>
              </a: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4260047" y="2793511"/>
              <a:ext cx="4076718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1944. április 29-én született, Magyarbólyon</a:t>
              </a:r>
              <a:endParaRPr lang="hu-HU" sz="2400" dirty="0">
                <a:latin typeface="Berlin Sans FB" panose="020E0602020502020306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Gimnáziumi id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szaka alatt is érdekl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dött már a képz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m</a:t>
              </a:r>
              <a:r>
                <a:rPr lang="hu-HU" sz="1600" b="1" dirty="0">
                  <a:latin typeface="Berlin Sans FB" panose="020E0602020502020306" pitchFamily="34" charset="0"/>
                </a:rPr>
                <a:t>ű</a:t>
              </a:r>
              <a:r>
                <a:rPr lang="hu-HU" sz="1600" dirty="0">
                  <a:latin typeface="Berlin Sans FB" panose="020E0602020502020306" pitchFamily="34" charset="0"/>
                </a:rPr>
                <a:t>vészeti el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adások iránt </a:t>
              </a:r>
              <a:endParaRPr lang="hu-HU" sz="2400" dirty="0">
                <a:latin typeface="Berlin Sans FB" panose="020E0602020502020306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1966-ban színészi végzettséget szerzett a Színház- és Filmm</a:t>
              </a:r>
              <a:r>
                <a:rPr lang="hu-HU" sz="1600" b="1" dirty="0">
                  <a:latin typeface="Berlin Sans FB" panose="020E0602020502020306" pitchFamily="34" charset="0"/>
                </a:rPr>
                <a:t>ű</a:t>
              </a:r>
              <a:r>
                <a:rPr lang="hu-HU" sz="1600" dirty="0">
                  <a:latin typeface="Berlin Sans FB" panose="020E0602020502020306" pitchFamily="34" charset="0"/>
                </a:rPr>
                <a:t>vészeti F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iskolán</a:t>
              </a:r>
              <a:endParaRPr lang="hu-HU" sz="2400" dirty="0">
                <a:latin typeface="Berlin Sans FB" panose="020E0602020502020306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2 évvel utána megszerezte rendez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i diplomáját is</a:t>
              </a:r>
              <a:endParaRPr lang="hu-HU" sz="2400" dirty="0">
                <a:latin typeface="Berlin Sans FB" panose="020E0602020502020306" pitchFamily="34" charset="0"/>
              </a:endParaRPr>
            </a:p>
          </p:txBody>
        </p:sp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6" t="45278" b="17639"/>
            <a:stretch/>
          </p:blipFill>
          <p:spPr>
            <a:xfrm>
              <a:off x="1567812" y="2733984"/>
              <a:ext cx="2963706" cy="4205500"/>
            </a:xfrm>
            <a:prstGeom prst="rect">
              <a:avLst/>
            </a:prstGeom>
          </p:spPr>
        </p:pic>
      </p:grpSp>
      <p:grpSp>
        <p:nvGrpSpPr>
          <p:cNvPr id="22" name="Csoportba foglalás 21"/>
          <p:cNvGrpSpPr/>
          <p:nvPr/>
        </p:nvGrpSpPr>
        <p:grpSpPr>
          <a:xfrm>
            <a:off x="3402035" y="1809169"/>
            <a:ext cx="6695843" cy="5019675"/>
            <a:chOff x="7620725" y="1292424"/>
            <a:chExt cx="6695843" cy="5019675"/>
          </a:xfrm>
        </p:grpSpPr>
        <p:pic>
          <p:nvPicPr>
            <p:cNvPr id="18" name="Kép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9" t="76612" r="23862" b="12570"/>
            <a:stretch/>
          </p:blipFill>
          <p:spPr>
            <a:xfrm>
              <a:off x="12053034" y="5215165"/>
              <a:ext cx="2263533" cy="1046735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725" y="1292424"/>
              <a:ext cx="5195189" cy="5019675"/>
            </a:xfrm>
            <a:prstGeom prst="rect">
              <a:avLst/>
            </a:prstGeom>
            <a:effectLst/>
          </p:spPr>
        </p:pic>
        <p:sp>
          <p:nvSpPr>
            <p:cNvPr id="17" name="Szövegdoboz 16"/>
            <p:cNvSpPr txBox="1"/>
            <p:nvPr/>
          </p:nvSpPr>
          <p:spPr>
            <a:xfrm>
              <a:off x="8156541" y="1623379"/>
              <a:ext cx="407671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Pesti Magyar Színház, József Attila Színház rendez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jeként, Pesti M</a:t>
              </a:r>
              <a:r>
                <a:rPr lang="hu-HU" sz="1600" b="1" dirty="0">
                  <a:latin typeface="Berlin Sans FB" panose="020E0602020502020306" pitchFamily="34" charset="0"/>
                </a:rPr>
                <a:t>ű</a:t>
              </a:r>
              <a:r>
                <a:rPr lang="hu-HU" sz="1600" dirty="0">
                  <a:latin typeface="Berlin Sans FB" panose="020E0602020502020306" pitchFamily="34" charset="0"/>
                </a:rPr>
                <a:t>vészszínház, Thália Színház színészeként, a 25. Színház és a Nemzeti Színház rendez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jeként és színészeként ismerhette meg a közönség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Tör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csik Marinak a Varsói melódiában volt az els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 igazán sikeres alakítása, amit </a:t>
              </a:r>
              <a:r>
                <a:rPr lang="hu-HU" sz="1600" dirty="0" err="1">
                  <a:latin typeface="Berlin Sans FB" panose="020E0602020502020306" pitchFamily="34" charset="0"/>
                </a:rPr>
                <a:t>Iglódi</a:t>
              </a:r>
              <a:r>
                <a:rPr lang="hu-HU" sz="1600" dirty="0">
                  <a:latin typeface="Berlin Sans FB" panose="020E0602020502020306" pitchFamily="34" charset="0"/>
                </a:rPr>
                <a:t> István rendezett a Nemzeti Színházban</a:t>
              </a:r>
            </a:p>
          </p:txBody>
        </p:sp>
        <p:pic>
          <p:nvPicPr>
            <p:cNvPr id="19" name="Kép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9" t="50493" r="23862" b="21598"/>
            <a:stretch/>
          </p:blipFill>
          <p:spPr>
            <a:xfrm>
              <a:off x="12053035" y="2670377"/>
              <a:ext cx="2263533" cy="2700519"/>
            </a:xfrm>
            <a:prstGeom prst="rect">
              <a:avLst/>
            </a:prstGeom>
          </p:spPr>
        </p:pic>
      </p:grpSp>
      <p:grpSp>
        <p:nvGrpSpPr>
          <p:cNvPr id="29" name="Csoportba foglalás 28"/>
          <p:cNvGrpSpPr/>
          <p:nvPr/>
        </p:nvGrpSpPr>
        <p:grpSpPr>
          <a:xfrm>
            <a:off x="3881704" y="1472937"/>
            <a:ext cx="4235849" cy="4615240"/>
            <a:chOff x="7463948" y="578592"/>
            <a:chExt cx="4235849" cy="4615240"/>
          </a:xfrm>
        </p:grpSpPr>
        <p:pic>
          <p:nvPicPr>
            <p:cNvPr id="28" name="Kép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26" b="23690"/>
            <a:stretch/>
          </p:blipFill>
          <p:spPr>
            <a:xfrm>
              <a:off x="8531258" y="2204870"/>
              <a:ext cx="2967175" cy="377825"/>
            </a:xfrm>
            <a:prstGeom prst="rect">
              <a:avLst/>
            </a:prstGeom>
          </p:spPr>
        </p:pic>
        <p:pic>
          <p:nvPicPr>
            <p:cNvPr id="25" name="Kép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2" r="9474" b="42150"/>
            <a:stretch/>
          </p:blipFill>
          <p:spPr>
            <a:xfrm>
              <a:off x="7463948" y="2289946"/>
              <a:ext cx="4235849" cy="2903886"/>
            </a:xfrm>
            <a:prstGeom prst="rect">
              <a:avLst/>
            </a:prstGeom>
            <a:effectLst/>
          </p:spPr>
        </p:pic>
        <p:sp>
          <p:nvSpPr>
            <p:cNvPr id="26" name="Szövegdoboz 25"/>
            <p:cNvSpPr txBox="1"/>
            <p:nvPr/>
          </p:nvSpPr>
          <p:spPr>
            <a:xfrm>
              <a:off x="7532627" y="2540998"/>
              <a:ext cx="407671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F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ként filmszínészként, de rendez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ként is ismert volt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Magyarországon az egyik legtöbb bemutatóban résztvev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 színészként és rendez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ként tartják számon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A Jászai Mari-díjas, Kossuth-díjas, F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nix-díjas és a Magyar Köztársasági Érdemrend Keresztjét magáénak tudó m</a:t>
              </a:r>
              <a:r>
                <a:rPr lang="hu-HU" sz="1600" b="1" dirty="0">
                  <a:latin typeface="Berlin Sans FB" panose="020E0602020502020306" pitchFamily="34" charset="0"/>
                </a:rPr>
                <a:t>ű</a:t>
              </a:r>
              <a:r>
                <a:rPr lang="hu-HU" sz="1600" dirty="0">
                  <a:latin typeface="Berlin Sans FB" panose="020E0602020502020306" pitchFamily="34" charset="0"/>
                </a:rPr>
                <a:t>vész Budapesten, 2009. december 3-án hajtotta örök álomra fejét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59" b="75963" l="9639" r="89960">
                          <a14:foregroundMark x1="38554" y1="74884" x2="38554" y2="74884"/>
                          <a14:foregroundMark x1="38956" y1="74730" x2="38956" y2="74730"/>
                          <a14:foregroundMark x1="39759" y1="74422" x2="39759" y2="74422"/>
                          <a14:foregroundMark x1="40161" y1="74268" x2="40161" y2="74268"/>
                          <a14:foregroundMark x1="43373" y1="73652" x2="43373" y2="73652"/>
                          <a14:backgroundMark x1="52209" y1="73960" x2="46185" y2="73652"/>
                          <a14:backgroundMark x1="46185" y1="73652" x2="39759" y2="748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02" b="22435"/>
            <a:stretch/>
          </p:blipFill>
          <p:spPr>
            <a:xfrm>
              <a:off x="8537781" y="578592"/>
              <a:ext cx="2967175" cy="2085795"/>
            </a:xfrm>
            <a:prstGeom prst="rect">
              <a:avLst/>
            </a:prstGeom>
          </p:spPr>
        </p:pic>
      </p:grpSp>
      <p:pic>
        <p:nvPicPr>
          <p:cNvPr id="20" name="Kép 19">
            <a:extLst>
              <a:ext uri="{FF2B5EF4-FFF2-40B4-BE49-F238E27FC236}">
                <a16:creationId xmlns:a16="http://schemas.microsoft.com/office/drawing/2014/main" id="{3EE8C457-D732-426F-A047-A676643883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74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vétel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vétel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4416DFB0-1E7C-4120-93AD-E5705CC0B714}"/>
              </a:ext>
            </a:extLst>
          </p:cNvPr>
          <p:cNvGrpSpPr/>
          <p:nvPr/>
        </p:nvGrpSpPr>
        <p:grpSpPr>
          <a:xfrm>
            <a:off x="3402035" y="1786815"/>
            <a:ext cx="6578989" cy="5019675"/>
            <a:chOff x="3700812" y="1910797"/>
            <a:chExt cx="6578989" cy="5019675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1B5A9386-440F-4767-A2E6-FC529EE63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812" y="1910797"/>
              <a:ext cx="5195189" cy="5019675"/>
            </a:xfrm>
            <a:prstGeom prst="rect">
              <a:avLst/>
            </a:prstGeom>
            <a:effectLst/>
          </p:spPr>
        </p:pic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5DD01051-E31E-4808-84FB-BAC9E3DD6E19}"/>
                </a:ext>
              </a:extLst>
            </p:cNvPr>
            <p:cNvSpPr txBox="1"/>
            <p:nvPr/>
          </p:nvSpPr>
          <p:spPr>
            <a:xfrm>
              <a:off x="4260047" y="2120531"/>
              <a:ext cx="407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b="1" dirty="0" err="1">
                  <a:latin typeface="Freestyle Script" panose="030804020302050B0404" pitchFamily="66" charset="0"/>
                </a:rPr>
                <a:t>Iglódi</a:t>
              </a:r>
              <a:r>
                <a:rPr lang="hu-HU" sz="3600" b="1" dirty="0">
                  <a:latin typeface="Freestyle Script" panose="030804020302050B0404" pitchFamily="66" charset="0"/>
                </a:rPr>
                <a:t> szerepe a Tragédiában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F385551C-48BB-4BAC-A9D4-5446FF375D58}"/>
                </a:ext>
              </a:extLst>
            </p:cNvPr>
            <p:cNvSpPr txBox="1"/>
            <p:nvPr/>
          </p:nvSpPr>
          <p:spPr>
            <a:xfrm>
              <a:off x="4193372" y="2767247"/>
              <a:ext cx="421118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1997. március 14. el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adáson debütált rendez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ként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Ádám: Széles Tamás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Lucifer: Garas Dezs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-Csíkos Sándor szerepl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páros, vendégszínészekként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Éva: </a:t>
              </a:r>
              <a:r>
                <a:rPr lang="hu-HU" sz="1600" dirty="0" err="1">
                  <a:latin typeface="Berlin Sans FB" panose="020E0602020502020306" pitchFamily="34" charset="0"/>
                </a:rPr>
                <a:t>Söptei</a:t>
              </a:r>
              <a:r>
                <a:rPr lang="hu-HU" sz="1600" dirty="0">
                  <a:latin typeface="Berlin Sans FB" panose="020E0602020502020306" pitchFamily="34" charset="0"/>
                </a:rPr>
                <a:t> Andrea, vendégszínészként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Az Úr hangja: Kállai Ferenc</a:t>
              </a:r>
            </a:p>
          </p:txBody>
        </p:sp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4022AA94-F6D5-449F-A18D-95A8C12E5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1" t="19576" r="19994" b="34476"/>
            <a:stretch/>
          </p:blipFill>
          <p:spPr>
            <a:xfrm>
              <a:off x="8071438" y="2413510"/>
              <a:ext cx="2208363" cy="4339237"/>
            </a:xfrm>
            <a:prstGeom prst="rect">
              <a:avLst/>
            </a:prstGeom>
          </p:spPr>
        </p:pic>
      </p:grp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D81C8A05-6A5A-4937-8126-4B87B2AEED13}"/>
              </a:ext>
            </a:extLst>
          </p:cNvPr>
          <p:cNvGrpSpPr/>
          <p:nvPr/>
        </p:nvGrpSpPr>
        <p:grpSpPr>
          <a:xfrm>
            <a:off x="3402035" y="1786815"/>
            <a:ext cx="6795844" cy="5019675"/>
            <a:chOff x="3402035" y="1786814"/>
            <a:chExt cx="6795844" cy="5019675"/>
          </a:xfrm>
        </p:grpSpPr>
        <p:grpSp>
          <p:nvGrpSpPr>
            <p:cNvPr id="13" name="Csoportba foglalás 12">
              <a:extLst>
                <a:ext uri="{FF2B5EF4-FFF2-40B4-BE49-F238E27FC236}">
                  <a16:creationId xmlns:a16="http://schemas.microsoft.com/office/drawing/2014/main" id="{FF160F1B-BACD-4270-BEFB-C8058C66817E}"/>
                </a:ext>
              </a:extLst>
            </p:cNvPr>
            <p:cNvGrpSpPr/>
            <p:nvPr/>
          </p:nvGrpSpPr>
          <p:grpSpPr>
            <a:xfrm>
              <a:off x="3402035" y="1786814"/>
              <a:ext cx="6795844" cy="5019675"/>
              <a:chOff x="3700812" y="1910797"/>
              <a:chExt cx="6795844" cy="5019675"/>
            </a:xfrm>
          </p:grpSpPr>
          <p:pic>
            <p:nvPicPr>
              <p:cNvPr id="14" name="Kép 13">
                <a:extLst>
                  <a:ext uri="{FF2B5EF4-FFF2-40B4-BE49-F238E27FC236}">
                    <a16:creationId xmlns:a16="http://schemas.microsoft.com/office/drawing/2014/main" id="{3329DEE8-29AE-4FF0-AFC9-0E3E1F850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0812" y="1910797"/>
                <a:ext cx="5195189" cy="5019675"/>
              </a:xfrm>
              <a:prstGeom prst="rect">
                <a:avLst/>
              </a:prstGeom>
              <a:effectLst/>
            </p:spPr>
          </p:pic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819B2B59-1E3D-4FBE-B371-755DAE7E145C}"/>
                  </a:ext>
                </a:extLst>
              </p:cNvPr>
              <p:cNvSpPr txBox="1"/>
              <p:nvPr/>
            </p:nvSpPr>
            <p:spPr>
              <a:xfrm>
                <a:off x="4260047" y="2235785"/>
                <a:ext cx="407671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600" dirty="0">
                    <a:latin typeface="Berlin Sans FB" panose="020E0602020502020306" pitchFamily="34" charset="0"/>
                  </a:rPr>
                  <a:t>Évekig </a:t>
                </a:r>
                <a:r>
                  <a:rPr lang="hu-HU" sz="1600" dirty="0" err="1">
                    <a:latin typeface="Berlin Sans FB" panose="020E0602020502020306" pitchFamily="34" charset="0"/>
                  </a:rPr>
                  <a:t>Iglódi</a:t>
                </a:r>
                <a:r>
                  <a:rPr lang="hu-HU" sz="1600" dirty="0">
                    <a:latin typeface="Berlin Sans FB" panose="020E0602020502020306" pitchFamily="34" charset="0"/>
                  </a:rPr>
                  <a:t> István maradt a rendez</a:t>
                </a:r>
                <a:r>
                  <a:rPr lang="hu-HU" sz="16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600" dirty="0">
                    <a:latin typeface="Berlin Sans FB" panose="020E0602020502020306" pitchFamily="34" charset="0"/>
                  </a:rPr>
                  <a:t>je a Tragédiának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600" dirty="0">
                    <a:latin typeface="Berlin Sans FB" panose="020E0602020502020306" pitchFamily="34" charset="0"/>
                  </a:rPr>
                  <a:t>2000. április 7-én az </a:t>
                </a:r>
                <a:r>
                  <a:rPr lang="hu-HU" sz="16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600" dirty="0">
                    <a:latin typeface="Berlin Sans FB" panose="020E0602020502020306" pitchFamily="34" charset="0"/>
                  </a:rPr>
                  <a:t> rendez</a:t>
                </a:r>
                <a:r>
                  <a:rPr lang="hu-HU" sz="16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600" dirty="0">
                    <a:latin typeface="Berlin Sans FB" panose="020E0602020502020306" pitchFamily="34" charset="0"/>
                  </a:rPr>
                  <a:t>i munkájának köszönhet</a:t>
                </a:r>
                <a:r>
                  <a:rPr lang="hu-HU" sz="16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600" dirty="0">
                    <a:latin typeface="Berlin Sans FB" panose="020E0602020502020306" pitchFamily="34" charset="0"/>
                  </a:rPr>
                  <a:t>en valósulhatott meg az 1500. Tragédia el</a:t>
                </a:r>
                <a:r>
                  <a:rPr lang="hu-HU" sz="16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600" dirty="0">
                    <a:latin typeface="Berlin Sans FB" panose="020E0602020502020306" pitchFamily="34" charset="0"/>
                  </a:rPr>
                  <a:t>adás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600" dirty="0">
                    <a:latin typeface="Berlin Sans FB" panose="020E0602020502020306" pitchFamily="34" charset="0"/>
                  </a:rPr>
                  <a:t>Ezen az el</a:t>
                </a:r>
                <a:r>
                  <a:rPr lang="hu-HU" sz="16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600" dirty="0">
                    <a:latin typeface="Berlin Sans FB" panose="020E0602020502020306" pitchFamily="34" charset="0"/>
                  </a:rPr>
                  <a:t>adáson már csak Csíkos Sándor játszotta Lucifer szerepét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600" dirty="0">
                    <a:latin typeface="Berlin Sans FB" panose="020E0602020502020306" pitchFamily="34" charset="0"/>
                  </a:rPr>
                  <a:t>A többi szerepl</a:t>
                </a:r>
                <a:r>
                  <a:rPr lang="hu-HU" sz="16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600" dirty="0">
                    <a:latin typeface="Berlin Sans FB" panose="020E0602020502020306" pitchFamily="34" charset="0"/>
                  </a:rPr>
                  <a:t> változatlan maradt a 3 évvel ezel</a:t>
                </a:r>
                <a:r>
                  <a:rPr lang="hu-HU" sz="16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600" dirty="0">
                    <a:latin typeface="Berlin Sans FB" panose="020E0602020502020306" pitchFamily="34" charset="0"/>
                  </a:rPr>
                  <a:t>tti el</a:t>
                </a:r>
                <a:r>
                  <a:rPr lang="hu-HU" sz="16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600" dirty="0">
                    <a:latin typeface="Berlin Sans FB" panose="020E0602020502020306" pitchFamily="34" charset="0"/>
                  </a:rPr>
                  <a:t>adáshoz képest</a:t>
                </a:r>
              </a:p>
            </p:txBody>
          </p:sp>
          <p:pic>
            <p:nvPicPr>
              <p:cNvPr id="17" name="Kép 16">
                <a:extLst>
                  <a:ext uri="{FF2B5EF4-FFF2-40B4-BE49-F238E27FC236}">
                    <a16:creationId xmlns:a16="http://schemas.microsoft.com/office/drawing/2014/main" id="{BC1FB277-D042-4A78-9A20-31788FC220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32" t="49321" r="21966" b="12058"/>
              <a:stretch/>
            </p:blipFill>
            <p:spPr>
              <a:xfrm>
                <a:off x="7849140" y="3016149"/>
                <a:ext cx="2647516" cy="3914323"/>
              </a:xfrm>
              <a:prstGeom prst="rect">
                <a:avLst/>
              </a:prstGeom>
            </p:spPr>
          </p:pic>
        </p:grpSp>
        <p:pic>
          <p:nvPicPr>
            <p:cNvPr id="18" name="Kép 17" descr="iglódi istván.jpg">
              <a:extLst>
                <a:ext uri="{FF2B5EF4-FFF2-40B4-BE49-F238E27FC236}">
                  <a16:creationId xmlns:a16="http://schemas.microsoft.com/office/drawing/2014/main" id="{7C83E0A5-724B-4CCA-A699-9C4496AB8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93349" y="4648199"/>
              <a:ext cx="1904252" cy="1256227"/>
            </a:xfrm>
            <a:prstGeom prst="rect">
              <a:avLst/>
            </a:prstGeom>
            <a:ln w="76200">
              <a:solidFill>
                <a:srgbClr val="2F2F2F"/>
              </a:solidFill>
              <a:miter lim="800000"/>
            </a:ln>
          </p:spPr>
        </p:pic>
      </p:grpSp>
      <p:pic>
        <p:nvPicPr>
          <p:cNvPr id="8" name="Kép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49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vétel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vétel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61DD1BC6-6244-4938-B32F-353628D624B4}"/>
              </a:ext>
            </a:extLst>
          </p:cNvPr>
          <p:cNvGrpSpPr/>
          <p:nvPr/>
        </p:nvGrpSpPr>
        <p:grpSpPr>
          <a:xfrm>
            <a:off x="2431590" y="1838325"/>
            <a:ext cx="6833495" cy="5019675"/>
            <a:chOff x="2062506" y="1910797"/>
            <a:chExt cx="6833495" cy="5019675"/>
          </a:xfrm>
        </p:grpSpPr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3EDD6F94-CDAD-4E71-ABC7-84861F811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812" y="1910797"/>
              <a:ext cx="5195189" cy="5019675"/>
            </a:xfrm>
            <a:prstGeom prst="rect">
              <a:avLst/>
            </a:prstGeom>
            <a:effectLst/>
          </p:spPr>
        </p:pic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6A3337D9-8372-4461-B566-EAFEFE7B6F24}"/>
                </a:ext>
              </a:extLst>
            </p:cNvPr>
            <p:cNvSpPr txBox="1"/>
            <p:nvPr/>
          </p:nvSpPr>
          <p:spPr>
            <a:xfrm>
              <a:off x="4260047" y="2129157"/>
              <a:ext cx="407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b="1" dirty="0">
                  <a:latin typeface="Freestyle Script" panose="030804020302050B0404" pitchFamily="66" charset="0"/>
                </a:rPr>
                <a:t>Széles Tamás - Ádám</a:t>
              </a:r>
            </a:p>
          </p:txBody>
        </p:sp>
        <p:sp>
          <p:nvSpPr>
            <p:cNvPr id="16" name="Szövegdoboz 15">
              <a:extLst>
                <a:ext uri="{FF2B5EF4-FFF2-40B4-BE49-F238E27FC236}">
                  <a16:creationId xmlns:a16="http://schemas.microsoft.com/office/drawing/2014/main" id="{F2F40589-FB1A-402E-A3D9-02269B748AC6}"/>
                </a:ext>
              </a:extLst>
            </p:cNvPr>
            <p:cNvSpPr txBox="1"/>
            <p:nvPr/>
          </p:nvSpPr>
          <p:spPr>
            <a:xfrm>
              <a:off x="4260047" y="2679211"/>
              <a:ext cx="407671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1973. március 26-án, Budapesten született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1995-ben végezte el a Színház- és Filmm</a:t>
              </a:r>
              <a:r>
                <a:rPr lang="hu-HU" sz="1600" b="1" dirty="0">
                  <a:latin typeface="Berlin Sans FB" panose="020E0602020502020306" pitchFamily="34" charset="0"/>
                </a:rPr>
                <a:t>ű</a:t>
              </a:r>
              <a:r>
                <a:rPr lang="hu-HU" sz="1600" dirty="0">
                  <a:latin typeface="Berlin Sans FB" panose="020E0602020502020306" pitchFamily="34" charset="0"/>
                </a:rPr>
                <a:t>vészeti F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iskolát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1994-2002-ig a Vígszínház, a Nemzeti Színház, Radnóti Miklós Színház állandó színész tagja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2002-t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l nem állandó tagja egyik színháznak sem, vendégszerepeket vállal</a:t>
              </a:r>
            </a:p>
          </p:txBody>
        </p:sp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7CCBDC62-A1B2-4A59-A3FC-B10A99ECA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2506" y="2763843"/>
              <a:ext cx="2020557" cy="3814209"/>
            </a:xfrm>
            <a:prstGeom prst="rect">
              <a:avLst/>
            </a:prstGeom>
          </p:spPr>
        </p:pic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8EFC6337-17A2-4170-AC9E-E7652E12B0AA}"/>
              </a:ext>
            </a:extLst>
          </p:cNvPr>
          <p:cNvGrpSpPr/>
          <p:nvPr/>
        </p:nvGrpSpPr>
        <p:grpSpPr>
          <a:xfrm rot="777348">
            <a:off x="4557702" y="3357706"/>
            <a:ext cx="4219576" cy="2882027"/>
            <a:chOff x="5951128" y="2606739"/>
            <a:chExt cx="4219576" cy="2882027"/>
          </a:xfrm>
        </p:grpSpPr>
        <p:pic>
          <p:nvPicPr>
            <p:cNvPr id="18" name="Kép 17">
              <a:extLst>
                <a:ext uri="{FF2B5EF4-FFF2-40B4-BE49-F238E27FC236}">
                  <a16:creationId xmlns:a16="http://schemas.microsoft.com/office/drawing/2014/main" id="{B9ED6A77-FB42-408A-9A49-4BEAB67FB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0" r="9459" b="42585"/>
            <a:stretch/>
          </p:blipFill>
          <p:spPr>
            <a:xfrm>
              <a:off x="5951128" y="2606739"/>
              <a:ext cx="4219576" cy="2882027"/>
            </a:xfrm>
            <a:prstGeom prst="rect">
              <a:avLst/>
            </a:prstGeom>
            <a:effectLst/>
          </p:spPr>
        </p:pic>
        <p:sp>
          <p:nvSpPr>
            <p:cNvPr id="3" name="Téglalap 2">
              <a:extLst>
                <a:ext uri="{FF2B5EF4-FFF2-40B4-BE49-F238E27FC236}">
                  <a16:creationId xmlns:a16="http://schemas.microsoft.com/office/drawing/2014/main" id="{22123FC1-0DD3-4C97-9454-7C1D0442E2B9}"/>
                </a:ext>
              </a:extLst>
            </p:cNvPr>
            <p:cNvSpPr/>
            <p:nvPr/>
          </p:nvSpPr>
          <p:spPr>
            <a:xfrm>
              <a:off x="6028944" y="2837824"/>
              <a:ext cx="4008409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Színészi produktivitása mellett kiemelkedik a szinkronszínészi munkája is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Közel 200 filmben volt szinkronszínész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Az ember tragédiájában több módon is szerepelt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1997-t</a:t>
              </a:r>
              <a:r>
                <a:rPr lang="hu-HU" sz="1600" b="1" dirty="0">
                  <a:latin typeface="Berlin Sans FB" panose="020E0602020502020306" pitchFamily="34" charset="0"/>
                </a:rPr>
                <a:t>ő</a:t>
              </a:r>
              <a:r>
                <a:rPr lang="hu-HU" sz="1600" dirty="0">
                  <a:latin typeface="Berlin Sans FB" panose="020E0602020502020306" pitchFamily="34" charset="0"/>
                </a:rPr>
                <a:t>l induló </a:t>
              </a:r>
              <a:r>
                <a:rPr lang="hu-HU" sz="1600" dirty="0" err="1">
                  <a:latin typeface="Berlin Sans FB" panose="020E0602020502020306" pitchFamily="34" charset="0"/>
                </a:rPr>
                <a:t>Iglódi</a:t>
              </a:r>
              <a:r>
                <a:rPr lang="hu-HU" sz="1600" dirty="0">
                  <a:latin typeface="Berlin Sans FB" panose="020E0602020502020306" pitchFamily="34" charset="0"/>
                </a:rPr>
                <a:t>-féle rendezésben Ádámot játszotta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latin typeface="Berlin Sans FB" panose="020E0602020502020306" pitchFamily="34" charset="0"/>
                </a:rPr>
                <a:t>2011-ben elkészült animációs filmben Ádám szinkronhangja</a:t>
              </a:r>
              <a:endParaRPr lang="hu-HU" sz="2400" dirty="0">
                <a:latin typeface="Berlin Sans FB" panose="020E0602020502020306" pitchFamily="34" charset="0"/>
              </a:endParaRPr>
            </a:p>
          </p:txBody>
        </p:sp>
      </p:grpSp>
      <p:pic>
        <p:nvPicPr>
          <p:cNvPr id="20" name="Kép 19">
            <a:extLst>
              <a:ext uri="{FF2B5EF4-FFF2-40B4-BE49-F238E27FC236}">
                <a16:creationId xmlns:a16="http://schemas.microsoft.com/office/drawing/2014/main" id="{25278F95-0F7F-40E7-BB06-894B9E6B1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6" t="92276" r="28582"/>
          <a:stretch/>
        </p:blipFill>
        <p:spPr>
          <a:xfrm>
            <a:off x="6172199" y="6324600"/>
            <a:ext cx="2533649" cy="529086"/>
          </a:xfrm>
          <a:prstGeom prst="rect">
            <a:avLst/>
          </a:prstGeom>
        </p:spPr>
      </p:pic>
      <p:sp>
        <p:nvSpPr>
          <p:cNvPr id="21" name="Szabadkézi sokszög: alakzat 20">
            <a:extLst>
              <a:ext uri="{FF2B5EF4-FFF2-40B4-BE49-F238E27FC236}">
                <a16:creationId xmlns:a16="http://schemas.microsoft.com/office/drawing/2014/main" id="{5B45F0E0-7143-496A-91BD-60E8FE6D5B9B}"/>
              </a:ext>
            </a:extLst>
          </p:cNvPr>
          <p:cNvSpPr/>
          <p:nvPr/>
        </p:nvSpPr>
        <p:spPr>
          <a:xfrm>
            <a:off x="6915150" y="6278233"/>
            <a:ext cx="1704975" cy="123825"/>
          </a:xfrm>
          <a:custGeom>
            <a:avLst/>
            <a:gdLst>
              <a:gd name="connsiteX0" fmla="*/ 0 w 1704975"/>
              <a:gd name="connsiteY0" fmla="*/ 123825 h 123825"/>
              <a:gd name="connsiteX1" fmla="*/ 47625 w 1704975"/>
              <a:gd name="connsiteY1" fmla="*/ 85725 h 123825"/>
              <a:gd name="connsiteX2" fmla="*/ 76200 w 1704975"/>
              <a:gd name="connsiteY2" fmla="*/ 57150 h 123825"/>
              <a:gd name="connsiteX3" fmla="*/ 104775 w 1704975"/>
              <a:gd name="connsiteY3" fmla="*/ 47625 h 123825"/>
              <a:gd name="connsiteX4" fmla="*/ 285750 w 1704975"/>
              <a:gd name="connsiteY4" fmla="*/ 38100 h 123825"/>
              <a:gd name="connsiteX5" fmla="*/ 323850 w 1704975"/>
              <a:gd name="connsiteY5" fmla="*/ 28575 h 123825"/>
              <a:gd name="connsiteX6" fmla="*/ 342900 w 1704975"/>
              <a:gd name="connsiteY6" fmla="*/ 85725 h 123825"/>
              <a:gd name="connsiteX7" fmla="*/ 400050 w 1704975"/>
              <a:gd name="connsiteY7" fmla="*/ 66675 h 123825"/>
              <a:gd name="connsiteX8" fmla="*/ 447675 w 1704975"/>
              <a:gd name="connsiteY8" fmla="*/ 9525 h 123825"/>
              <a:gd name="connsiteX9" fmla="*/ 476250 w 1704975"/>
              <a:gd name="connsiteY9" fmla="*/ 0 h 123825"/>
              <a:gd name="connsiteX10" fmla="*/ 485775 w 1704975"/>
              <a:gd name="connsiteY10" fmla="*/ 85725 h 123825"/>
              <a:gd name="connsiteX11" fmla="*/ 609600 w 1704975"/>
              <a:gd name="connsiteY11" fmla="*/ 66675 h 123825"/>
              <a:gd name="connsiteX12" fmla="*/ 771525 w 1704975"/>
              <a:gd name="connsiteY12" fmla="*/ 47625 h 123825"/>
              <a:gd name="connsiteX13" fmla="*/ 885825 w 1704975"/>
              <a:gd name="connsiteY13" fmla="*/ 19050 h 123825"/>
              <a:gd name="connsiteX14" fmla="*/ 981075 w 1704975"/>
              <a:gd name="connsiteY14" fmla="*/ 47625 h 123825"/>
              <a:gd name="connsiteX15" fmla="*/ 1181100 w 1704975"/>
              <a:gd name="connsiteY15" fmla="*/ 47625 h 123825"/>
              <a:gd name="connsiteX16" fmla="*/ 1228725 w 1704975"/>
              <a:gd name="connsiteY16" fmla="*/ 57150 h 123825"/>
              <a:gd name="connsiteX17" fmla="*/ 1276350 w 1704975"/>
              <a:gd name="connsiteY17" fmla="*/ 76200 h 123825"/>
              <a:gd name="connsiteX18" fmla="*/ 1304925 w 1704975"/>
              <a:gd name="connsiteY18" fmla="*/ 85725 h 123825"/>
              <a:gd name="connsiteX19" fmla="*/ 1428750 w 1704975"/>
              <a:gd name="connsiteY19" fmla="*/ 57150 h 123825"/>
              <a:gd name="connsiteX20" fmla="*/ 1514475 w 1704975"/>
              <a:gd name="connsiteY20" fmla="*/ 38100 h 123825"/>
              <a:gd name="connsiteX21" fmla="*/ 1533525 w 1704975"/>
              <a:gd name="connsiteY21" fmla="*/ 66675 h 123825"/>
              <a:gd name="connsiteX22" fmla="*/ 1704975 w 1704975"/>
              <a:gd name="connsiteY22" fmla="*/ 3810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04975" h="123825">
                <a:moveTo>
                  <a:pt x="0" y="123825"/>
                </a:moveTo>
                <a:cubicBezTo>
                  <a:pt x="15875" y="111125"/>
                  <a:pt x="32325" y="99112"/>
                  <a:pt x="47625" y="85725"/>
                </a:cubicBezTo>
                <a:cubicBezTo>
                  <a:pt x="57762" y="76855"/>
                  <a:pt x="64992" y="64622"/>
                  <a:pt x="76200" y="57150"/>
                </a:cubicBezTo>
                <a:cubicBezTo>
                  <a:pt x="84554" y="51581"/>
                  <a:pt x="94776" y="48534"/>
                  <a:pt x="104775" y="47625"/>
                </a:cubicBezTo>
                <a:cubicBezTo>
                  <a:pt x="164935" y="42156"/>
                  <a:pt x="225425" y="41275"/>
                  <a:pt x="285750" y="38100"/>
                </a:cubicBezTo>
                <a:cubicBezTo>
                  <a:pt x="298450" y="34925"/>
                  <a:pt x="313793" y="20194"/>
                  <a:pt x="323850" y="28575"/>
                </a:cubicBezTo>
                <a:cubicBezTo>
                  <a:pt x="339276" y="41430"/>
                  <a:pt x="342900" y="85725"/>
                  <a:pt x="342900" y="85725"/>
                </a:cubicBezTo>
                <a:cubicBezTo>
                  <a:pt x="361950" y="79375"/>
                  <a:pt x="388911" y="83383"/>
                  <a:pt x="400050" y="66675"/>
                </a:cubicBezTo>
                <a:cubicBezTo>
                  <a:pt x="414107" y="45590"/>
                  <a:pt x="425673" y="24193"/>
                  <a:pt x="447675" y="9525"/>
                </a:cubicBezTo>
                <a:cubicBezTo>
                  <a:pt x="456029" y="3956"/>
                  <a:pt x="466725" y="3175"/>
                  <a:pt x="476250" y="0"/>
                </a:cubicBezTo>
                <a:cubicBezTo>
                  <a:pt x="479425" y="28575"/>
                  <a:pt x="460059" y="72867"/>
                  <a:pt x="485775" y="85725"/>
                </a:cubicBezTo>
                <a:cubicBezTo>
                  <a:pt x="523127" y="104401"/>
                  <a:pt x="568408" y="73540"/>
                  <a:pt x="609600" y="66675"/>
                </a:cubicBezTo>
                <a:cubicBezTo>
                  <a:pt x="728760" y="46815"/>
                  <a:pt x="560691" y="65195"/>
                  <a:pt x="771525" y="47625"/>
                </a:cubicBezTo>
                <a:cubicBezTo>
                  <a:pt x="796077" y="39441"/>
                  <a:pt x="857841" y="15552"/>
                  <a:pt x="885825" y="19050"/>
                </a:cubicBezTo>
                <a:cubicBezTo>
                  <a:pt x="918717" y="23162"/>
                  <a:pt x="949325" y="38100"/>
                  <a:pt x="981075" y="47625"/>
                </a:cubicBezTo>
                <a:cubicBezTo>
                  <a:pt x="1060961" y="100882"/>
                  <a:pt x="980860" y="56331"/>
                  <a:pt x="1181100" y="47625"/>
                </a:cubicBezTo>
                <a:cubicBezTo>
                  <a:pt x="1197274" y="46922"/>
                  <a:pt x="1213218" y="52498"/>
                  <a:pt x="1228725" y="57150"/>
                </a:cubicBezTo>
                <a:cubicBezTo>
                  <a:pt x="1245102" y="62063"/>
                  <a:pt x="1260341" y="70197"/>
                  <a:pt x="1276350" y="76200"/>
                </a:cubicBezTo>
                <a:cubicBezTo>
                  <a:pt x="1285751" y="79725"/>
                  <a:pt x="1295400" y="82550"/>
                  <a:pt x="1304925" y="85725"/>
                </a:cubicBezTo>
                <a:cubicBezTo>
                  <a:pt x="1346200" y="76200"/>
                  <a:pt x="1388805" y="71248"/>
                  <a:pt x="1428750" y="57150"/>
                </a:cubicBezTo>
                <a:cubicBezTo>
                  <a:pt x="1516461" y="26193"/>
                  <a:pt x="1413898" y="17985"/>
                  <a:pt x="1514475" y="38100"/>
                </a:cubicBezTo>
                <a:cubicBezTo>
                  <a:pt x="1520825" y="47625"/>
                  <a:pt x="1522140" y="65477"/>
                  <a:pt x="1533525" y="66675"/>
                </a:cubicBezTo>
                <a:cubicBezTo>
                  <a:pt x="1689364" y="83079"/>
                  <a:pt x="1673000" y="102051"/>
                  <a:pt x="1704975" y="38100"/>
                </a:cubicBezTo>
              </a:path>
            </a:pathLst>
          </a:custGeom>
          <a:noFill/>
          <a:ln w="57150">
            <a:solidFill>
              <a:srgbClr val="2F2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2" name="Kép 21" descr="széles tamás.jpg">
            <a:extLst>
              <a:ext uri="{FF2B5EF4-FFF2-40B4-BE49-F238E27FC236}">
                <a16:creationId xmlns:a16="http://schemas.microsoft.com/office/drawing/2014/main" id="{7347DD19-632B-421E-9BD7-6C56F2DED7C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200529">
            <a:off x="9137906" y="4564822"/>
            <a:ext cx="1303380" cy="1822908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CBF2680D-50B8-4927-AE6D-3638B5546B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9" t="93721" r="15643"/>
          <a:stretch/>
        </p:blipFill>
        <p:spPr>
          <a:xfrm>
            <a:off x="9265083" y="6418873"/>
            <a:ext cx="1012391" cy="430050"/>
          </a:xfrm>
          <a:prstGeom prst="rect">
            <a:avLst/>
          </a:prstGeom>
        </p:spPr>
      </p:pic>
      <p:sp>
        <p:nvSpPr>
          <p:cNvPr id="23" name="Szabadkézi sokszög: alakzat 22">
            <a:extLst>
              <a:ext uri="{FF2B5EF4-FFF2-40B4-BE49-F238E27FC236}">
                <a16:creationId xmlns:a16="http://schemas.microsoft.com/office/drawing/2014/main" id="{125448B2-FE42-4C2F-BC0E-A10C3B4C05B9}"/>
              </a:ext>
            </a:extLst>
          </p:cNvPr>
          <p:cNvSpPr/>
          <p:nvPr/>
        </p:nvSpPr>
        <p:spPr>
          <a:xfrm flipH="1">
            <a:off x="9409770" y="6399823"/>
            <a:ext cx="535008" cy="66674"/>
          </a:xfrm>
          <a:custGeom>
            <a:avLst/>
            <a:gdLst>
              <a:gd name="connsiteX0" fmla="*/ 0 w 1704975"/>
              <a:gd name="connsiteY0" fmla="*/ 123825 h 123825"/>
              <a:gd name="connsiteX1" fmla="*/ 47625 w 1704975"/>
              <a:gd name="connsiteY1" fmla="*/ 85725 h 123825"/>
              <a:gd name="connsiteX2" fmla="*/ 76200 w 1704975"/>
              <a:gd name="connsiteY2" fmla="*/ 57150 h 123825"/>
              <a:gd name="connsiteX3" fmla="*/ 104775 w 1704975"/>
              <a:gd name="connsiteY3" fmla="*/ 47625 h 123825"/>
              <a:gd name="connsiteX4" fmla="*/ 285750 w 1704975"/>
              <a:gd name="connsiteY4" fmla="*/ 38100 h 123825"/>
              <a:gd name="connsiteX5" fmla="*/ 323850 w 1704975"/>
              <a:gd name="connsiteY5" fmla="*/ 28575 h 123825"/>
              <a:gd name="connsiteX6" fmla="*/ 342900 w 1704975"/>
              <a:gd name="connsiteY6" fmla="*/ 85725 h 123825"/>
              <a:gd name="connsiteX7" fmla="*/ 400050 w 1704975"/>
              <a:gd name="connsiteY7" fmla="*/ 66675 h 123825"/>
              <a:gd name="connsiteX8" fmla="*/ 447675 w 1704975"/>
              <a:gd name="connsiteY8" fmla="*/ 9525 h 123825"/>
              <a:gd name="connsiteX9" fmla="*/ 476250 w 1704975"/>
              <a:gd name="connsiteY9" fmla="*/ 0 h 123825"/>
              <a:gd name="connsiteX10" fmla="*/ 485775 w 1704975"/>
              <a:gd name="connsiteY10" fmla="*/ 85725 h 123825"/>
              <a:gd name="connsiteX11" fmla="*/ 609600 w 1704975"/>
              <a:gd name="connsiteY11" fmla="*/ 66675 h 123825"/>
              <a:gd name="connsiteX12" fmla="*/ 771525 w 1704975"/>
              <a:gd name="connsiteY12" fmla="*/ 47625 h 123825"/>
              <a:gd name="connsiteX13" fmla="*/ 885825 w 1704975"/>
              <a:gd name="connsiteY13" fmla="*/ 19050 h 123825"/>
              <a:gd name="connsiteX14" fmla="*/ 981075 w 1704975"/>
              <a:gd name="connsiteY14" fmla="*/ 47625 h 123825"/>
              <a:gd name="connsiteX15" fmla="*/ 1181100 w 1704975"/>
              <a:gd name="connsiteY15" fmla="*/ 47625 h 123825"/>
              <a:gd name="connsiteX16" fmla="*/ 1228725 w 1704975"/>
              <a:gd name="connsiteY16" fmla="*/ 57150 h 123825"/>
              <a:gd name="connsiteX17" fmla="*/ 1276350 w 1704975"/>
              <a:gd name="connsiteY17" fmla="*/ 76200 h 123825"/>
              <a:gd name="connsiteX18" fmla="*/ 1304925 w 1704975"/>
              <a:gd name="connsiteY18" fmla="*/ 85725 h 123825"/>
              <a:gd name="connsiteX19" fmla="*/ 1428750 w 1704975"/>
              <a:gd name="connsiteY19" fmla="*/ 57150 h 123825"/>
              <a:gd name="connsiteX20" fmla="*/ 1514475 w 1704975"/>
              <a:gd name="connsiteY20" fmla="*/ 38100 h 123825"/>
              <a:gd name="connsiteX21" fmla="*/ 1533525 w 1704975"/>
              <a:gd name="connsiteY21" fmla="*/ 66675 h 123825"/>
              <a:gd name="connsiteX22" fmla="*/ 1704975 w 1704975"/>
              <a:gd name="connsiteY22" fmla="*/ 3810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04975" h="123825">
                <a:moveTo>
                  <a:pt x="0" y="123825"/>
                </a:moveTo>
                <a:cubicBezTo>
                  <a:pt x="15875" y="111125"/>
                  <a:pt x="32325" y="99112"/>
                  <a:pt x="47625" y="85725"/>
                </a:cubicBezTo>
                <a:cubicBezTo>
                  <a:pt x="57762" y="76855"/>
                  <a:pt x="64992" y="64622"/>
                  <a:pt x="76200" y="57150"/>
                </a:cubicBezTo>
                <a:cubicBezTo>
                  <a:pt x="84554" y="51581"/>
                  <a:pt x="94776" y="48534"/>
                  <a:pt x="104775" y="47625"/>
                </a:cubicBezTo>
                <a:cubicBezTo>
                  <a:pt x="164935" y="42156"/>
                  <a:pt x="225425" y="41275"/>
                  <a:pt x="285750" y="38100"/>
                </a:cubicBezTo>
                <a:cubicBezTo>
                  <a:pt x="298450" y="34925"/>
                  <a:pt x="313793" y="20194"/>
                  <a:pt x="323850" y="28575"/>
                </a:cubicBezTo>
                <a:cubicBezTo>
                  <a:pt x="339276" y="41430"/>
                  <a:pt x="342900" y="85725"/>
                  <a:pt x="342900" y="85725"/>
                </a:cubicBezTo>
                <a:cubicBezTo>
                  <a:pt x="361950" y="79375"/>
                  <a:pt x="388911" y="83383"/>
                  <a:pt x="400050" y="66675"/>
                </a:cubicBezTo>
                <a:cubicBezTo>
                  <a:pt x="414107" y="45590"/>
                  <a:pt x="425673" y="24193"/>
                  <a:pt x="447675" y="9525"/>
                </a:cubicBezTo>
                <a:cubicBezTo>
                  <a:pt x="456029" y="3956"/>
                  <a:pt x="466725" y="3175"/>
                  <a:pt x="476250" y="0"/>
                </a:cubicBezTo>
                <a:cubicBezTo>
                  <a:pt x="479425" y="28575"/>
                  <a:pt x="460059" y="72867"/>
                  <a:pt x="485775" y="85725"/>
                </a:cubicBezTo>
                <a:cubicBezTo>
                  <a:pt x="523127" y="104401"/>
                  <a:pt x="568408" y="73540"/>
                  <a:pt x="609600" y="66675"/>
                </a:cubicBezTo>
                <a:cubicBezTo>
                  <a:pt x="728760" y="46815"/>
                  <a:pt x="560691" y="65195"/>
                  <a:pt x="771525" y="47625"/>
                </a:cubicBezTo>
                <a:cubicBezTo>
                  <a:pt x="796077" y="39441"/>
                  <a:pt x="857841" y="15552"/>
                  <a:pt x="885825" y="19050"/>
                </a:cubicBezTo>
                <a:cubicBezTo>
                  <a:pt x="918717" y="23162"/>
                  <a:pt x="949325" y="38100"/>
                  <a:pt x="981075" y="47625"/>
                </a:cubicBezTo>
                <a:cubicBezTo>
                  <a:pt x="1060961" y="100882"/>
                  <a:pt x="980860" y="56331"/>
                  <a:pt x="1181100" y="47625"/>
                </a:cubicBezTo>
                <a:cubicBezTo>
                  <a:pt x="1197274" y="46922"/>
                  <a:pt x="1213218" y="52498"/>
                  <a:pt x="1228725" y="57150"/>
                </a:cubicBezTo>
                <a:cubicBezTo>
                  <a:pt x="1245102" y="62063"/>
                  <a:pt x="1260341" y="70197"/>
                  <a:pt x="1276350" y="76200"/>
                </a:cubicBezTo>
                <a:cubicBezTo>
                  <a:pt x="1285751" y="79725"/>
                  <a:pt x="1295400" y="82550"/>
                  <a:pt x="1304925" y="85725"/>
                </a:cubicBezTo>
                <a:cubicBezTo>
                  <a:pt x="1346200" y="76200"/>
                  <a:pt x="1388805" y="71248"/>
                  <a:pt x="1428750" y="57150"/>
                </a:cubicBezTo>
                <a:cubicBezTo>
                  <a:pt x="1516461" y="26193"/>
                  <a:pt x="1413898" y="17985"/>
                  <a:pt x="1514475" y="38100"/>
                </a:cubicBezTo>
                <a:cubicBezTo>
                  <a:pt x="1520825" y="47625"/>
                  <a:pt x="1522140" y="65477"/>
                  <a:pt x="1533525" y="66675"/>
                </a:cubicBezTo>
                <a:cubicBezTo>
                  <a:pt x="1689364" y="83079"/>
                  <a:pt x="1673000" y="102051"/>
                  <a:pt x="1704975" y="3810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4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vétel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89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A4801803-CBAE-44E4-9895-828743E39BAB}"/>
              </a:ext>
            </a:extLst>
          </p:cNvPr>
          <p:cNvGrpSpPr/>
          <p:nvPr/>
        </p:nvGrpSpPr>
        <p:grpSpPr>
          <a:xfrm>
            <a:off x="1124404" y="1864030"/>
            <a:ext cx="7291672" cy="5019675"/>
            <a:chOff x="1604329" y="1910797"/>
            <a:chExt cx="7291672" cy="5019675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46C3EB47-584E-4BF1-9163-E31569561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812" y="1910797"/>
              <a:ext cx="5195189" cy="5019675"/>
            </a:xfrm>
            <a:prstGeom prst="rect">
              <a:avLst/>
            </a:prstGeom>
            <a:effectLst/>
          </p:spPr>
        </p:pic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AA7C2B13-8407-44EB-8582-EEB0472FC119}"/>
                </a:ext>
              </a:extLst>
            </p:cNvPr>
            <p:cNvSpPr txBox="1"/>
            <p:nvPr/>
          </p:nvSpPr>
          <p:spPr>
            <a:xfrm>
              <a:off x="4260047" y="2034271"/>
              <a:ext cx="407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b="1" dirty="0" err="1">
                  <a:latin typeface="Freestyle Script" panose="030804020302050B0404" pitchFamily="66" charset="0"/>
                </a:rPr>
                <a:t>Söptei</a:t>
              </a:r>
              <a:r>
                <a:rPr lang="hu-HU" sz="3600" b="1" dirty="0">
                  <a:latin typeface="Freestyle Script" panose="030804020302050B0404" pitchFamily="66" charset="0"/>
                </a:rPr>
                <a:t> Andrea - Éva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9CAD9F4C-6504-4A86-A9A3-62FF03D0DBC2}"/>
                </a:ext>
              </a:extLst>
            </p:cNvPr>
            <p:cNvSpPr txBox="1"/>
            <p:nvPr/>
          </p:nvSpPr>
          <p:spPr>
            <a:xfrm>
              <a:off x="4260047" y="2482975"/>
              <a:ext cx="407671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1967. június 15-én született, Budapesten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1990-ben végezte el a Színház- és Filmm</a:t>
              </a:r>
              <a:r>
                <a:rPr lang="hu-HU" sz="1400" b="1" dirty="0">
                  <a:latin typeface="Berlin Sans FB" panose="020E0602020502020306" pitchFamily="34" charset="0"/>
                </a:rPr>
                <a:t>ű</a:t>
              </a:r>
              <a:r>
                <a:rPr lang="hu-HU" sz="1400" dirty="0">
                  <a:latin typeface="Berlin Sans FB" panose="020E0602020502020306" pitchFamily="34" charset="0"/>
                </a:rPr>
                <a:t>vészeti F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iskolát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A Budapesti Katona József Színház tagjaként kezdett, majd pár év színházi kötetlenség után 2002-ben egy évet a Soproni Pet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fi Színház tagja volt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2003 óta állandó tagja a Nemzeti Színháznak, de szabadúszó évei alatt is játszott a Nemzeti Színházban</a:t>
              </a:r>
            </a:p>
          </p:txBody>
        </p:sp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AAE4CB0B-E558-4DC7-AC52-647169D61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9" t="55794" r="28409" b="9164"/>
            <a:stretch/>
          </p:blipFill>
          <p:spPr>
            <a:xfrm>
              <a:off x="1604329" y="2646238"/>
              <a:ext cx="2195621" cy="4189347"/>
            </a:xfrm>
            <a:prstGeom prst="rect">
              <a:avLst/>
            </a:prstGeom>
          </p:spPr>
        </p:pic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0BB87C72-AAA0-44EF-B1CE-B3C2198CFC5B}"/>
              </a:ext>
            </a:extLst>
          </p:cNvPr>
          <p:cNvGrpSpPr/>
          <p:nvPr/>
        </p:nvGrpSpPr>
        <p:grpSpPr>
          <a:xfrm>
            <a:off x="3701247" y="1683604"/>
            <a:ext cx="4236157" cy="4047886"/>
            <a:chOff x="1452262" y="2837824"/>
            <a:chExt cx="4219576" cy="3330834"/>
          </a:xfrm>
        </p:grpSpPr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10591929-1346-48C9-8DFC-FD9F6C4C0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0" r="9459" b="42585"/>
            <a:stretch/>
          </p:blipFill>
          <p:spPr>
            <a:xfrm>
              <a:off x="1452262" y="2837824"/>
              <a:ext cx="4219576" cy="2712049"/>
            </a:xfrm>
            <a:prstGeom prst="rect">
              <a:avLst/>
            </a:prstGeom>
            <a:effectLst/>
          </p:spPr>
        </p:pic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CA17642F-69E3-4690-AB89-2A6C727A4323}"/>
                </a:ext>
              </a:extLst>
            </p:cNvPr>
            <p:cNvSpPr/>
            <p:nvPr/>
          </p:nvSpPr>
          <p:spPr>
            <a:xfrm>
              <a:off x="1557845" y="3060115"/>
              <a:ext cx="4008409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Ilyen el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adás például Az ember tragédiája, melyben Évát játszotta az </a:t>
              </a:r>
              <a:r>
                <a:rPr lang="hu-HU" sz="1400" dirty="0" err="1">
                  <a:latin typeface="Berlin Sans FB" panose="020E0602020502020306" pitchFamily="34" charset="0"/>
                </a:rPr>
                <a:t>Iglódi</a:t>
              </a:r>
              <a:r>
                <a:rPr lang="hu-HU" sz="1400" dirty="0">
                  <a:latin typeface="Berlin Sans FB" panose="020E0602020502020306" pitchFamily="34" charset="0"/>
                </a:rPr>
                <a:t> István által rendezett darabban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Színházi szerepei mellett felt</a:t>
              </a:r>
              <a:r>
                <a:rPr lang="hu-HU" sz="1400" b="1" dirty="0">
                  <a:latin typeface="Berlin Sans FB" panose="020E0602020502020306" pitchFamily="34" charset="0"/>
                </a:rPr>
                <a:t>ű</a:t>
              </a:r>
              <a:r>
                <a:rPr lang="hu-HU" sz="1400" dirty="0">
                  <a:latin typeface="Berlin Sans FB" panose="020E0602020502020306" pitchFamily="34" charset="0"/>
                </a:rPr>
                <a:t>nt néhány tévésorozatban 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A legfrissebb és talán leghíresebb ezek közül a Duna televízió Egynyári kaland cím</a:t>
              </a:r>
              <a:r>
                <a:rPr lang="hu-HU" sz="1400" b="1" dirty="0">
                  <a:latin typeface="Berlin Sans FB" panose="020E0602020502020306" pitchFamily="34" charset="0"/>
                </a:rPr>
                <a:t>ű</a:t>
              </a:r>
              <a:r>
                <a:rPr lang="hu-HU" sz="1400" dirty="0">
                  <a:latin typeface="Berlin Sans FB" panose="020E0602020502020306" pitchFamily="34" charset="0"/>
                </a:rPr>
                <a:t> vígjáték sorozata, melyben Annát alakítja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A Jászai Mari-díjas, Szörényi Éva-díjas, érdemes m</a:t>
              </a:r>
              <a:r>
                <a:rPr lang="hu-HU" sz="1400" b="1" dirty="0">
                  <a:latin typeface="Berlin Sans FB" panose="020E0602020502020306" pitchFamily="34" charset="0"/>
                </a:rPr>
                <a:t>ű</a:t>
              </a:r>
              <a:r>
                <a:rPr lang="hu-HU" sz="1400" dirty="0">
                  <a:latin typeface="Berlin Sans FB" panose="020E0602020502020306" pitchFamily="34" charset="0"/>
                </a:rPr>
                <a:t>vész a Nemzeti Színházban a mai napokon is olyan kiváló el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adások f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szerepl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je, mint például a „Bánk bán”, „Figaro házassága avagy egy 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rült nap emléke” vagy az „Egri csillagok”</a:t>
              </a:r>
            </a:p>
          </p:txBody>
        </p:sp>
      </p:grpSp>
      <p:grpSp>
        <p:nvGrpSpPr>
          <p:cNvPr id="23" name="Csoportba foglalás 22">
            <a:extLst>
              <a:ext uri="{FF2B5EF4-FFF2-40B4-BE49-F238E27FC236}">
                <a16:creationId xmlns:a16="http://schemas.microsoft.com/office/drawing/2014/main" id="{1591ED77-DC83-4985-A7A8-1B8DA77BFE4A}"/>
              </a:ext>
            </a:extLst>
          </p:cNvPr>
          <p:cNvGrpSpPr/>
          <p:nvPr/>
        </p:nvGrpSpPr>
        <p:grpSpPr>
          <a:xfrm>
            <a:off x="8212779" y="-1896704"/>
            <a:ext cx="1334413" cy="6723285"/>
            <a:chOff x="9127171" y="-1922582"/>
            <a:chExt cx="1334413" cy="6723285"/>
          </a:xfrm>
        </p:grpSpPr>
        <p:grpSp>
          <p:nvGrpSpPr>
            <p:cNvPr id="19" name="Csoportba foglalás 18">
              <a:extLst>
                <a:ext uri="{FF2B5EF4-FFF2-40B4-BE49-F238E27FC236}">
                  <a16:creationId xmlns:a16="http://schemas.microsoft.com/office/drawing/2014/main" id="{45D90FA5-20AC-4734-88AA-4DE743657F75}"/>
                </a:ext>
              </a:extLst>
            </p:cNvPr>
            <p:cNvGrpSpPr/>
            <p:nvPr/>
          </p:nvGrpSpPr>
          <p:grpSpPr>
            <a:xfrm>
              <a:off x="9164214" y="-1922582"/>
              <a:ext cx="1188961" cy="4640283"/>
              <a:chOff x="8467835" y="1344763"/>
              <a:chExt cx="1188961" cy="4640283"/>
            </a:xfrm>
          </p:grpSpPr>
          <p:pic>
            <p:nvPicPr>
              <p:cNvPr id="1026" name="Picture 2" descr="KÃ©ptalÃ¡lat a kÃ¶vetkezÅre: âkÃ¶tÃ©lâ">
                <a:extLst>
                  <a:ext uri="{FF2B5EF4-FFF2-40B4-BE49-F238E27FC236}">
                    <a16:creationId xmlns:a16="http://schemas.microsoft.com/office/drawing/2014/main" id="{A343DA87-8775-4B4A-B53D-55AFCFE57A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467835" y="1344763"/>
                <a:ext cx="1161971" cy="1161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KÃ©ptalÃ¡lat a kÃ¶vetkezÅre: âkÃ¶tÃ©lâ">
                <a:extLst>
                  <a:ext uri="{FF2B5EF4-FFF2-40B4-BE49-F238E27FC236}">
                    <a16:creationId xmlns:a16="http://schemas.microsoft.com/office/drawing/2014/main" id="{68BE799A-63CC-4E6E-BF93-776D3981BD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471386" y="2505312"/>
                <a:ext cx="1161971" cy="1161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KÃ©ptalÃ¡lat a kÃ¶vetkezÅre: âkÃ¶tÃ©lâ">
                <a:extLst>
                  <a:ext uri="{FF2B5EF4-FFF2-40B4-BE49-F238E27FC236}">
                    <a16:creationId xmlns:a16="http://schemas.microsoft.com/office/drawing/2014/main" id="{53653E1D-D2D5-4A4A-A8E9-1F16754B54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491274" y="3662526"/>
                <a:ext cx="1161971" cy="1161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KÃ©ptalÃ¡lat a kÃ¶vetkezÅre: âkÃ¶tÃ©lâ">
                <a:extLst>
                  <a:ext uri="{FF2B5EF4-FFF2-40B4-BE49-F238E27FC236}">
                    <a16:creationId xmlns:a16="http://schemas.microsoft.com/office/drawing/2014/main" id="{415D3BCA-CF26-42F0-A1C5-33C3F8C97E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494825" y="4823075"/>
                <a:ext cx="1161971" cy="1161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Kép 16" descr="söptei andrea.jpg">
              <a:extLst>
                <a:ext uri="{FF2B5EF4-FFF2-40B4-BE49-F238E27FC236}">
                  <a16:creationId xmlns:a16="http://schemas.microsoft.com/office/drawing/2014/main" id="{BAC7604E-3919-4A68-A87C-F014CFEC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27171" y="2789943"/>
              <a:ext cx="1334413" cy="2010760"/>
            </a:xfrm>
            <a:prstGeom prst="rect">
              <a:avLst/>
            </a:prstGeom>
            <a:ln w="76200" cap="sq">
              <a:solidFill>
                <a:srgbClr val="2D2D2D"/>
              </a:solidFill>
              <a:miter lim="800000"/>
            </a:ln>
          </p:spPr>
        </p:pic>
      </p:grpSp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Csoportba foglalás 24"/>
          <p:cNvGrpSpPr/>
          <p:nvPr/>
        </p:nvGrpSpPr>
        <p:grpSpPr>
          <a:xfrm>
            <a:off x="3229777" y="2599473"/>
            <a:ext cx="2237573" cy="1325549"/>
            <a:chOff x="3229777" y="2599473"/>
            <a:chExt cx="2237573" cy="132554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Ellipszis feliratnak 17"/>
            <p:cNvSpPr/>
            <p:nvPr/>
          </p:nvSpPr>
          <p:spPr>
            <a:xfrm rot="5400000">
              <a:off x="3685570" y="2143680"/>
              <a:ext cx="1325549" cy="2237135"/>
            </a:xfrm>
            <a:prstGeom prst="wedgeEllipseCallout">
              <a:avLst>
                <a:gd name="adj1" fmla="val 21153"/>
                <a:gd name="adj2" fmla="val 60021"/>
              </a:avLst>
            </a:prstGeom>
            <a:grpFill/>
            <a:ln>
              <a:solidFill>
                <a:srgbClr val="2D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Szövegdoboz 23"/>
            <p:cNvSpPr txBox="1"/>
            <p:nvPr/>
          </p:nvSpPr>
          <p:spPr>
            <a:xfrm>
              <a:off x="3333750" y="2876550"/>
              <a:ext cx="21336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200" dirty="0">
                  <a:latin typeface="Century" pitchFamily="18" charset="0"/>
                </a:rPr>
                <a:t>Rózsa Pista, nem gondolod, hogy egy kicsit félreérthető a kötél? Egyébként merre vannak már a színészek?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630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vétel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81554609-B775-4575-92C4-7E73BA20C78D}"/>
              </a:ext>
            </a:extLst>
          </p:cNvPr>
          <p:cNvGrpSpPr/>
          <p:nvPr/>
        </p:nvGrpSpPr>
        <p:grpSpPr>
          <a:xfrm>
            <a:off x="1946175" y="1655208"/>
            <a:ext cx="6452147" cy="5228497"/>
            <a:chOff x="1963929" y="1655208"/>
            <a:chExt cx="6452147" cy="5228497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1B702CB3-6A97-4A5C-92F5-5F9EB4463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887" y="1864030"/>
              <a:ext cx="5195189" cy="5019675"/>
            </a:xfrm>
            <a:prstGeom prst="rect">
              <a:avLst/>
            </a:prstGeom>
            <a:effectLst/>
          </p:spPr>
        </p:pic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761E1235-91B2-4619-8DFE-E7C1AC8AD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1" t="18499" r="17325" b="34598"/>
            <a:stretch/>
          </p:blipFill>
          <p:spPr>
            <a:xfrm flipH="1">
              <a:off x="1963929" y="1753803"/>
              <a:ext cx="2017061" cy="3936787"/>
            </a:xfrm>
            <a:prstGeom prst="rect">
              <a:avLst/>
            </a:prstGeom>
          </p:spPr>
        </p:pic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622E43A0-7F4E-486F-9D89-F035A489C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0" r="9459" b="42585"/>
            <a:stretch/>
          </p:blipFill>
          <p:spPr>
            <a:xfrm>
              <a:off x="3700402" y="1655208"/>
              <a:ext cx="4236157" cy="3295891"/>
            </a:xfrm>
            <a:prstGeom prst="rect">
              <a:avLst/>
            </a:prstGeom>
            <a:effectLst/>
          </p:spPr>
        </p:pic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90307181-4E03-43A2-A012-2EBD8F84FFB9}"/>
                </a:ext>
              </a:extLst>
            </p:cNvPr>
            <p:cNvSpPr txBox="1"/>
            <p:nvPr/>
          </p:nvSpPr>
          <p:spPr>
            <a:xfrm>
              <a:off x="3780122" y="1818822"/>
              <a:ext cx="407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b="1" dirty="0">
                  <a:latin typeface="Freestyle Script" panose="030804020302050B0404" pitchFamily="66" charset="0"/>
                </a:rPr>
                <a:t>Csíkos Sándor - Lucifer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045FCC44-D817-42E8-A325-6E3A87C6A6AB}"/>
                </a:ext>
              </a:extLst>
            </p:cNvPr>
            <p:cNvSpPr txBox="1"/>
            <p:nvPr/>
          </p:nvSpPr>
          <p:spPr>
            <a:xfrm>
              <a:off x="3780122" y="2320796"/>
              <a:ext cx="4076718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Karcagon, 1941. október 28-án született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1965-ben végzett a Színház- és Filmm</a:t>
              </a:r>
              <a:r>
                <a:rPr lang="hu-HU" sz="1400" b="1" dirty="0">
                  <a:latin typeface="Berlin Sans FB" panose="020E0602020502020306" pitchFamily="34" charset="0"/>
                </a:rPr>
                <a:t>ű</a:t>
              </a:r>
              <a:r>
                <a:rPr lang="hu-HU" sz="1400" dirty="0">
                  <a:latin typeface="Berlin Sans FB" panose="020E0602020502020306" pitchFamily="34" charset="0"/>
                </a:rPr>
                <a:t>vészeti Egyetemen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Az el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z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ekben megismert színészekkel ellentétben, nem budapesti színházakban játszott: a Miskolci Nemzeti Színház, az Irodalmi Színpad, a debreceni Csokonai Színház, a gy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ri Kisfaludy Színház és a nyíregyházi Móricz Zsigmond Színház színésze volt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1990 és 1993 között a nyíregyházi Móricz Zsigmond Színház igazgatója</a:t>
              </a:r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182FF619-FB77-459A-93BE-AAB3FDFB0EFE}"/>
              </a:ext>
            </a:extLst>
          </p:cNvPr>
          <p:cNvGrpSpPr/>
          <p:nvPr/>
        </p:nvGrpSpPr>
        <p:grpSpPr>
          <a:xfrm>
            <a:off x="14234891" y="3382713"/>
            <a:ext cx="4236157" cy="3295891"/>
            <a:chOff x="3852802" y="1807608"/>
            <a:chExt cx="4236157" cy="3295891"/>
          </a:xfrm>
        </p:grpSpPr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B8E114A3-508F-4544-9FD5-33558121F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0" r="9459" b="42585"/>
            <a:stretch/>
          </p:blipFill>
          <p:spPr>
            <a:xfrm>
              <a:off x="3852802" y="1807608"/>
              <a:ext cx="4236157" cy="3295891"/>
            </a:xfrm>
            <a:prstGeom prst="rect">
              <a:avLst/>
            </a:prstGeom>
            <a:effectLst/>
          </p:spPr>
        </p:pic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C75BE028-5B36-416E-AE4D-456360FA27C7}"/>
                </a:ext>
              </a:extLst>
            </p:cNvPr>
            <p:cNvSpPr txBox="1"/>
            <p:nvPr/>
          </p:nvSpPr>
          <p:spPr>
            <a:xfrm>
              <a:off x="3943681" y="2141987"/>
              <a:ext cx="407671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1993 óta Debrecenben él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Csokonai színház állandó színésze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Drámatanár az Ady Endre Gimnáziumban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Részese volt majdnem 200 el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adásnak színészként vidéken, de leghíresebb alakítása mégis a pesti Nemzeti Színházban Lucifer alakítása volt az ezredforduló határán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A Jászai Mari-díjas, Kazinczy-díjas, Csokonai-díjas, érdemes m</a:t>
              </a:r>
              <a:r>
                <a:rPr lang="hu-HU" sz="1400" b="1" dirty="0">
                  <a:latin typeface="Berlin Sans FB" panose="020E0602020502020306" pitchFamily="34" charset="0"/>
                </a:rPr>
                <a:t>ű</a:t>
              </a:r>
              <a:r>
                <a:rPr lang="hu-HU" sz="1400" dirty="0">
                  <a:latin typeface="Berlin Sans FB" panose="020E0602020502020306" pitchFamily="34" charset="0"/>
                </a:rPr>
                <a:t>vész munkájával a nem budapesti színházak egyik legkiválóbb színésze és m</a:t>
              </a:r>
              <a:r>
                <a:rPr lang="hu-HU" sz="1400" b="1" dirty="0">
                  <a:latin typeface="Berlin Sans FB" panose="020E0602020502020306" pitchFamily="34" charset="0"/>
                </a:rPr>
                <a:t>ű</a:t>
              </a:r>
              <a:r>
                <a:rPr lang="hu-HU" sz="1400" dirty="0">
                  <a:latin typeface="Berlin Sans FB" panose="020E0602020502020306" pitchFamily="34" charset="0"/>
                </a:rPr>
                <a:t>vésze a mai napig</a:t>
              </a:r>
            </a:p>
          </p:txBody>
        </p:sp>
      </p:grpSp>
      <p:pic>
        <p:nvPicPr>
          <p:cNvPr id="17" name="Kép 16">
            <a:extLst>
              <a:ext uri="{FF2B5EF4-FFF2-40B4-BE49-F238E27FC236}">
                <a16:creationId xmlns:a16="http://schemas.microsoft.com/office/drawing/2014/main" id="{61193F77-C28E-4CE4-9003-ACDBAB65C6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0529">
            <a:off x="8921038" y="3715269"/>
            <a:ext cx="1751281" cy="2630779"/>
          </a:xfrm>
          <a:prstGeom prst="rect">
            <a:avLst/>
          </a:prstGeom>
          <a:ln w="76200">
            <a:solidFill>
              <a:srgbClr val="2D2D2D"/>
            </a:solidFill>
            <a:miter lim="800000"/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B254B916-10BB-4E7D-ABF4-093B3D6AA6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9" t="93721" r="15643"/>
          <a:stretch/>
        </p:blipFill>
        <p:spPr>
          <a:xfrm>
            <a:off x="9265083" y="6418873"/>
            <a:ext cx="1012391" cy="430050"/>
          </a:xfrm>
          <a:prstGeom prst="rect">
            <a:avLst/>
          </a:prstGeom>
        </p:spPr>
      </p:pic>
      <p:sp>
        <p:nvSpPr>
          <p:cNvPr id="19" name="Szabadkézi sokszög: alakzat 18">
            <a:extLst>
              <a:ext uri="{FF2B5EF4-FFF2-40B4-BE49-F238E27FC236}">
                <a16:creationId xmlns:a16="http://schemas.microsoft.com/office/drawing/2014/main" id="{FB39FDDD-6BF3-4E87-816F-BC38D4B35EBD}"/>
              </a:ext>
            </a:extLst>
          </p:cNvPr>
          <p:cNvSpPr/>
          <p:nvPr/>
        </p:nvSpPr>
        <p:spPr>
          <a:xfrm flipH="1">
            <a:off x="9077074" y="6360745"/>
            <a:ext cx="1200400" cy="106730"/>
          </a:xfrm>
          <a:custGeom>
            <a:avLst/>
            <a:gdLst>
              <a:gd name="connsiteX0" fmla="*/ 0 w 1704975"/>
              <a:gd name="connsiteY0" fmla="*/ 123825 h 123825"/>
              <a:gd name="connsiteX1" fmla="*/ 47625 w 1704975"/>
              <a:gd name="connsiteY1" fmla="*/ 85725 h 123825"/>
              <a:gd name="connsiteX2" fmla="*/ 76200 w 1704975"/>
              <a:gd name="connsiteY2" fmla="*/ 57150 h 123825"/>
              <a:gd name="connsiteX3" fmla="*/ 104775 w 1704975"/>
              <a:gd name="connsiteY3" fmla="*/ 47625 h 123825"/>
              <a:gd name="connsiteX4" fmla="*/ 285750 w 1704975"/>
              <a:gd name="connsiteY4" fmla="*/ 38100 h 123825"/>
              <a:gd name="connsiteX5" fmla="*/ 323850 w 1704975"/>
              <a:gd name="connsiteY5" fmla="*/ 28575 h 123825"/>
              <a:gd name="connsiteX6" fmla="*/ 342900 w 1704975"/>
              <a:gd name="connsiteY6" fmla="*/ 85725 h 123825"/>
              <a:gd name="connsiteX7" fmla="*/ 400050 w 1704975"/>
              <a:gd name="connsiteY7" fmla="*/ 66675 h 123825"/>
              <a:gd name="connsiteX8" fmla="*/ 447675 w 1704975"/>
              <a:gd name="connsiteY8" fmla="*/ 9525 h 123825"/>
              <a:gd name="connsiteX9" fmla="*/ 476250 w 1704975"/>
              <a:gd name="connsiteY9" fmla="*/ 0 h 123825"/>
              <a:gd name="connsiteX10" fmla="*/ 485775 w 1704975"/>
              <a:gd name="connsiteY10" fmla="*/ 85725 h 123825"/>
              <a:gd name="connsiteX11" fmla="*/ 609600 w 1704975"/>
              <a:gd name="connsiteY11" fmla="*/ 66675 h 123825"/>
              <a:gd name="connsiteX12" fmla="*/ 771525 w 1704975"/>
              <a:gd name="connsiteY12" fmla="*/ 47625 h 123825"/>
              <a:gd name="connsiteX13" fmla="*/ 885825 w 1704975"/>
              <a:gd name="connsiteY13" fmla="*/ 19050 h 123825"/>
              <a:gd name="connsiteX14" fmla="*/ 981075 w 1704975"/>
              <a:gd name="connsiteY14" fmla="*/ 47625 h 123825"/>
              <a:gd name="connsiteX15" fmla="*/ 1181100 w 1704975"/>
              <a:gd name="connsiteY15" fmla="*/ 47625 h 123825"/>
              <a:gd name="connsiteX16" fmla="*/ 1228725 w 1704975"/>
              <a:gd name="connsiteY16" fmla="*/ 57150 h 123825"/>
              <a:gd name="connsiteX17" fmla="*/ 1276350 w 1704975"/>
              <a:gd name="connsiteY17" fmla="*/ 76200 h 123825"/>
              <a:gd name="connsiteX18" fmla="*/ 1304925 w 1704975"/>
              <a:gd name="connsiteY18" fmla="*/ 85725 h 123825"/>
              <a:gd name="connsiteX19" fmla="*/ 1428750 w 1704975"/>
              <a:gd name="connsiteY19" fmla="*/ 57150 h 123825"/>
              <a:gd name="connsiteX20" fmla="*/ 1514475 w 1704975"/>
              <a:gd name="connsiteY20" fmla="*/ 38100 h 123825"/>
              <a:gd name="connsiteX21" fmla="*/ 1533525 w 1704975"/>
              <a:gd name="connsiteY21" fmla="*/ 66675 h 123825"/>
              <a:gd name="connsiteX22" fmla="*/ 1704975 w 1704975"/>
              <a:gd name="connsiteY22" fmla="*/ 3810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04975" h="123825">
                <a:moveTo>
                  <a:pt x="0" y="123825"/>
                </a:moveTo>
                <a:cubicBezTo>
                  <a:pt x="15875" y="111125"/>
                  <a:pt x="32325" y="99112"/>
                  <a:pt x="47625" y="85725"/>
                </a:cubicBezTo>
                <a:cubicBezTo>
                  <a:pt x="57762" y="76855"/>
                  <a:pt x="64992" y="64622"/>
                  <a:pt x="76200" y="57150"/>
                </a:cubicBezTo>
                <a:cubicBezTo>
                  <a:pt x="84554" y="51581"/>
                  <a:pt x="94776" y="48534"/>
                  <a:pt x="104775" y="47625"/>
                </a:cubicBezTo>
                <a:cubicBezTo>
                  <a:pt x="164935" y="42156"/>
                  <a:pt x="225425" y="41275"/>
                  <a:pt x="285750" y="38100"/>
                </a:cubicBezTo>
                <a:cubicBezTo>
                  <a:pt x="298450" y="34925"/>
                  <a:pt x="313793" y="20194"/>
                  <a:pt x="323850" y="28575"/>
                </a:cubicBezTo>
                <a:cubicBezTo>
                  <a:pt x="339276" y="41430"/>
                  <a:pt x="342900" y="85725"/>
                  <a:pt x="342900" y="85725"/>
                </a:cubicBezTo>
                <a:cubicBezTo>
                  <a:pt x="361950" y="79375"/>
                  <a:pt x="388911" y="83383"/>
                  <a:pt x="400050" y="66675"/>
                </a:cubicBezTo>
                <a:cubicBezTo>
                  <a:pt x="414107" y="45590"/>
                  <a:pt x="425673" y="24193"/>
                  <a:pt x="447675" y="9525"/>
                </a:cubicBezTo>
                <a:cubicBezTo>
                  <a:pt x="456029" y="3956"/>
                  <a:pt x="466725" y="3175"/>
                  <a:pt x="476250" y="0"/>
                </a:cubicBezTo>
                <a:cubicBezTo>
                  <a:pt x="479425" y="28575"/>
                  <a:pt x="460059" y="72867"/>
                  <a:pt x="485775" y="85725"/>
                </a:cubicBezTo>
                <a:cubicBezTo>
                  <a:pt x="523127" y="104401"/>
                  <a:pt x="568408" y="73540"/>
                  <a:pt x="609600" y="66675"/>
                </a:cubicBezTo>
                <a:cubicBezTo>
                  <a:pt x="728760" y="46815"/>
                  <a:pt x="560691" y="65195"/>
                  <a:pt x="771525" y="47625"/>
                </a:cubicBezTo>
                <a:cubicBezTo>
                  <a:pt x="796077" y="39441"/>
                  <a:pt x="857841" y="15552"/>
                  <a:pt x="885825" y="19050"/>
                </a:cubicBezTo>
                <a:cubicBezTo>
                  <a:pt x="918717" y="23162"/>
                  <a:pt x="949325" y="38100"/>
                  <a:pt x="981075" y="47625"/>
                </a:cubicBezTo>
                <a:cubicBezTo>
                  <a:pt x="1060961" y="100882"/>
                  <a:pt x="980860" y="56331"/>
                  <a:pt x="1181100" y="47625"/>
                </a:cubicBezTo>
                <a:cubicBezTo>
                  <a:pt x="1197274" y="46922"/>
                  <a:pt x="1213218" y="52498"/>
                  <a:pt x="1228725" y="57150"/>
                </a:cubicBezTo>
                <a:cubicBezTo>
                  <a:pt x="1245102" y="62063"/>
                  <a:pt x="1260341" y="70197"/>
                  <a:pt x="1276350" y="76200"/>
                </a:cubicBezTo>
                <a:cubicBezTo>
                  <a:pt x="1285751" y="79725"/>
                  <a:pt x="1295400" y="82550"/>
                  <a:pt x="1304925" y="85725"/>
                </a:cubicBezTo>
                <a:cubicBezTo>
                  <a:pt x="1346200" y="76200"/>
                  <a:pt x="1388805" y="71248"/>
                  <a:pt x="1428750" y="57150"/>
                </a:cubicBezTo>
                <a:cubicBezTo>
                  <a:pt x="1516461" y="26193"/>
                  <a:pt x="1413898" y="17985"/>
                  <a:pt x="1514475" y="38100"/>
                </a:cubicBezTo>
                <a:cubicBezTo>
                  <a:pt x="1520825" y="47625"/>
                  <a:pt x="1522140" y="65477"/>
                  <a:pt x="1533525" y="66675"/>
                </a:cubicBezTo>
                <a:cubicBezTo>
                  <a:pt x="1689364" y="83079"/>
                  <a:pt x="1673000" y="102051"/>
                  <a:pt x="1704975" y="3810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74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23451 -0.22847 C -0.28321 -0.28009 -0.35638 -0.30763 -0.43334 -0.30763 C -0.52071 -0.30763 -0.59076 -0.28009 -0.63946 -0.22847 L -0.87383 -4.81481E-6 " pathEditMode="relative" rAng="0" ptsTypes="AAAAA">
                                      <p:cBhvr>
                                        <p:cTn id="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98" y="-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35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383 -4.81481E-6 L -1.01615 -4.81481E-6 " pathEditMode="relative" rAng="0" ptsTypes="AA">
                                      <p:cBhvr>
                                        <p:cTn id="9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89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D43744AF-580C-476C-8762-98B775A86526}"/>
              </a:ext>
            </a:extLst>
          </p:cNvPr>
          <p:cNvGrpSpPr/>
          <p:nvPr/>
        </p:nvGrpSpPr>
        <p:grpSpPr>
          <a:xfrm>
            <a:off x="1708148" y="1690687"/>
            <a:ext cx="7026724" cy="5366359"/>
            <a:chOff x="2260598" y="1690688"/>
            <a:chExt cx="7026724" cy="5366359"/>
          </a:xfrm>
        </p:grpSpPr>
        <p:grpSp>
          <p:nvGrpSpPr>
            <p:cNvPr id="18" name="Csoportba foglalás 17">
              <a:extLst>
                <a:ext uri="{FF2B5EF4-FFF2-40B4-BE49-F238E27FC236}">
                  <a16:creationId xmlns:a16="http://schemas.microsoft.com/office/drawing/2014/main" id="{D629D821-08AD-42F2-A7C6-00B2EB6162C1}"/>
                </a:ext>
              </a:extLst>
            </p:cNvPr>
            <p:cNvGrpSpPr/>
            <p:nvPr/>
          </p:nvGrpSpPr>
          <p:grpSpPr>
            <a:xfrm>
              <a:off x="2260598" y="1864030"/>
              <a:ext cx="7026724" cy="5193017"/>
              <a:chOff x="2260598" y="1864030"/>
              <a:chExt cx="7026724" cy="5193017"/>
            </a:xfrm>
          </p:grpSpPr>
          <p:pic>
            <p:nvPicPr>
              <p:cNvPr id="8" name="Kép 7">
                <a:extLst>
                  <a:ext uri="{FF2B5EF4-FFF2-40B4-BE49-F238E27FC236}">
                    <a16:creationId xmlns:a16="http://schemas.microsoft.com/office/drawing/2014/main" id="{8D522092-A0B6-42F1-9D95-88D623D0F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2133" y="1864030"/>
                <a:ext cx="5195189" cy="5019675"/>
              </a:xfrm>
              <a:prstGeom prst="rect">
                <a:avLst/>
              </a:prstGeom>
              <a:effectLst/>
            </p:spPr>
          </p:pic>
          <p:pic>
            <p:nvPicPr>
              <p:cNvPr id="9" name="Kép 8">
                <a:extLst>
                  <a:ext uri="{FF2B5EF4-FFF2-40B4-BE49-F238E27FC236}">
                    <a16:creationId xmlns:a16="http://schemas.microsoft.com/office/drawing/2014/main" id="{668FBC34-F8AC-4C77-856F-B6EBDB9C72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08" t="49972" r="22536" b="10671"/>
              <a:stretch/>
            </p:blipFill>
            <p:spPr>
              <a:xfrm flipH="1">
                <a:off x="2260598" y="2731637"/>
                <a:ext cx="2552701" cy="4325410"/>
              </a:xfrm>
              <a:prstGeom prst="rect">
                <a:avLst/>
              </a:prstGeom>
            </p:spPr>
          </p:pic>
          <p:sp>
            <p:nvSpPr>
              <p:cNvPr id="16" name="Téglalap 15">
                <a:extLst>
                  <a:ext uri="{FF2B5EF4-FFF2-40B4-BE49-F238E27FC236}">
                    <a16:creationId xmlns:a16="http://schemas.microsoft.com/office/drawing/2014/main" id="{6AEB8407-2010-460B-9FA3-9356623B4C7B}"/>
                  </a:ext>
                </a:extLst>
              </p:cNvPr>
              <p:cNvSpPr/>
              <p:nvPr/>
            </p:nvSpPr>
            <p:spPr>
              <a:xfrm>
                <a:off x="4685522" y="2021307"/>
                <a:ext cx="4008409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400" dirty="0">
                    <a:latin typeface="Berlin Sans FB" panose="020E0602020502020306" pitchFamily="34" charset="0"/>
                  </a:rPr>
                  <a:t>Az ember tragédiájában többször szerepelt, többféle szerepben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hu-HU" sz="1400" dirty="0">
                    <a:latin typeface="Berlin Sans FB" panose="020E0602020502020306" pitchFamily="34" charset="0"/>
                  </a:rPr>
                  <a:t>1960-ban játszott előadásokon 4 szerep is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hu-HU" sz="1400" dirty="0">
                    <a:latin typeface="Berlin Sans FB" panose="020E0602020502020306" pitchFamily="34" charset="0"/>
                  </a:rPr>
                  <a:t>1997-es előadáson Az Úr hangja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400" dirty="0">
                    <a:latin typeface="Berlin Sans FB" panose="020E0602020502020306" pitchFamily="34" charset="0"/>
                  </a:rPr>
                  <a:t>Rengeteg színházi darabnak és filmnek egyaránt meghatározó része volt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400" dirty="0">
                    <a:latin typeface="Berlin Sans FB" panose="020E0602020502020306" pitchFamily="34" charset="0"/>
                  </a:rPr>
                  <a:t>Utolsó színházi darabja 2005-ben, utolsó filmje 2007-ben volt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400" dirty="0">
                    <a:latin typeface="Berlin Sans FB" panose="020E0602020502020306" pitchFamily="34" charset="0"/>
                  </a:rPr>
                  <a:t>A Jászai Mari-díjas, Kossuth-díjas, </a:t>
                </a:r>
                <a:r>
                  <a:rPr lang="hu-HU" sz="1400" dirty="0" err="1">
                    <a:latin typeface="Berlin Sans FB" panose="020E0602020502020306" pitchFamily="34" charset="0"/>
                  </a:rPr>
                  <a:t>Prima</a:t>
                </a:r>
                <a:r>
                  <a:rPr lang="hu-HU" sz="1400" dirty="0">
                    <a:latin typeface="Berlin Sans FB" panose="020E0602020502020306" pitchFamily="34" charset="0"/>
                  </a:rPr>
                  <a:t> </a:t>
                </a:r>
                <a:r>
                  <a:rPr lang="hu-HU" sz="1400" dirty="0" err="1">
                    <a:latin typeface="Berlin Sans FB" panose="020E0602020502020306" pitchFamily="34" charset="0"/>
                  </a:rPr>
                  <a:t>Primissima</a:t>
                </a:r>
                <a:r>
                  <a:rPr lang="hu-HU" sz="1400" dirty="0">
                    <a:latin typeface="Berlin Sans FB" panose="020E0602020502020306" pitchFamily="34" charset="0"/>
                  </a:rPr>
                  <a:t>-díjas érdemes művész, A  Nemzet Színészét 2010. július 11-én hívta Az Úr selymes hangján végső álomra</a:t>
                </a:r>
              </a:p>
            </p:txBody>
          </p:sp>
        </p:grpSp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A2AFDED3-8293-4756-A297-1CAB43DD2231}"/>
                </a:ext>
              </a:extLst>
            </p:cNvPr>
            <p:cNvGrpSpPr/>
            <p:nvPr/>
          </p:nvGrpSpPr>
          <p:grpSpPr>
            <a:xfrm>
              <a:off x="4571647" y="1690688"/>
              <a:ext cx="4236157" cy="3295891"/>
              <a:chOff x="4571648" y="1655208"/>
              <a:chExt cx="4236157" cy="3295891"/>
            </a:xfrm>
          </p:grpSpPr>
          <p:pic>
            <p:nvPicPr>
              <p:cNvPr id="10" name="Kép 9">
                <a:extLst>
                  <a:ext uri="{FF2B5EF4-FFF2-40B4-BE49-F238E27FC236}">
                    <a16:creationId xmlns:a16="http://schemas.microsoft.com/office/drawing/2014/main" id="{ABEBA9CC-55CE-463A-A5BA-B62E509E35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20" r="9459" b="42585"/>
              <a:stretch/>
            </p:blipFill>
            <p:spPr>
              <a:xfrm>
                <a:off x="4571648" y="1655208"/>
                <a:ext cx="4236157" cy="3295891"/>
              </a:xfrm>
              <a:prstGeom prst="rect">
                <a:avLst/>
              </a:prstGeom>
              <a:effectLst/>
            </p:spPr>
          </p:pic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4E6F4FF5-FA3C-43FC-BF25-CB809E4065ED}"/>
                  </a:ext>
                </a:extLst>
              </p:cNvPr>
              <p:cNvSpPr txBox="1"/>
              <p:nvPr/>
            </p:nvSpPr>
            <p:spPr>
              <a:xfrm>
                <a:off x="4651368" y="1818822"/>
                <a:ext cx="40767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3600" b="1" dirty="0">
                    <a:latin typeface="Freestyle Script" panose="030804020302050B0404" pitchFamily="66" charset="0"/>
                  </a:rPr>
                  <a:t>Kállai Ferenc - Az Úr hangja</a:t>
                </a:r>
              </a:p>
            </p:txBody>
          </p:sp>
          <p:sp>
            <p:nvSpPr>
              <p:cNvPr id="12" name="Szövegdoboz 11">
                <a:extLst>
                  <a:ext uri="{FF2B5EF4-FFF2-40B4-BE49-F238E27FC236}">
                    <a16:creationId xmlns:a16="http://schemas.microsoft.com/office/drawing/2014/main" id="{7AE71530-6E0C-4CDA-AE79-F20191B1D906}"/>
                  </a:ext>
                </a:extLst>
              </p:cNvPr>
              <p:cNvSpPr txBox="1"/>
              <p:nvPr/>
            </p:nvSpPr>
            <p:spPr>
              <a:xfrm>
                <a:off x="4651368" y="2320796"/>
                <a:ext cx="4076718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400" dirty="0">
                    <a:latin typeface="Berlin Sans FB" panose="020E0602020502020306" pitchFamily="34" charset="0"/>
                  </a:rPr>
                  <a:t>Gyomán, 1925. október 4-én született </a:t>
                </a:r>
                <a:r>
                  <a:rPr lang="hu-HU" sz="1400" dirty="0" err="1">
                    <a:latin typeface="Berlin Sans FB" panose="020E0602020502020306" pitchFamily="34" charset="0"/>
                  </a:rPr>
                  <a:t>Krampner</a:t>
                </a:r>
                <a:r>
                  <a:rPr lang="hu-HU" sz="1400" dirty="0">
                    <a:latin typeface="Berlin Sans FB" panose="020E0602020502020306" pitchFamily="34" charset="0"/>
                  </a:rPr>
                  <a:t> Ferenc néven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400" dirty="0">
                    <a:latin typeface="Berlin Sans FB" panose="020E0602020502020306" pitchFamily="34" charset="0"/>
                  </a:rPr>
                  <a:t>Színm</a:t>
                </a:r>
                <a:r>
                  <a:rPr lang="hu-HU" sz="1400" b="1" dirty="0">
                    <a:latin typeface="Berlin Sans FB" panose="020E0602020502020306" pitchFamily="34" charset="0"/>
                  </a:rPr>
                  <a:t>ű</a:t>
                </a:r>
                <a:r>
                  <a:rPr lang="hu-HU" sz="1400" dirty="0">
                    <a:latin typeface="Berlin Sans FB" panose="020E0602020502020306" pitchFamily="34" charset="0"/>
                  </a:rPr>
                  <a:t>vészeti Akadémiára járt, ahol a felvételin Kiss Ferenc ajánlotta neki a névváltoztatást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400" dirty="0">
                    <a:latin typeface="Berlin Sans FB" panose="020E0602020502020306" pitchFamily="34" charset="0"/>
                  </a:rPr>
                  <a:t>Egy el</a:t>
                </a:r>
                <a:r>
                  <a:rPr lang="hu-HU" sz="14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400" dirty="0">
                    <a:latin typeface="Berlin Sans FB" panose="020E0602020502020306" pitchFamily="34" charset="0"/>
                  </a:rPr>
                  <a:t>adás erejéig a Szabad Színházban mutatkozott be de a Belvárosi Színház azonnal átcsábította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400" dirty="0">
                    <a:latin typeface="Berlin Sans FB" panose="020E0602020502020306" pitchFamily="34" charset="0"/>
                  </a:rPr>
                  <a:t>1948-ban szerz</a:t>
                </a:r>
                <a:r>
                  <a:rPr lang="hu-HU" sz="14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400" dirty="0">
                    <a:latin typeface="Berlin Sans FB" panose="020E0602020502020306" pitchFamily="34" charset="0"/>
                  </a:rPr>
                  <a:t>dtette a Nemzeti Színház, melynek épületében dolgozott színészi karrierje végéig (2005-ig), annak ellenére, hogy 2000-t</a:t>
                </a:r>
                <a:r>
                  <a:rPr lang="hu-HU" sz="1400" b="1" dirty="0">
                    <a:latin typeface="Berlin Sans FB" panose="020E0602020502020306" pitchFamily="34" charset="0"/>
                  </a:rPr>
                  <a:t>ő</a:t>
                </a:r>
                <a:r>
                  <a:rPr lang="hu-HU" sz="1400" dirty="0">
                    <a:latin typeface="Berlin Sans FB" panose="020E0602020502020306" pitchFamily="34" charset="0"/>
                  </a:rPr>
                  <a:t>l már nem ez hivatalosan a Nemzeti Színház</a:t>
                </a:r>
              </a:p>
            </p:txBody>
          </p:sp>
        </p:grpSp>
      </p:grp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0585ACAF-36E8-46FF-B458-C58BBB669BAD}"/>
              </a:ext>
            </a:extLst>
          </p:cNvPr>
          <p:cNvGrpSpPr/>
          <p:nvPr/>
        </p:nvGrpSpPr>
        <p:grpSpPr>
          <a:xfrm>
            <a:off x="1708148" y="1864030"/>
            <a:ext cx="7026724" cy="5193017"/>
            <a:chOff x="2260598" y="1864030"/>
            <a:chExt cx="7026724" cy="5193017"/>
          </a:xfrm>
        </p:grpSpPr>
        <p:pic>
          <p:nvPicPr>
            <p:cNvPr id="26" name="Kép 25">
              <a:extLst>
                <a:ext uri="{FF2B5EF4-FFF2-40B4-BE49-F238E27FC236}">
                  <a16:creationId xmlns:a16="http://schemas.microsoft.com/office/drawing/2014/main" id="{A72943FF-45AC-43A0-8A3F-B80975860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133" y="1864030"/>
              <a:ext cx="5195189" cy="5019675"/>
            </a:xfrm>
            <a:prstGeom prst="rect">
              <a:avLst/>
            </a:prstGeom>
            <a:effectLst/>
          </p:spPr>
        </p:pic>
        <p:pic>
          <p:nvPicPr>
            <p:cNvPr id="27" name="Kép 26">
              <a:extLst>
                <a:ext uri="{FF2B5EF4-FFF2-40B4-BE49-F238E27FC236}">
                  <a16:creationId xmlns:a16="http://schemas.microsoft.com/office/drawing/2014/main" id="{C0175D88-EE90-4CFA-87D9-EB33CF2A3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8" t="49972" r="22536" b="10671"/>
            <a:stretch/>
          </p:blipFill>
          <p:spPr>
            <a:xfrm flipH="1">
              <a:off x="2260598" y="2731637"/>
              <a:ext cx="2552701" cy="4325410"/>
            </a:xfrm>
            <a:prstGeom prst="rect">
              <a:avLst/>
            </a:prstGeom>
          </p:spPr>
        </p:pic>
        <p:sp>
          <p:nvSpPr>
            <p:cNvPr id="28" name="Téglalap 27">
              <a:extLst>
                <a:ext uri="{FF2B5EF4-FFF2-40B4-BE49-F238E27FC236}">
                  <a16:creationId xmlns:a16="http://schemas.microsoft.com/office/drawing/2014/main" id="{2DC4D0F7-A52A-4EC5-8AF5-0C3626CBDECF}"/>
                </a:ext>
              </a:extLst>
            </p:cNvPr>
            <p:cNvSpPr/>
            <p:nvPr/>
          </p:nvSpPr>
          <p:spPr>
            <a:xfrm>
              <a:off x="4685522" y="2021307"/>
              <a:ext cx="4008409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Az ember tragédiájában többször szerepelt, többféle szerepben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1960-ban játszott el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adásokon 4 szerep is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1997-es el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adáson Az Úr hangja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Rengeteg színházi darabnak és filmnek egyaránt meghatározó része volt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Utolsó színházi darabja 2005-ben, utolsó filmje 2007-ben volt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A Jászai Mari-díjas, Kossuth-díjas, </a:t>
              </a:r>
              <a:r>
                <a:rPr lang="hu-HU" sz="1400" dirty="0" err="1">
                  <a:latin typeface="Berlin Sans FB" panose="020E0602020502020306" pitchFamily="34" charset="0"/>
                </a:rPr>
                <a:t>Prima</a:t>
              </a:r>
              <a:r>
                <a:rPr lang="hu-HU" sz="1400" dirty="0">
                  <a:latin typeface="Berlin Sans FB" panose="020E0602020502020306" pitchFamily="34" charset="0"/>
                </a:rPr>
                <a:t> </a:t>
              </a:r>
              <a:r>
                <a:rPr lang="hu-HU" sz="1400" dirty="0" err="1">
                  <a:latin typeface="Berlin Sans FB" panose="020E0602020502020306" pitchFamily="34" charset="0"/>
                </a:rPr>
                <a:t>Primissima</a:t>
              </a:r>
              <a:r>
                <a:rPr lang="hu-HU" sz="1400" dirty="0">
                  <a:latin typeface="Berlin Sans FB" panose="020E0602020502020306" pitchFamily="34" charset="0"/>
                </a:rPr>
                <a:t>-díjas érdemes m</a:t>
              </a:r>
              <a:r>
                <a:rPr lang="hu-HU" sz="1400" b="1" dirty="0">
                  <a:latin typeface="Berlin Sans FB" panose="020E0602020502020306" pitchFamily="34" charset="0"/>
                </a:rPr>
                <a:t>ű</a:t>
              </a:r>
              <a:r>
                <a:rPr lang="hu-HU" sz="1400" dirty="0">
                  <a:latin typeface="Berlin Sans FB" panose="020E0602020502020306" pitchFamily="34" charset="0"/>
                </a:rPr>
                <a:t>vészt, A Nemzet Színészét 2010. július 11-én hívta Az Úr selymes hangján végs</a:t>
              </a:r>
              <a:r>
                <a:rPr lang="hu-HU" sz="1400" b="1" dirty="0">
                  <a:latin typeface="Berlin Sans FB" panose="020E0602020502020306" pitchFamily="34" charset="0"/>
                </a:rPr>
                <a:t>ő </a:t>
              </a:r>
              <a:r>
                <a:rPr lang="hu-HU" sz="1400" dirty="0">
                  <a:latin typeface="Berlin Sans FB" panose="020E0602020502020306" pitchFamily="34" charset="0"/>
                </a:rPr>
                <a:t>álomra</a:t>
              </a:r>
            </a:p>
          </p:txBody>
        </p:sp>
      </p:grp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162B6569-0076-4E05-8D6B-6A2A71A9BE2A}"/>
              </a:ext>
            </a:extLst>
          </p:cNvPr>
          <p:cNvGrpSpPr/>
          <p:nvPr/>
        </p:nvGrpSpPr>
        <p:grpSpPr>
          <a:xfrm>
            <a:off x="4019197" y="1689541"/>
            <a:ext cx="4236157" cy="3295891"/>
            <a:chOff x="4571648" y="1655208"/>
            <a:chExt cx="4236157" cy="3295891"/>
          </a:xfrm>
        </p:grpSpPr>
        <p:pic>
          <p:nvPicPr>
            <p:cNvPr id="23" name="Kép 22">
              <a:extLst>
                <a:ext uri="{FF2B5EF4-FFF2-40B4-BE49-F238E27FC236}">
                  <a16:creationId xmlns:a16="http://schemas.microsoft.com/office/drawing/2014/main" id="{A820E6B7-6CF6-4280-83AE-7E2E3CC97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0" r="9459" b="42585"/>
            <a:stretch/>
          </p:blipFill>
          <p:spPr>
            <a:xfrm>
              <a:off x="4571648" y="1655208"/>
              <a:ext cx="4236157" cy="3295891"/>
            </a:xfrm>
            <a:prstGeom prst="rect">
              <a:avLst/>
            </a:prstGeom>
            <a:effectLst/>
          </p:spPr>
        </p:pic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0F7570A6-D2C2-4D69-9747-C86A836DB26D}"/>
                </a:ext>
              </a:extLst>
            </p:cNvPr>
            <p:cNvSpPr txBox="1"/>
            <p:nvPr/>
          </p:nvSpPr>
          <p:spPr>
            <a:xfrm>
              <a:off x="4651368" y="1818822"/>
              <a:ext cx="407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b="1" dirty="0">
                  <a:latin typeface="Freestyle Script" panose="030804020302050B0404" pitchFamily="66" charset="0"/>
                </a:rPr>
                <a:t>Kállai Ferenc - Az Úr hangja</a:t>
              </a:r>
            </a:p>
          </p:txBody>
        </p:sp>
        <p:sp>
          <p:nvSpPr>
            <p:cNvPr id="25" name="Szövegdoboz 24">
              <a:extLst>
                <a:ext uri="{FF2B5EF4-FFF2-40B4-BE49-F238E27FC236}">
                  <a16:creationId xmlns:a16="http://schemas.microsoft.com/office/drawing/2014/main" id="{B552B94D-708E-4154-886A-E099C0110DDF}"/>
                </a:ext>
              </a:extLst>
            </p:cNvPr>
            <p:cNvSpPr txBox="1"/>
            <p:nvPr/>
          </p:nvSpPr>
          <p:spPr>
            <a:xfrm>
              <a:off x="4651368" y="2320796"/>
              <a:ext cx="4076718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Gyomán, 1925. október 4-én született </a:t>
              </a:r>
              <a:r>
                <a:rPr lang="hu-HU" sz="1400" dirty="0" err="1">
                  <a:latin typeface="Berlin Sans FB" panose="020E0602020502020306" pitchFamily="34" charset="0"/>
                </a:rPr>
                <a:t>Krampner</a:t>
              </a:r>
              <a:r>
                <a:rPr lang="hu-HU" sz="1400" dirty="0">
                  <a:latin typeface="Berlin Sans FB" panose="020E0602020502020306" pitchFamily="34" charset="0"/>
                </a:rPr>
                <a:t> Ferenc néven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Színm</a:t>
              </a:r>
              <a:r>
                <a:rPr lang="hu-HU" sz="1400" b="1" dirty="0">
                  <a:latin typeface="Berlin Sans FB" panose="020E0602020502020306" pitchFamily="34" charset="0"/>
                </a:rPr>
                <a:t>ű</a:t>
              </a:r>
              <a:r>
                <a:rPr lang="hu-HU" sz="1400" dirty="0">
                  <a:latin typeface="Berlin Sans FB" panose="020E0602020502020306" pitchFamily="34" charset="0"/>
                </a:rPr>
                <a:t>vészeti Akadémiára járt, ahol a felvételin Kiss Ferenc ajánlotta neki a névváltoztatást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Egy el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adás erejéig a Szabad Színházban mutatkozott be, de a Belvárosi Színház azonnal elcsábította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400" dirty="0">
                  <a:latin typeface="Berlin Sans FB" panose="020E0602020502020306" pitchFamily="34" charset="0"/>
                </a:rPr>
                <a:t>1948-ban szerz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dtette a Nemzeti Színház, melynek épületében dolgozott színészi karrierje végéig (2005-ig), annak ellenére, hogy 2000-t</a:t>
              </a:r>
              <a:r>
                <a:rPr lang="hu-HU" sz="1400" b="1" dirty="0">
                  <a:latin typeface="Berlin Sans FB" panose="020E0602020502020306" pitchFamily="34" charset="0"/>
                </a:rPr>
                <a:t>ő</a:t>
              </a:r>
              <a:r>
                <a:rPr lang="hu-HU" sz="1400" dirty="0">
                  <a:latin typeface="Berlin Sans FB" panose="020E0602020502020306" pitchFamily="34" charset="0"/>
                </a:rPr>
                <a:t>l már nem ez hivatalosan a Nemzeti Színház</a:t>
              </a:r>
            </a:p>
          </p:txBody>
        </p:sp>
      </p:grpSp>
      <p:grpSp>
        <p:nvGrpSpPr>
          <p:cNvPr id="31" name="Csoportba foglalás 30">
            <a:extLst>
              <a:ext uri="{FF2B5EF4-FFF2-40B4-BE49-F238E27FC236}">
                <a16:creationId xmlns:a16="http://schemas.microsoft.com/office/drawing/2014/main" id="{DF696E68-53CF-4165-9E64-270198A17B10}"/>
              </a:ext>
            </a:extLst>
          </p:cNvPr>
          <p:cNvGrpSpPr/>
          <p:nvPr/>
        </p:nvGrpSpPr>
        <p:grpSpPr>
          <a:xfrm>
            <a:off x="7437427" y="1984184"/>
            <a:ext cx="3196288" cy="3826675"/>
            <a:chOff x="7437427" y="1822259"/>
            <a:chExt cx="3196288" cy="3826675"/>
          </a:xfrm>
        </p:grpSpPr>
        <p:pic>
          <p:nvPicPr>
            <p:cNvPr id="29" name="Kép 28" descr="kállai ferenc.jpg">
              <a:extLst>
                <a:ext uri="{FF2B5EF4-FFF2-40B4-BE49-F238E27FC236}">
                  <a16:creationId xmlns:a16="http://schemas.microsoft.com/office/drawing/2014/main" id="{A77B8B9B-5D86-43A7-842C-676FA3D5E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53450" y="3748989"/>
              <a:ext cx="1837915" cy="1899945"/>
            </a:xfrm>
            <a:prstGeom prst="rect">
              <a:avLst/>
            </a:prstGeom>
            <a:ln w="76200">
              <a:solidFill>
                <a:srgbClr val="2D2D2D"/>
              </a:solidFill>
              <a:miter lim="800000"/>
            </a:ln>
          </p:spPr>
        </p:pic>
        <p:pic>
          <p:nvPicPr>
            <p:cNvPr id="30" name="Kép 29">
              <a:extLst>
                <a:ext uri="{FF2B5EF4-FFF2-40B4-BE49-F238E27FC236}">
                  <a16:creationId xmlns:a16="http://schemas.microsoft.com/office/drawing/2014/main" id="{19ECAC03-2049-47D5-BBB3-7436209ED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159" b="75963" l="9639" r="89960">
                          <a14:foregroundMark x1="38554" y1="74884" x2="38554" y2="74884"/>
                          <a14:foregroundMark x1="38956" y1="74730" x2="38956" y2="74730"/>
                          <a14:foregroundMark x1="39759" y1="74422" x2="39759" y2="74422"/>
                          <a14:foregroundMark x1="40161" y1="74268" x2="40161" y2="74268"/>
                          <a14:foregroundMark x1="43373" y1="73652" x2="43373" y2="73652"/>
                          <a14:backgroundMark x1="52209" y1="73960" x2="46185" y2="73652"/>
                          <a14:backgroundMark x1="46185" y1="73652" x2="39759" y2="748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02" b="22435"/>
            <a:stretch/>
          </p:blipFill>
          <p:spPr>
            <a:xfrm flipH="1">
              <a:off x="7437427" y="1822259"/>
              <a:ext cx="3196288" cy="2246850"/>
            </a:xfrm>
            <a:prstGeom prst="rect">
              <a:avLst/>
            </a:prstGeom>
          </p:spPr>
        </p:pic>
      </p:grpSp>
      <p:pic>
        <p:nvPicPr>
          <p:cNvPr id="7" name="Kép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Felvétel (5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fill="hold" nodeType="clickEffect" p14:presetBounceEnd="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44444E-6 L 4.58333E-6 0.25 " pathEditMode="relative" rAng="0" ptsTypes="AA" p14:bounceEnd="5000">
                                          <p:cBhvr>
                                            <p:cTn id="20" dur="2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2" presetID="17" presetClass="exit" presetSubtype="4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2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Felvétel (5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44444E-6 L 4.58333E-6 0.25 " pathEditMode="relative" rAng="0" ptsTypes="AA">
                                          <p:cBhvr>
                                            <p:cTn id="20" dur="2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2" presetID="17" presetClass="exit" presetSubtype="4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2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F2018584-627A-4F03-A426-99458600E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36" y="1912143"/>
            <a:ext cx="5195189" cy="5019675"/>
          </a:xfrm>
          <a:prstGeom prst="rect">
            <a:avLst/>
          </a:prstGeom>
          <a:effectLst/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593DB31B-D768-4EE9-B594-C3E2F95BD545}"/>
              </a:ext>
            </a:extLst>
          </p:cNvPr>
          <p:cNvSpPr txBox="1"/>
          <p:nvPr/>
        </p:nvSpPr>
        <p:spPr>
          <a:xfrm>
            <a:off x="3317071" y="2262843"/>
            <a:ext cx="4076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b="1" dirty="0">
                <a:latin typeface="Freestyle Script" panose="030804020302050B0404" pitchFamily="66" charset="0"/>
              </a:rPr>
              <a:t>Köszönjük a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C8F2DB9-F488-4999-A54E-A2158DD5C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1" r="55432" b="38889"/>
          <a:stretch/>
        </p:blipFill>
        <p:spPr>
          <a:xfrm>
            <a:off x="7393789" y="2585945"/>
            <a:ext cx="2782083" cy="427205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Csoportba foglalás 17"/>
          <p:cNvGrpSpPr/>
          <p:nvPr/>
        </p:nvGrpSpPr>
        <p:grpSpPr>
          <a:xfrm>
            <a:off x="5593740" y="2372136"/>
            <a:ext cx="2895705" cy="2795589"/>
            <a:chOff x="5593740" y="2372136"/>
            <a:chExt cx="2895705" cy="2795589"/>
          </a:xfrm>
        </p:grpSpPr>
        <p:sp>
          <p:nvSpPr>
            <p:cNvPr id="8" name="Ellipszis feliratnak 7"/>
            <p:cNvSpPr/>
            <p:nvPr/>
          </p:nvSpPr>
          <p:spPr>
            <a:xfrm rot="14117474">
              <a:off x="5643798" y="2322078"/>
              <a:ext cx="2795589" cy="2895705"/>
            </a:xfrm>
            <a:prstGeom prst="wedgeEllipseCallout">
              <a:avLst>
                <a:gd name="adj1" fmla="val -18545"/>
                <a:gd name="adj2" fmla="val 6233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2D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5807917" y="2829463"/>
              <a:ext cx="24479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entury" pitchFamily="18" charset="0"/>
                </a:rPr>
                <a:t>Konklúzióként levonható, hogy Az ember tragédiája az egyik, ha nem is a legnagyobb magyar alkotás valaha. Az 1997-es előadásban az ország legnagyobb színészei játszottak, akik később díjak tömkelegét kaptak színészi alakításukért és ez nem volt másképpen az előző korok előadásaiban sem.</a:t>
              </a:r>
            </a:p>
          </p:txBody>
        </p:sp>
      </p:grpSp>
      <p:grpSp>
        <p:nvGrpSpPr>
          <p:cNvPr id="20" name="Csoportba foglalás 19"/>
          <p:cNvGrpSpPr/>
          <p:nvPr/>
        </p:nvGrpSpPr>
        <p:grpSpPr>
          <a:xfrm>
            <a:off x="5567008" y="2192270"/>
            <a:ext cx="2895705" cy="3100600"/>
            <a:chOff x="510311" y="-171774"/>
            <a:chExt cx="2895705" cy="3100600"/>
          </a:xfrm>
        </p:grpSpPr>
        <p:sp>
          <p:nvSpPr>
            <p:cNvPr id="17" name="Ellipszis feliratnak 16"/>
            <p:cNvSpPr/>
            <p:nvPr/>
          </p:nvSpPr>
          <p:spPr>
            <a:xfrm rot="14117474">
              <a:off x="407864" y="-69327"/>
              <a:ext cx="3100600" cy="2895705"/>
            </a:xfrm>
            <a:prstGeom prst="wedgeEllipseCallout">
              <a:avLst>
                <a:gd name="adj1" fmla="val -18074"/>
                <a:gd name="adj2" fmla="val 6268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2D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832556" y="341605"/>
              <a:ext cx="2286001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entury" pitchFamily="18" charset="0"/>
                </a:rPr>
                <a:t>Madách műve elkészítésekor nem sejtette, mekkora hatással lesz a magyar irodalomra, színjátszásra. Művével számos színésznek teremtette meg a kiugrási lehetőséget. Filmek, festmények, rajzok tucatja készült azóta drámáról. Még a rajzfilm- és bábművészeket is megihlette a darab.</a:t>
              </a:r>
            </a:p>
          </p:txBody>
        </p:sp>
      </p:grpSp>
      <p:grpSp>
        <p:nvGrpSpPr>
          <p:cNvPr id="23" name="Csoportba foglalás 22"/>
          <p:cNvGrpSpPr/>
          <p:nvPr/>
        </p:nvGrpSpPr>
        <p:grpSpPr>
          <a:xfrm>
            <a:off x="5601342" y="2372135"/>
            <a:ext cx="2895705" cy="2795589"/>
            <a:chOff x="4062525" y="147061"/>
            <a:chExt cx="2895705" cy="2795589"/>
          </a:xfrm>
        </p:grpSpPr>
        <p:sp>
          <p:nvSpPr>
            <p:cNvPr id="21" name="Ellipszis feliratnak 20"/>
            <p:cNvSpPr/>
            <p:nvPr/>
          </p:nvSpPr>
          <p:spPr>
            <a:xfrm rot="14117474">
              <a:off x="4112583" y="97003"/>
              <a:ext cx="2795589" cy="2895705"/>
            </a:xfrm>
            <a:prstGeom prst="wedgeEllipseCallout">
              <a:avLst>
                <a:gd name="adj1" fmla="val -18545"/>
                <a:gd name="adj2" fmla="val 6233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2D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dirty="0">
                <a:latin typeface="Century" pitchFamily="18" charset="0"/>
              </a:endParaRPr>
            </a:p>
          </p:txBody>
        </p:sp>
        <p:sp>
          <p:nvSpPr>
            <p:cNvPr id="22" name="Szövegdoboz 21"/>
            <p:cNvSpPr txBox="1"/>
            <p:nvPr/>
          </p:nvSpPr>
          <p:spPr>
            <a:xfrm>
              <a:off x="4438649" y="419100"/>
              <a:ext cx="2314575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entury" pitchFamily="18" charset="0"/>
                </a:rPr>
                <a:t>Madách olyasmit teremtett, amit még én, Lucifer sem láttam előre: örökké fennmaradó eszményt, értéket. S mivel e hosszú monológom végére sem érkeztek meg a színészek, ezzel a zárómondattal szeretném megköszönni a figyelmet. További szép napot!</a:t>
              </a:r>
            </a:p>
            <a:p>
              <a:pPr algn="ctr"/>
              <a:r>
                <a:rPr lang="hu-HU" sz="1200" dirty="0">
                  <a:latin typeface="Century" pitchFamily="18" charset="0"/>
                </a:rPr>
                <a:t>Remélem minél hamarabb találkozunk!</a:t>
              </a:r>
            </a:p>
            <a:p>
              <a:pPr algn="ctr"/>
              <a:endParaRPr lang="hu-HU" sz="1200" dirty="0">
                <a:latin typeface="Century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332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1028</Words>
  <Application>Microsoft Office PowerPoint</Application>
  <PresentationFormat>Szélesvásznú</PresentationFormat>
  <Paragraphs>83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Century</vt:lpstr>
      <vt:lpstr>Freestyle Script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diak diak diak.</dc:creator>
  <cp:lastModifiedBy> </cp:lastModifiedBy>
  <cp:revision>64</cp:revision>
  <dcterms:created xsi:type="dcterms:W3CDTF">2018-04-18T09:09:12Z</dcterms:created>
  <dcterms:modified xsi:type="dcterms:W3CDTF">2018-04-22T19:32:34Z</dcterms:modified>
</cp:coreProperties>
</file>