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presProps" Target="pres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5" Type="http://schemas.openxmlformats.org/officeDocument/2006/relationships/slide" Target="slides/slide4.xml" /><Relationship Id="rId10" Type="http://schemas.openxmlformats.org/officeDocument/2006/relationships/tableStyles" Target="tableStyles.xml" /><Relationship Id="rId4" Type="http://schemas.openxmlformats.org/officeDocument/2006/relationships/slide" Target="slides/slide3.xml" /><Relationship Id="rId9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hu-HU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jpe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hu-HU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733178" y="1682874"/>
            <a:ext cx="8825658" cy="2677648"/>
          </a:xfrm>
        </p:spPr>
        <p:txBody>
          <a:bodyPr/>
          <a:lstStyle/>
          <a:p>
            <a:pPr algn="ctr"/>
            <a:r>
              <a:rPr lang="hu-HU" sz="9600" dirty="0"/>
              <a:t>Arany János</a:t>
            </a:r>
            <a:br>
              <a:rPr lang="hu-HU" dirty="0"/>
            </a:br>
            <a:r>
              <a:rPr lang="hu-HU" sz="4000" dirty="0"/>
              <a:t>Versterv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63284" y="5651439"/>
            <a:ext cx="8825658" cy="861420"/>
          </a:xfrm>
        </p:spPr>
        <p:txBody>
          <a:bodyPr/>
          <a:lstStyle/>
          <a:p>
            <a:r>
              <a:rPr lang="hu-HU" dirty="0"/>
              <a:t>Készítette: a színház fantomjai</a:t>
            </a:r>
          </a:p>
        </p:txBody>
      </p:sp>
    </p:spTree>
    <p:extLst>
      <p:ext uri="{BB962C8B-B14F-4D97-AF65-F5344CB8AC3E}">
        <p14:creationId xmlns:p14="http://schemas.microsoft.com/office/powerpoint/2010/main" val="11050609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Vojtina</a:t>
            </a:r>
            <a:r>
              <a:rPr lang="hu-HU" dirty="0"/>
              <a:t> ars poétikája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2048" y="2707866"/>
            <a:ext cx="9053858" cy="415013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sz="3200">
                <a:solidFill>
                  <a:schemeClr val="tx1"/>
                </a:solidFill>
              </a:rPr>
              <a:t>Körülmények:</a:t>
            </a:r>
          </a:p>
          <a:p>
            <a:pPr marL="0" indent="0">
              <a:buNone/>
            </a:pPr>
            <a:r>
              <a:rPr lang="hu-HU" sz="3500">
                <a:solidFill>
                  <a:schemeClr val="accent1">
                    <a:lumMod val="50000"/>
                  </a:schemeClr>
                </a:solidFill>
              </a:rPr>
              <a:t>1. A magyar költők a cenzúra miatt hallgattak </a:t>
            </a:r>
          </a:p>
          <a:p>
            <a:pPr marL="400050" lvl="1" indent="0">
              <a:buNone/>
            </a:pPr>
            <a:r>
              <a:rPr lang="hu-HU" sz="3000">
                <a:solidFill>
                  <a:schemeClr val="tx1"/>
                </a:solidFill>
              </a:rPr>
              <a:t>• A szlovák származású Vojtinának nem kellezt tartani a cenzúrától</a:t>
            </a:r>
          </a:p>
          <a:p>
            <a:pPr marL="400050" lvl="1" indent="0">
              <a:buNone/>
            </a:pPr>
            <a:r>
              <a:rPr lang="hu-HU" sz="3000">
                <a:solidFill>
                  <a:schemeClr val="tx1"/>
                </a:solidFill>
              </a:rPr>
              <a:t>•Részegen énekelte ízléstelen verseit</a:t>
            </a:r>
          </a:p>
          <a:p>
            <a:pPr marL="400050" lvl="1" indent="0">
              <a:buNone/>
            </a:pPr>
            <a:r>
              <a:rPr lang="hu-HU" sz="3000">
                <a:solidFill>
                  <a:schemeClr val="tx1"/>
                </a:solidFill>
              </a:rPr>
              <a:t>• Ezzel felbosszantotta a magyar költöket, aki nem írhattak szabadon verseket</a:t>
            </a:r>
            <a:endParaRPr lang="hu-HU" sz="3000" dirty="0">
              <a:solidFill>
                <a:schemeClr val="tx1"/>
              </a:solidFill>
            </a:endParaRPr>
          </a:p>
          <a:p>
            <a:pPr marL="0" indent="0">
              <a:buClr>
                <a:schemeClr val="accent1">
                  <a:lumMod val="50000"/>
                </a:schemeClr>
              </a:buClr>
              <a:buNone/>
            </a:pPr>
            <a:endParaRPr lang="hu-HU" sz="3200" dirty="0">
              <a:solidFill>
                <a:schemeClr val="accent1">
                  <a:lumMod val="50000"/>
                </a:schemeClr>
              </a:solidFill>
            </a:endParaRPr>
          </a:p>
          <a:p>
            <a:pPr lvl="1">
              <a:buClr>
                <a:schemeClr val="accent1">
                  <a:lumMod val="50000"/>
                </a:schemeClr>
              </a:buClr>
              <a:buFont typeface="Arial" panose="020B0604020202020204" pitchFamily="34" charset="0"/>
              <a:buChar char="•"/>
            </a:pPr>
            <a:endParaRPr lang="hu-HU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79" y="2541494"/>
            <a:ext cx="2708245" cy="3772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227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8482" y="2862075"/>
            <a:ext cx="8176967" cy="3544206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sz="3200">
                <a:solidFill>
                  <a:schemeClr val="accent1">
                    <a:lumMod val="50000"/>
                  </a:schemeClr>
                </a:solidFill>
              </a:rPr>
              <a:t>2. Arany János  érezte a végzetes űrt, amit a korszerű szakismeretkkel rendelkező magyar polgárság hiánya jelent</a:t>
            </a:r>
          </a:p>
          <a:p>
            <a:pPr marL="400050" lvl="1" indent="0">
              <a:buNone/>
            </a:pPr>
            <a:r>
              <a:rPr lang="hu-HU" sz="2800">
                <a:solidFill>
                  <a:schemeClr val="tx1"/>
                </a:solidFill>
              </a:rPr>
              <a:t>• Ezért folyóirataiban dícsérte, védte és biztatta az asszimilálódók tudományban, gazdaságban és iskolában kitünően működő tagjait</a:t>
            </a:r>
          </a:p>
          <a:p>
            <a:pPr marL="400050" lvl="1" indent="0">
              <a:buNone/>
            </a:pPr>
            <a:r>
              <a:rPr lang="hu-HU" sz="2800">
                <a:solidFill>
                  <a:schemeClr val="tx1"/>
                </a:solidFill>
              </a:rPr>
              <a:t>• Pl.: Hantken Miksa, Weninger Vince, Budenz József</a:t>
            </a:r>
          </a:p>
        </p:txBody>
      </p:sp>
      <p:pic>
        <p:nvPicPr>
          <p:cNvPr id="2" name="Kép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96638" y="2603500"/>
            <a:ext cx="2842949" cy="4061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130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42998" y="2603500"/>
            <a:ext cx="11765134" cy="3714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sz="3600">
                <a:solidFill>
                  <a:schemeClr val="tx1"/>
                </a:solidFill>
              </a:rPr>
              <a:t>A költő gondolatai:</a:t>
            </a:r>
          </a:p>
          <a:p>
            <a:pPr marL="0" indent="0">
              <a:buNone/>
            </a:pPr>
            <a:r>
              <a:rPr lang="hu-HU" sz="2800">
                <a:solidFill>
                  <a:schemeClr val="accent1">
                    <a:lumMod val="50000"/>
                  </a:schemeClr>
                </a:solidFill>
              </a:rPr>
              <a:t>1. Arany János úgy gondolta, hogy Vojtinának sok mondanivalója van, de ezek nem ütik meg a színvonalat</a:t>
            </a:r>
          </a:p>
          <a:p>
            <a:pPr marL="400050" lvl="1" indent="0">
              <a:buNone/>
            </a:pPr>
            <a:r>
              <a:rPr lang="hu-HU" sz="2400"/>
              <a:t>•</a:t>
            </a:r>
            <a:r>
              <a:rPr lang="hu-HU" sz="2400" i="1"/>
              <a:t> „Tele vagyok, dallal vagyok zele,</a:t>
            </a:r>
          </a:p>
          <a:p>
            <a:pPr marL="400050" lvl="1" indent="0">
              <a:buNone/>
            </a:pPr>
            <a:r>
              <a:rPr lang="hu-HU" sz="2400" i="1"/>
              <a:t>     Nem, mint virággal a rét kebele,</a:t>
            </a:r>
          </a:p>
          <a:p>
            <a:pPr marL="400050" lvl="1" indent="0">
              <a:buNone/>
            </a:pPr>
            <a:r>
              <a:rPr lang="hu-HU" sz="2400" i="1"/>
              <a:t>     Nem mint sugárral, csillaggal az ég</a:t>
            </a:r>
          </a:p>
          <a:p>
            <a:pPr marL="400050" lvl="1" indent="0">
              <a:buNone/>
            </a:pPr>
            <a:r>
              <a:rPr lang="hu-HU" sz="2400" i="1"/>
              <a:t>     De tartalmával a poshadt fazék.”</a:t>
            </a:r>
          </a:p>
        </p:txBody>
      </p:sp>
    </p:spTree>
    <p:extLst>
      <p:ext uri="{BB962C8B-B14F-4D97-AF65-F5344CB8AC3E}">
        <p14:creationId xmlns:p14="http://schemas.microsoft.com/office/powerpoint/2010/main" val="1529946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63112" y="2266450"/>
            <a:ext cx="11528785" cy="44305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2800">
                <a:solidFill>
                  <a:schemeClr val="accent1">
                    <a:lumMod val="50000"/>
                  </a:schemeClr>
                </a:solidFill>
              </a:rPr>
              <a:t>2. Arany János azt szeretné, hogy Vojtina bizonyítsa be, hogy illik rá a költő név</a:t>
            </a:r>
          </a:p>
          <a:p>
            <a:pPr marL="400050" lvl="1" indent="0">
              <a:buNone/>
            </a:pPr>
            <a:r>
              <a:rPr lang="hu-HU"/>
              <a:t> </a:t>
            </a:r>
            <a:r>
              <a:rPr lang="hu-HU" sz="2000">
                <a:solidFill>
                  <a:schemeClr val="tx1"/>
                </a:solidFill>
              </a:rPr>
              <a:t>• </a:t>
            </a:r>
            <a:r>
              <a:rPr lang="hu-HU" sz="2000" i="1">
                <a:solidFill>
                  <a:schemeClr val="tx1"/>
                </a:solidFill>
              </a:rPr>
              <a:t>„Győzz meg, hogy ami látszik, az való:</a:t>
            </a:r>
          </a:p>
          <a:p>
            <a:pPr marL="400050" lvl="1" indent="0">
              <a:buNone/>
            </a:pPr>
            <a:r>
              <a:rPr lang="hu-HU" sz="2000" i="1">
                <a:solidFill>
                  <a:schemeClr val="tx1"/>
                </a:solidFill>
              </a:rPr>
              <a:t>      Akkor neved költő lesz, nem csaló.”</a:t>
            </a:r>
          </a:p>
          <a:p>
            <a:pPr marL="0" indent="0">
              <a:buNone/>
            </a:pPr>
            <a:r>
              <a:rPr lang="hu-HU" sz="2800">
                <a:solidFill>
                  <a:schemeClr val="accent1">
                    <a:lumMod val="50000"/>
                  </a:schemeClr>
                </a:solidFill>
              </a:rPr>
              <a:t>3. Arra gondol, hogy igazság nélkül nehéz jó verseket írni, hogy igazi költők legyünk</a:t>
            </a:r>
          </a:p>
          <a:p>
            <a:pPr marL="400050" lvl="1" indent="0">
              <a:buNone/>
            </a:pPr>
            <a:r>
              <a:rPr lang="hu-HU" sz="2000">
                <a:solidFill>
                  <a:schemeClr val="tx1"/>
                </a:solidFill>
              </a:rPr>
              <a:t>• </a:t>
            </a:r>
            <a:r>
              <a:rPr lang="hu-HU" sz="2000" i="1">
                <a:solidFill>
                  <a:schemeClr val="tx1"/>
                </a:solidFill>
              </a:rPr>
              <a:t>„Itt a különbség: hogy e látszatot</a:t>
            </a:r>
          </a:p>
          <a:p>
            <a:pPr marL="400050" lvl="1" indent="0">
              <a:buNone/>
            </a:pPr>
            <a:r>
              <a:rPr lang="hu-HU" sz="2000" i="1">
                <a:solidFill>
                  <a:schemeClr val="tx1"/>
                </a:solidFill>
              </a:rPr>
              <a:t>    Igaz nélkül meg nem csinálhatod</a:t>
            </a:r>
          </a:p>
          <a:p>
            <a:pPr marL="400050" lvl="1" indent="0">
              <a:buNone/>
            </a:pPr>
            <a:r>
              <a:rPr lang="hu-HU" sz="2000" i="1">
                <a:solidFill>
                  <a:schemeClr val="tx1"/>
                </a:solidFill>
              </a:rPr>
              <a:t>    Csakhogy ne!mami rész szerint igaz,</a:t>
            </a:r>
          </a:p>
          <a:p>
            <a:pPr marL="400050" lvl="1" indent="0">
              <a:buNone/>
            </a:pPr>
            <a:r>
              <a:rPr lang="hu-HU" sz="2000" i="1">
                <a:solidFill>
                  <a:schemeClr val="tx1"/>
                </a:solidFill>
              </a:rPr>
              <a:t>    Olyan kell, mi egészben s mindig az.”</a:t>
            </a:r>
          </a:p>
        </p:txBody>
      </p:sp>
    </p:spTree>
    <p:extLst>
      <p:ext uri="{BB962C8B-B14F-4D97-AF65-F5344CB8AC3E}">
        <p14:creationId xmlns:p14="http://schemas.microsoft.com/office/powerpoint/2010/main" val="25405804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Tanácstere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25</TotalTime>
  <Words>20</Words>
  <Application>Microsoft Office PowerPoint</Application>
  <PresentationFormat>Szélesvásznú</PresentationFormat>
  <Paragraphs>5</Paragraphs>
  <Slides>5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6" baseType="lpstr">
      <vt:lpstr>Tanácsterem</vt:lpstr>
      <vt:lpstr>Arany János Versterv</vt:lpstr>
      <vt:lpstr>Vojtina ars poétikája</vt:lpstr>
      <vt:lpstr>PowerPoint-bemutató</vt:lpstr>
      <vt:lpstr>PowerPoint-bemutató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Arany János Versterv</dc:title>
  <dc:creator>Kószó Fanni Alexa</dc:creator>
  <cp:lastModifiedBy>Kószó Fanni Alexa</cp:lastModifiedBy>
  <cp:revision>13</cp:revision>
  <dcterms:created xsi:type="dcterms:W3CDTF">2018-03-02T16:49:09Z</dcterms:created>
  <dcterms:modified xsi:type="dcterms:W3CDTF">2018-03-09T17:26:40Z</dcterms:modified>
</cp:coreProperties>
</file>