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82039-D952-CFD4-CDAD-F395DBC6C1D2}" v="321" dt="2024-04-07T19:50:25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9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2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5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1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8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1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08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06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2024. 04. 07.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06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Budapest" TargetMode="External"/><Relationship Id="rId3" Type="http://schemas.openxmlformats.org/officeDocument/2006/relationships/hyperlink" Target="https://hu.wikipedia.org/wiki/Febru%C3%A1r_23." TargetMode="External"/><Relationship Id="rId7" Type="http://schemas.openxmlformats.org/officeDocument/2006/relationships/hyperlink" Target="https://hu.wikipedia.org/wiki/Febru%C3%A1r_24." TargetMode="External"/><Relationship Id="rId2" Type="http://schemas.openxmlformats.org/officeDocument/2006/relationships/hyperlink" Target="https://hu.wikipedia.org/wiki/194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u.wikipedia.org/wiki/2005" TargetMode="External"/><Relationship Id="rId5" Type="http://schemas.openxmlformats.org/officeDocument/2006/relationships/hyperlink" Target="https://hu.wikipedia.org/wiki/Koz%C3%A1k_Andr%C3%A1s#cite_note-cfc3fc925ddc31f71c67244753346f9fca7ab7d7-2" TargetMode="External"/><Relationship Id="rId4" Type="http://schemas.openxmlformats.org/officeDocument/2006/relationships/hyperlink" Target="https://hu.wikipedia.org/wiki/Koz%C3%A1k_Andr%C3%A1s#cite_note-2ae6818d6da6f06973384159ad2ca9d55c007839-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Th%C3%A1lia_Sz%C3%ADnh%C3%A1z" TargetMode="External"/><Relationship Id="rId13" Type="http://schemas.openxmlformats.org/officeDocument/2006/relationships/hyperlink" Target="https://hu.wikipedia.org/wiki/2003" TargetMode="External"/><Relationship Id="rId18" Type="http://schemas.openxmlformats.org/officeDocument/2006/relationships/hyperlink" Target="https://hu.wikipedia.org/wiki/Farkasr%C3%A9ti_temet%C5%91" TargetMode="External"/><Relationship Id="rId3" Type="http://schemas.openxmlformats.org/officeDocument/2006/relationships/hyperlink" Target="https://hu.wikipedia.org/wiki/1965" TargetMode="External"/><Relationship Id="rId7" Type="http://schemas.openxmlformats.org/officeDocument/2006/relationships/hyperlink" Target="https://hu.wikipedia.org/wiki/1991" TargetMode="External"/><Relationship Id="rId12" Type="http://schemas.openxmlformats.org/officeDocument/2006/relationships/hyperlink" Target="https://hu.wikipedia.org/wiki/Pesti_Magyar_Sz%C3%ADnh%C3%A1z" TargetMode="External"/><Relationship Id="rId17" Type="http://schemas.openxmlformats.org/officeDocument/2006/relationships/hyperlink" Target="https://hu.wikipedia.org/wiki/Koz%C3%A1k_Andr%C3%A1s#cite_note-3" TargetMode="External"/><Relationship Id="rId2" Type="http://schemas.openxmlformats.org/officeDocument/2006/relationships/hyperlink" Target="https://hu.wikipedia.org/wiki/Sz%C3%ADnh%C3%A1z-_%C3%A9s_Filmm%C5%B1v%C3%A9szeti_Egyetem" TargetMode="External"/><Relationship Id="rId16" Type="http://schemas.openxmlformats.org/officeDocument/2006/relationships/hyperlink" Target="https://hu.wikipedia.org/wiki/Agydagan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1966" TargetMode="External"/><Relationship Id="rId11" Type="http://schemas.openxmlformats.org/officeDocument/2006/relationships/hyperlink" Target="https://hu.wikipedia.org/wiki/Nemzeti_Sz%C3%ADnh%C3%A1z" TargetMode="External"/><Relationship Id="rId5" Type="http://schemas.openxmlformats.org/officeDocument/2006/relationships/hyperlink" Target="https://hu.wikipedia.org/wiki/Szigligeti_Sz%C3%ADnh%C3%A1z_(Szolnok)" TargetMode="External"/><Relationship Id="rId15" Type="http://schemas.openxmlformats.org/officeDocument/2006/relationships/hyperlink" Target="https://hu.wikipedia.org/wiki/V%C3%B6r%C3%B6smarty_Sz%C3%ADnh%C3%A1z" TargetMode="External"/><Relationship Id="rId10" Type="http://schemas.openxmlformats.org/officeDocument/2006/relationships/hyperlink" Target="https://hu.wikipedia.org/wiki/2001" TargetMode="External"/><Relationship Id="rId4" Type="http://schemas.openxmlformats.org/officeDocument/2006/relationships/hyperlink" Target="https://hu.wikipedia.org/wiki/Szolnok" TargetMode="External"/><Relationship Id="rId9" Type="http://schemas.openxmlformats.org/officeDocument/2006/relationships/hyperlink" Target="https://hu.wikipedia.org/w/index.php?title=Arizona_Sz%C3%ADnh%C3%A1z&amp;action=edit&amp;redlink=1" TargetMode="External"/><Relationship Id="rId14" Type="http://schemas.openxmlformats.org/officeDocument/2006/relationships/hyperlink" Target="https://hu.wikipedia.org/wiki/Sz%C3%A9kesfeh%C3%A9rv%C3%A1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Graham_Greene_(%C3%ADr%C3%B3)" TargetMode="External"/><Relationship Id="rId13" Type="http://schemas.openxmlformats.org/officeDocument/2006/relationships/hyperlink" Target="https://hu.wikipedia.org/wiki/Csongor_%C3%A9s_T%C3%BCnde_(sz%C3%ADnm%C5%B1)" TargetMode="External"/><Relationship Id="rId3" Type="http://schemas.openxmlformats.org/officeDocument/2006/relationships/hyperlink" Target="https://hu.wikipedia.org/wiki/William_Shakespeare" TargetMode="External"/><Relationship Id="rId7" Type="http://schemas.openxmlformats.org/officeDocument/2006/relationships/hyperlink" Target="https://hu.wikipedia.org/wiki/Hamlet,_d%C3%A1n_kir%C3%A1lyfi" TargetMode="External"/><Relationship Id="rId12" Type="http://schemas.openxmlformats.org/officeDocument/2006/relationships/hyperlink" Target="https://hu.wikipedia.org/wiki/V%C3%B6r%C3%B6smarty_Mih%C3%A1l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M%C3%B3ricz_Zsigmond" TargetMode="External"/><Relationship Id="rId11" Type="http://schemas.openxmlformats.org/officeDocument/2006/relationships/hyperlink" Target="https://hu.wikipedia.org/wiki/Moln%C3%A1r_Ferenc_(%C3%ADr%C3%B3)" TargetMode="External"/><Relationship Id="rId5" Type="http://schemas.openxmlformats.org/officeDocument/2006/relationships/hyperlink" Target="https://hu.wikipedia.org/wiki/We%C3%B6res_S%C3%A1ndor" TargetMode="External"/><Relationship Id="rId10" Type="http://schemas.openxmlformats.org/officeDocument/2006/relationships/hyperlink" Target="https://hu.wikipedia.org/wiki/A_Mester_%C3%A9s_Margarita" TargetMode="External"/><Relationship Id="rId4" Type="http://schemas.openxmlformats.org/officeDocument/2006/relationships/hyperlink" Target="https://hu.wikipedia.org/wiki/R%C3%B3me%C3%B3_%C3%A9s_J%C3%BAlia_(sz%C3%ADnm%C5%B1)" TargetMode="External"/><Relationship Id="rId9" Type="http://schemas.openxmlformats.org/officeDocument/2006/relationships/hyperlink" Target="https://hu.wikipedia.org/wiki/Mihail_Afanaszjevics_Bulgak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Kozák András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Összetett </a:t>
            </a:r>
            <a:r>
              <a:rPr lang="hu-HU" dirty="0" err="1"/>
              <a:t>qartett</a:t>
            </a: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04A17040-DB13-8941-E6EF-CCEC0DF9704E}"/>
              </a:ext>
            </a:extLst>
          </p:cNvPr>
          <p:cNvSpPr txBox="1"/>
          <p:nvPr/>
        </p:nvSpPr>
        <p:spPr>
          <a:xfrm>
            <a:off x="777314" y="747623"/>
            <a:ext cx="603192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2400" b="1" dirty="0">
                <a:latin typeface="Arial"/>
                <a:ea typeface="Arial"/>
                <a:cs typeface="Arial"/>
              </a:rPr>
              <a:t>Kozák András</a:t>
            </a:r>
            <a:r>
              <a:rPr lang="hu-HU" sz="2400" dirty="0">
                <a:latin typeface="Arial"/>
                <a:ea typeface="Arial"/>
                <a:cs typeface="Arial"/>
              </a:rPr>
              <a:t> 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Kossuth</a:t>
            </a:r>
            <a:r>
              <a:rPr lang="hu-HU" sz="2400" dirty="0">
                <a:latin typeface="Arial"/>
                <a:ea typeface="Arial"/>
                <a:cs typeface="Arial"/>
              </a:rPr>
              <a:t>- és kétszeres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Jászai </a:t>
            </a:r>
            <a:r>
              <a:rPr lang="hu-HU" sz="2400" dirty="0">
                <a:latin typeface="Arial"/>
                <a:ea typeface="Arial"/>
                <a:cs typeface="Arial"/>
              </a:rPr>
              <a:t>Mari-díjas magyar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színész</a:t>
            </a:r>
            <a:r>
              <a:rPr lang="hu-HU" sz="2400" dirty="0">
                <a:latin typeface="Arial"/>
                <a:ea typeface="Arial"/>
                <a:cs typeface="Arial"/>
              </a:rPr>
              <a:t>, művészeti vezető,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érdemes</a:t>
            </a:r>
            <a:r>
              <a:rPr lang="hu-HU" sz="2400" dirty="0">
                <a:latin typeface="Arial"/>
                <a:ea typeface="Arial"/>
                <a:cs typeface="Arial"/>
              </a:rPr>
              <a:t> és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kiváló művész</a:t>
            </a:r>
            <a:r>
              <a:rPr lang="hu-HU" sz="2400" dirty="0">
                <a:latin typeface="Arial"/>
                <a:ea typeface="Arial"/>
                <a:cs typeface="Arial"/>
              </a:rPr>
              <a:t>. </a:t>
            </a:r>
            <a:r>
              <a:rPr lang="hu-HU" sz="2400" u="none" strike="noStrike" dirty="0" err="1">
                <a:latin typeface="Arial"/>
                <a:ea typeface="Arial"/>
                <a:cs typeface="Arial"/>
              </a:rPr>
              <a:t>Drahota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 Andrea</a:t>
            </a:r>
            <a:r>
              <a:rPr lang="hu-HU" sz="2400" dirty="0">
                <a:latin typeface="Arial"/>
                <a:ea typeface="Arial"/>
                <a:cs typeface="Arial"/>
              </a:rPr>
              <a:t> Jászai Mari-díjas színművész férje és </a:t>
            </a:r>
            <a:r>
              <a:rPr lang="hu-HU" sz="2400" u="none" strike="noStrike" dirty="0">
                <a:latin typeface="Arial"/>
                <a:ea typeface="Arial"/>
                <a:cs typeface="Arial"/>
              </a:rPr>
              <a:t>Madaras József</a:t>
            </a:r>
            <a:r>
              <a:rPr lang="hu-HU" sz="2400" dirty="0">
                <a:latin typeface="Arial"/>
                <a:ea typeface="Arial"/>
                <a:cs typeface="Arial"/>
              </a:rPr>
              <a:t> Kossuth-díjas színész, rendező apósa volt.</a:t>
            </a:r>
          </a:p>
        </p:txBody>
      </p:sp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EC1253E4-118D-C5BC-006E-F51DFDC59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8112"/>
              </p:ext>
            </p:extLst>
          </p:nvPr>
        </p:nvGraphicFramePr>
        <p:xfrm>
          <a:off x="8065697" y="1121433"/>
          <a:ext cx="3352920" cy="37175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76460">
                  <a:extLst>
                    <a:ext uri="{9D8B030D-6E8A-4147-A177-3AD203B41FA5}">
                      <a16:colId xmlns:a16="http://schemas.microsoft.com/office/drawing/2014/main" val="3394555772"/>
                    </a:ext>
                  </a:extLst>
                </a:gridCol>
                <a:gridCol w="1676460">
                  <a:extLst>
                    <a:ext uri="{9D8B030D-6E8A-4147-A177-3AD203B41FA5}">
                      <a16:colId xmlns:a16="http://schemas.microsoft.com/office/drawing/2014/main" val="3917557374"/>
                    </a:ext>
                  </a:extLst>
                </a:gridCol>
              </a:tblGrid>
              <a:tr h="1858783">
                <a:tc>
                  <a:txBody>
                    <a:bodyPr/>
                    <a:lstStyle/>
                    <a:p>
                      <a:pPr fontAlgn="t"/>
                      <a:r>
                        <a:rPr lang="hu-HU" b="1" dirty="0">
                          <a:effectLst/>
                        </a:rPr>
                        <a:t>Született</a:t>
                      </a:r>
                      <a:endParaRPr lang="hu-HU" dirty="0">
                        <a:effectLst/>
                      </a:endParaRPr>
                    </a:p>
                  </a:txBody>
                  <a:tcPr marL="47625" marR="28575" marT="47625" marB="47625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u="none" strike="noStrike" dirty="0">
                          <a:solidFill>
                            <a:srgbClr val="3366CC"/>
                          </a:solidFill>
                          <a:effectLst/>
                          <a:hlinkClick r:id="rId2" tooltip="1943"/>
                        </a:rPr>
                        <a:t>1943</a:t>
                      </a:r>
                      <a:r>
                        <a:rPr lang="hu-HU" dirty="0">
                          <a:effectLst/>
                        </a:rPr>
                        <a:t>. </a:t>
                      </a:r>
                      <a:r>
                        <a:rPr lang="hu-HU" u="none" strike="noStrike" dirty="0">
                          <a:solidFill>
                            <a:srgbClr val="3366CC"/>
                          </a:solidFill>
                          <a:effectLst/>
                          <a:hlinkClick r:id="rId3" tooltip="Február 23."/>
                        </a:rPr>
                        <a:t>február 23.</a:t>
                      </a:r>
                      <a:r>
                        <a:rPr lang="hu-HU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4"/>
                        </a:rPr>
                        <a:t>[1]</a:t>
                      </a:r>
                      <a:br>
                        <a:rPr lang="hu-HU" dirty="0">
                          <a:effectLst/>
                        </a:rPr>
                      </a:br>
                      <a:r>
                        <a:rPr lang="hu-HU" dirty="0">
                          <a:effectLst/>
                        </a:rPr>
                        <a:t>Vencsellő</a:t>
                      </a:r>
                      <a:r>
                        <a:rPr lang="hu-HU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[2]</a:t>
                      </a:r>
                      <a:endParaRPr lang="hu-HU" dirty="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76067"/>
                  </a:ext>
                </a:extLst>
              </a:tr>
              <a:tr h="1858783">
                <a:tc>
                  <a:txBody>
                    <a:bodyPr/>
                    <a:lstStyle/>
                    <a:p>
                      <a:pPr fontAlgn="t"/>
                      <a:r>
                        <a:rPr lang="hu-HU" b="1" dirty="0">
                          <a:effectLst/>
                        </a:rPr>
                        <a:t>Elhunyt</a:t>
                      </a:r>
                      <a:endParaRPr lang="hu-HU" dirty="0">
                        <a:effectLst/>
                      </a:endParaRPr>
                    </a:p>
                  </a:txBody>
                  <a:tcPr marL="47625" marR="28575" marT="47625" marB="47625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u="none" strike="noStrike" dirty="0">
                          <a:solidFill>
                            <a:srgbClr val="3366CC"/>
                          </a:solidFill>
                          <a:effectLst/>
                          <a:hlinkClick r:id="rId6" tooltip="2005"/>
                        </a:rPr>
                        <a:t>2005</a:t>
                      </a:r>
                      <a:r>
                        <a:rPr lang="hu-HU" dirty="0">
                          <a:effectLst/>
                        </a:rPr>
                        <a:t>. </a:t>
                      </a:r>
                      <a:r>
                        <a:rPr lang="hu-HU" u="none" strike="noStrike" dirty="0">
                          <a:solidFill>
                            <a:srgbClr val="3366CC"/>
                          </a:solidFill>
                          <a:effectLst/>
                          <a:hlinkClick r:id="rId7" tooltip="Február 24."/>
                        </a:rPr>
                        <a:t>február 24.</a:t>
                      </a:r>
                      <a:r>
                        <a:rPr lang="hu-HU" dirty="0">
                          <a:effectLst/>
                        </a:rPr>
                        <a:t> (62 évesen)</a:t>
                      </a:r>
                      <a:r>
                        <a:rPr lang="hu-HU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4"/>
                        </a:rPr>
                        <a:t>[1]</a:t>
                      </a:r>
                      <a:br>
                        <a:rPr lang="hu-HU" dirty="0">
                          <a:effectLst/>
                        </a:rPr>
                      </a:br>
                      <a:r>
                        <a:rPr lang="hu-HU" u="none" strike="noStrike" dirty="0">
                          <a:solidFill>
                            <a:srgbClr val="3366CC"/>
                          </a:solidFill>
                          <a:effectLst/>
                          <a:hlinkClick r:id="rId8" tooltip="Budapest"/>
                        </a:rPr>
                        <a:t>Budapest</a:t>
                      </a:r>
                      <a:r>
                        <a:rPr lang="hu-HU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5"/>
                        </a:rPr>
                        <a:t>[2]</a:t>
                      </a:r>
                      <a:endParaRPr lang="hu-HU" dirty="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6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6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A86DB2-AF77-1DA6-F37C-43C13287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u-HU" dirty="0"/>
            </a:br>
            <a:r>
              <a:rPr lang="hu-HU" b="1" dirty="0"/>
              <a:t>Életpályája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88CA78-5AF6-255B-2DD4-15E0358D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>
                <a:ea typeface="+mn-lt"/>
                <a:cs typeface="+mn-lt"/>
              </a:rPr>
              <a:t>A </a:t>
            </a:r>
            <a:r>
              <a:rPr lang="hu-HU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Színház- és Filmművészeti Főiskolát</a:t>
            </a:r>
            <a:r>
              <a:rPr lang="hu-HU" dirty="0">
                <a:ea typeface="+mn-lt"/>
                <a:cs typeface="+mn-lt"/>
              </a:rPr>
              <a:t> </a:t>
            </a:r>
            <a:r>
              <a:rPr lang="hu-HU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1965</a:t>
            </a:r>
            <a:r>
              <a:rPr lang="hu-HU" dirty="0">
                <a:ea typeface="+mn-lt"/>
                <a:cs typeface="+mn-lt"/>
              </a:rPr>
              <a:t>-ben fejezte be. Előbb a </a:t>
            </a:r>
            <a:r>
              <a:rPr lang="hu-HU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szolnoki</a:t>
            </a:r>
            <a:r>
              <a:rPr lang="hu-HU" dirty="0">
                <a:ea typeface="+mn-lt"/>
                <a:cs typeface="+mn-lt"/>
              </a:rPr>
              <a:t> </a:t>
            </a:r>
            <a:r>
              <a:rPr lang="hu-HU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Szigligeti Színház</a:t>
            </a:r>
            <a:r>
              <a:rPr lang="hu-HU" dirty="0">
                <a:ea typeface="+mn-lt"/>
                <a:cs typeface="+mn-lt"/>
              </a:rPr>
              <a:t>, majd </a:t>
            </a:r>
            <a:r>
              <a:rPr lang="hu-HU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1966</a:t>
            </a:r>
            <a:r>
              <a:rPr lang="hu-HU" dirty="0">
                <a:ea typeface="+mn-lt"/>
                <a:cs typeface="+mn-lt"/>
              </a:rPr>
              <a:t> és </a:t>
            </a:r>
            <a:r>
              <a:rPr lang="hu-HU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1991</a:t>
            </a:r>
            <a:r>
              <a:rPr lang="hu-HU" dirty="0">
                <a:ea typeface="+mn-lt"/>
                <a:cs typeface="+mn-lt"/>
              </a:rPr>
              <a:t> között a </a:t>
            </a:r>
            <a:r>
              <a:rPr lang="hu-HU" dirty="0"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Thália Színház</a:t>
            </a:r>
            <a:r>
              <a:rPr lang="hu-HU" dirty="0">
                <a:ea typeface="+mn-lt"/>
                <a:cs typeface="+mn-lt"/>
              </a:rPr>
              <a:t>, illetve az </a:t>
            </a:r>
            <a:r>
              <a:rPr lang="hu-HU" dirty="0"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Arizona Színház</a:t>
            </a:r>
            <a:r>
              <a:rPr lang="hu-HU" dirty="0">
                <a:ea typeface="+mn-lt"/>
                <a:cs typeface="+mn-lt"/>
              </a:rPr>
              <a:t> művésze volt. 1991 és </a:t>
            </a:r>
            <a:r>
              <a:rPr lang="hu-HU" dirty="0"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2001</a:t>
            </a:r>
            <a:r>
              <a:rPr lang="hu-HU" dirty="0">
                <a:ea typeface="+mn-lt"/>
                <a:cs typeface="+mn-lt"/>
              </a:rPr>
              <a:t> között az akkori </a:t>
            </a:r>
            <a:r>
              <a:rPr lang="hu-HU" dirty="0">
                <a:ea typeface="+mn-lt"/>
                <a:cs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Nemzeti Színházban</a:t>
            </a:r>
            <a:r>
              <a:rPr lang="hu-HU" dirty="0">
                <a:ea typeface="+mn-lt"/>
                <a:cs typeface="+mn-lt"/>
              </a:rPr>
              <a:t> (a jelenlegi </a:t>
            </a:r>
            <a:r>
              <a:rPr lang="hu-HU" dirty="0">
                <a:ea typeface="+mn-lt"/>
                <a:cs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Pesti Magyar Színházban</a:t>
            </a:r>
            <a:r>
              <a:rPr lang="hu-HU" dirty="0">
                <a:ea typeface="+mn-lt"/>
                <a:cs typeface="+mn-lt"/>
              </a:rPr>
              <a:t>) játszott. Ezt követően </a:t>
            </a:r>
            <a:r>
              <a:rPr lang="hu-HU" dirty="0">
                <a:ea typeface="+mn-lt"/>
                <a:cs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2003</a:t>
            </a:r>
            <a:r>
              <a:rPr lang="hu-HU" dirty="0">
                <a:ea typeface="+mn-lt"/>
                <a:cs typeface="+mn-lt"/>
              </a:rPr>
              <a:t>-</a:t>
            </a:r>
            <a:r>
              <a:rPr lang="hu-HU" err="1">
                <a:ea typeface="+mn-lt"/>
                <a:cs typeface="+mn-lt"/>
              </a:rPr>
              <a:t>ig</a:t>
            </a:r>
            <a:r>
              <a:rPr lang="hu-HU" dirty="0">
                <a:ea typeface="+mn-lt"/>
                <a:cs typeface="+mn-lt"/>
              </a:rPr>
              <a:t> a </a:t>
            </a:r>
            <a:r>
              <a:rPr lang="hu-HU" dirty="0">
                <a:ea typeface="+mn-lt"/>
                <a:cs typeface="+mn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székesfehérvári</a:t>
            </a:r>
            <a:r>
              <a:rPr lang="hu-HU" dirty="0">
                <a:ea typeface="+mn-lt"/>
                <a:cs typeface="+mn-lt"/>
              </a:rPr>
              <a:t> </a:t>
            </a:r>
            <a:r>
              <a:rPr lang="hu-HU" dirty="0">
                <a:ea typeface="+mn-lt"/>
                <a:cs typeface="+mn-lt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Vörösmarty Színház</a:t>
            </a:r>
            <a:r>
              <a:rPr lang="hu-HU" dirty="0">
                <a:ea typeface="+mn-lt"/>
                <a:cs typeface="+mn-lt"/>
              </a:rPr>
              <a:t> tagja és művészeti vezetője volt. Itt nemcsak játszott, hanem több darabot rendezett is. Mind színházi alakításai, mind filmszerepei közül jó néhány emlékezetes marad. Életének utolsó napjait kórházban töltötte, </a:t>
            </a:r>
            <a:r>
              <a:rPr lang="hu-HU" dirty="0">
                <a:ea typeface="+mn-lt"/>
                <a:cs typeface="+mn-lt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agydaganata</a:t>
            </a:r>
            <a:r>
              <a:rPr lang="hu-HU" dirty="0">
                <a:ea typeface="+mn-lt"/>
                <a:cs typeface="+mn-lt"/>
              </a:rPr>
              <a:t> volt.</a:t>
            </a:r>
            <a:r>
              <a:rPr lang="hu-HU" baseline="30000" dirty="0">
                <a:ea typeface="+mn-lt"/>
                <a:cs typeface="+mn-lt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[3]</a:t>
            </a:r>
            <a:r>
              <a:rPr lang="hu-HU" dirty="0">
                <a:ea typeface="+mn-lt"/>
                <a:cs typeface="+mn-lt"/>
              </a:rPr>
              <a:t> 2005-ben 62. születésnapját csak néhány órával élte túl. Sírja a </a:t>
            </a:r>
            <a:r>
              <a:rPr lang="hu-HU" dirty="0">
                <a:ea typeface="+mn-lt"/>
                <a:cs typeface="+mn-lt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Farkasréti temetőben</a:t>
            </a:r>
            <a:r>
              <a:rPr lang="hu-HU" dirty="0">
                <a:ea typeface="+mn-lt"/>
                <a:cs typeface="+mn-lt"/>
              </a:rPr>
              <a:t> található.</a:t>
            </a:r>
            <a:endParaRPr lang="hu-HU"/>
          </a:p>
          <a:p>
            <a:pPr marL="0" indent="0">
              <a:buNone/>
            </a:pPr>
            <a:br>
              <a:rPr lang="en-US" dirty="0"/>
            </a:br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446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689F52-19C9-856F-EB4D-0E6353E7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Színházi szerepei</a:t>
            </a:r>
          </a:p>
        </p:txBody>
      </p:sp>
      <p:pic>
        <p:nvPicPr>
          <p:cNvPr id="13" name="Tartalom helye 12" descr="A képen ruházat, Emberi arc, személy, fekete-fehér látható&#10;&#10;Automatikusan generált leírás">
            <a:extLst>
              <a:ext uri="{FF2B5EF4-FFF2-40B4-BE49-F238E27FC236}">
                <a16:creationId xmlns:a16="http://schemas.microsoft.com/office/drawing/2014/main" id="{5DF3789C-1C55-728B-69F8-8C3791FB7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2102" y="1699479"/>
            <a:ext cx="2190512" cy="4114800"/>
          </a:xfrm>
        </p:spPr>
      </p:pic>
      <p:sp>
        <p:nvSpPr>
          <p:cNvPr id="14" name="Szövegdoboz 13">
            <a:extLst>
              <a:ext uri="{FF2B5EF4-FFF2-40B4-BE49-F238E27FC236}">
                <a16:creationId xmlns:a16="http://schemas.microsoft.com/office/drawing/2014/main" id="{8331B94B-28A9-D998-AE63-E1CF5731BEDC}"/>
              </a:ext>
            </a:extLst>
          </p:cNvPr>
          <p:cNvSpPr txBox="1"/>
          <p:nvPr/>
        </p:nvSpPr>
        <p:spPr>
          <a:xfrm>
            <a:off x="838887" y="1313340"/>
            <a:ext cx="4919869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Páris herceg (</a:t>
            </a:r>
            <a:r>
              <a:rPr lang="hu-HU" sz="2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</a:t>
            </a:r>
            <a:r>
              <a:rPr lang="hu-HU" sz="2000" dirty="0">
                <a:ea typeface="+mn-lt"/>
                <a:cs typeface="+mn-lt"/>
              </a:rPr>
              <a:t>: </a:t>
            </a:r>
            <a:r>
              <a:rPr lang="hu-HU" sz="2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Rómeó és Júlia</a:t>
            </a:r>
            <a:r>
              <a:rPr lang="hu-HU" sz="2000" dirty="0">
                <a:ea typeface="+mn-lt"/>
                <a:cs typeface="+mn-lt"/>
              </a:rPr>
              <a:t>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A holdbéli csónakos (</a:t>
            </a:r>
            <a:r>
              <a:rPr lang="hu-HU" sz="2000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Weöres Sándor</a:t>
            </a:r>
            <a:r>
              <a:rPr lang="hu-HU" sz="2000" dirty="0">
                <a:ea typeface="+mn-lt"/>
                <a:cs typeface="+mn-lt"/>
              </a:rPr>
              <a:t>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Balázs (</a:t>
            </a:r>
            <a:r>
              <a:rPr lang="hu-HU" sz="2000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Móricz Zsigmond</a:t>
            </a:r>
            <a:r>
              <a:rPr lang="hu-HU" sz="2000" dirty="0">
                <a:ea typeface="+mn-lt"/>
                <a:cs typeface="+mn-lt"/>
              </a:rPr>
              <a:t>: Nem élhetek muzsikaszó nélkül)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Claudius (Shakespeare: </a:t>
            </a:r>
            <a:r>
              <a:rPr lang="hu-HU" sz="2000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Hamlet, dán királyfi</a:t>
            </a:r>
            <a:r>
              <a:rPr lang="hu-HU" sz="2000" dirty="0">
                <a:ea typeface="+mn-lt"/>
                <a:cs typeface="+mn-lt"/>
              </a:rPr>
              <a:t>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err="1">
                <a:ea typeface="+mn-lt"/>
                <a:cs typeface="+mn-lt"/>
              </a:rPr>
              <a:t>Tevje</a:t>
            </a:r>
            <a:r>
              <a:rPr lang="hu-HU" sz="2000" dirty="0">
                <a:ea typeface="+mn-lt"/>
                <a:cs typeface="+mn-lt"/>
              </a:rPr>
              <a:t> (Hegedűs a háztetőn)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err="1">
                <a:ea typeface="+mn-lt"/>
                <a:cs typeface="+mn-lt"/>
              </a:rPr>
              <a:t>Pyle</a:t>
            </a:r>
            <a:r>
              <a:rPr lang="hu-HU" sz="2000" dirty="0">
                <a:ea typeface="+mn-lt"/>
                <a:cs typeface="+mn-lt"/>
              </a:rPr>
              <a:t> (</a:t>
            </a:r>
            <a:r>
              <a:rPr lang="hu-HU" sz="2000" dirty="0"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Graham Greene</a:t>
            </a:r>
            <a:r>
              <a:rPr lang="hu-HU" sz="2000" dirty="0">
                <a:ea typeface="+mn-lt"/>
                <a:cs typeface="+mn-lt"/>
              </a:rPr>
              <a:t>: A csendes amerikai)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Mester (</a:t>
            </a:r>
            <a:r>
              <a:rPr lang="hu-HU" sz="2000" dirty="0"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Bulgakov</a:t>
            </a:r>
            <a:r>
              <a:rPr lang="hu-HU" sz="2000" dirty="0">
                <a:ea typeface="+mn-lt"/>
                <a:cs typeface="+mn-lt"/>
              </a:rPr>
              <a:t>: </a:t>
            </a:r>
            <a:r>
              <a:rPr lang="hu-HU" sz="2000" dirty="0"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Mester és Margarita</a:t>
            </a:r>
            <a:r>
              <a:rPr lang="hu-HU" sz="2000" dirty="0">
                <a:ea typeface="+mn-lt"/>
                <a:cs typeface="+mn-lt"/>
              </a:rPr>
              <a:t>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err="1">
                <a:ea typeface="+mn-lt"/>
                <a:cs typeface="+mn-lt"/>
              </a:rPr>
              <a:t>Kopjáss</a:t>
            </a:r>
            <a:r>
              <a:rPr lang="hu-HU" sz="2000" dirty="0">
                <a:ea typeface="+mn-lt"/>
                <a:cs typeface="+mn-lt"/>
              </a:rPr>
              <a:t> István (Móricz: Rokonok)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Lőrinc barát (Rómeó és Júlia)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Albert herceg (</a:t>
            </a:r>
            <a:r>
              <a:rPr lang="hu-HU" sz="2000" dirty="0">
                <a:ea typeface="+mn-lt"/>
                <a:cs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Molnár Ferenc</a:t>
            </a:r>
            <a:r>
              <a:rPr lang="hu-HU" sz="2000" dirty="0">
                <a:ea typeface="+mn-lt"/>
                <a:cs typeface="+mn-lt"/>
              </a:rPr>
              <a:t>: A hattyú)</a:t>
            </a:r>
            <a:endParaRPr lang="hu-HU" sz="2000"/>
          </a:p>
          <a:p>
            <a:pPr marL="342900" indent="-342900">
              <a:buFont typeface="Arial"/>
              <a:buChar char="•"/>
            </a:pPr>
            <a:r>
              <a:rPr lang="hu-HU" sz="2000" dirty="0">
                <a:ea typeface="+mn-lt"/>
                <a:cs typeface="+mn-lt"/>
              </a:rPr>
              <a:t>Fejedelem (</a:t>
            </a:r>
            <a:r>
              <a:rPr lang="hu-HU" sz="2000" dirty="0">
                <a:ea typeface="+mn-lt"/>
                <a:cs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Vörösmarty Mihály</a:t>
            </a:r>
            <a:r>
              <a:rPr lang="hu-HU" sz="2000" dirty="0">
                <a:ea typeface="+mn-lt"/>
                <a:cs typeface="+mn-lt"/>
              </a:rPr>
              <a:t>: </a:t>
            </a:r>
            <a:r>
              <a:rPr lang="hu-HU" sz="2000" dirty="0">
                <a:ea typeface="+mn-lt"/>
                <a:cs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Csongor és Tünde</a:t>
            </a:r>
            <a:r>
              <a:rPr lang="hu-HU" sz="2000" dirty="0">
                <a:ea typeface="+mn-lt"/>
                <a:cs typeface="+mn-lt"/>
              </a:rPr>
              <a:t>)</a:t>
            </a:r>
            <a:endParaRPr lang="hu-HU" sz="2000"/>
          </a:p>
          <a:p>
            <a:pPr marL="285750" indent="-285750">
              <a:buFont typeface="Arial"/>
              <a:buChar char="•"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7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4386D0-7291-A060-BDBC-6EE08B70B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Színházi rendezései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E81014-1964-64B9-78EB-A09850517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 err="1">
                <a:solidFill>
                  <a:srgbClr val="202122"/>
                </a:solidFill>
                <a:ea typeface="+mn-lt"/>
                <a:cs typeface="+mn-lt"/>
              </a:rPr>
              <a:t>Olympia</a:t>
            </a:r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, (díszlettervező is)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Tokaji aszú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Sirály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Különös éjszaka</a:t>
            </a:r>
            <a:endParaRPr lang="hu-HU" sz="2400" dirty="0"/>
          </a:p>
          <a:p>
            <a:r>
              <a:rPr lang="hu-HU" sz="2400" dirty="0" err="1">
                <a:solidFill>
                  <a:srgbClr val="202122"/>
                </a:solidFill>
                <a:ea typeface="+mn-lt"/>
                <a:cs typeface="+mn-lt"/>
              </a:rPr>
              <a:t>Lóvátett</a:t>
            </a:r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 lovagok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Csárdáskirálynő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A kőszívű ember fiai</a:t>
            </a:r>
            <a:endParaRPr lang="hu-HU" sz="24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0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C5DF55-F1FA-3147-0ABF-919786E2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Néhány filmje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8C5C79E-930E-3B48-A381-4532CA423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Játékfilmek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4024F6A-C150-EB3E-7EDF-E24A052E6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255333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sz="320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26045D0-B156-4A56-9211-BB59DB863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Tévéfilmek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5B09855-F9EA-2F25-3F36-C67E6E95F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0314" y="2490697"/>
            <a:ext cx="6850961" cy="378523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Bolond és szörnyeteg (1973)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III. Richard (1973)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Tigrisugrás (1974)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Az </a:t>
            </a:r>
            <a:r>
              <a:rPr lang="hu-HU" sz="2400" dirty="0" err="1">
                <a:solidFill>
                  <a:srgbClr val="202122"/>
                </a:solidFill>
                <a:ea typeface="+mn-lt"/>
                <a:cs typeface="+mn-lt"/>
              </a:rPr>
              <a:t>ezeregyéjszaka</a:t>
            </a:r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 meséi (1974)</a:t>
            </a:r>
            <a:endParaRPr lang="hu-HU" sz="2400" dirty="0"/>
          </a:p>
          <a:p>
            <a:r>
              <a:rPr lang="hu-HU" sz="2400" dirty="0">
                <a:ea typeface="+mn-lt"/>
                <a:cs typeface="+mn-lt"/>
              </a:rPr>
              <a:t>III. Béla</a:t>
            </a:r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 (1974)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Oszlopos Simeon (1976)</a:t>
            </a:r>
            <a:endParaRPr lang="hu-HU" sz="2400" dirty="0"/>
          </a:p>
          <a:p>
            <a:r>
              <a:rPr lang="hu-HU" sz="2400" dirty="0" err="1">
                <a:solidFill>
                  <a:srgbClr val="202122"/>
                </a:solidFill>
                <a:ea typeface="+mn-lt"/>
                <a:cs typeface="+mn-lt"/>
              </a:rPr>
              <a:t>Sophokles</a:t>
            </a:r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: Oedipus király (1977)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Meztelenül (1977)</a:t>
            </a:r>
            <a:endParaRPr lang="hu-HU" sz="2400" dirty="0"/>
          </a:p>
          <a:p>
            <a:r>
              <a:rPr lang="hu-HU" sz="2400" dirty="0">
                <a:solidFill>
                  <a:srgbClr val="202122"/>
                </a:solidFill>
                <a:ea typeface="+mn-lt"/>
                <a:cs typeface="+mn-lt"/>
              </a:rPr>
              <a:t>Ady novellák (1977)</a:t>
            </a:r>
            <a:endParaRPr lang="hu-HU" sz="2400" dirty="0"/>
          </a:p>
          <a:p>
            <a:endParaRPr lang="hu-HU" sz="2400" dirty="0">
              <a:solidFill>
                <a:srgbClr val="202122"/>
              </a:solidFill>
            </a:endParaRPr>
          </a:p>
          <a:p>
            <a:endParaRPr lang="hu-HU" sz="24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8BDD426-99B5-8F8C-C88D-B1A422C004C8}"/>
              </a:ext>
            </a:extLst>
          </p:cNvPr>
          <p:cNvSpPr txBox="1"/>
          <p:nvPr/>
        </p:nvSpPr>
        <p:spPr>
          <a:xfrm>
            <a:off x="842513" y="2510287"/>
            <a:ext cx="400840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2400" dirty="0">
                <a:latin typeface="Arial"/>
                <a:cs typeface="Arial"/>
              </a:rPr>
              <a:t>A </a:t>
            </a:r>
            <a:r>
              <a:rPr lang="en-US" sz="2400" dirty="0" err="1">
                <a:latin typeface="Arial"/>
                <a:cs typeface="Arial"/>
              </a:rPr>
              <a:t>mérkőzés</a:t>
            </a:r>
            <a:r>
              <a:rPr lang="en-US" sz="2400" dirty="0">
                <a:latin typeface="Arial"/>
                <a:cs typeface="Arial"/>
              </a:rPr>
              <a:t> (1980)</a:t>
            </a:r>
          </a:p>
          <a:p>
            <a:pPr>
              <a:buFont typeface=""/>
              <a:buChar char="•"/>
            </a:pPr>
            <a:r>
              <a:rPr lang="en-US" sz="2400" dirty="0" err="1">
                <a:latin typeface="Arial"/>
                <a:cs typeface="Arial"/>
              </a:rPr>
              <a:t>Szörnyek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évadja</a:t>
            </a:r>
            <a:r>
              <a:rPr lang="en-US" sz="2400" dirty="0">
                <a:latin typeface="Arial"/>
                <a:cs typeface="Arial"/>
              </a:rPr>
              <a:t> (1987)</a:t>
            </a:r>
          </a:p>
          <a:p>
            <a:pPr>
              <a:buFont typeface=""/>
              <a:buChar char="•"/>
            </a:pPr>
            <a:r>
              <a:rPr lang="en-US" sz="2400" dirty="0">
                <a:latin typeface="Arial"/>
                <a:cs typeface="Arial"/>
              </a:rPr>
              <a:t>Soha, </a:t>
            </a:r>
            <a:r>
              <a:rPr lang="en-US" sz="2400" dirty="0" err="1">
                <a:latin typeface="Arial"/>
                <a:cs typeface="Arial"/>
              </a:rPr>
              <a:t>sehol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senkinek</a:t>
            </a:r>
            <a:r>
              <a:rPr lang="en-US" sz="2400" dirty="0">
                <a:latin typeface="Arial"/>
                <a:cs typeface="Arial"/>
              </a:rPr>
              <a:t> (1988)</a:t>
            </a:r>
          </a:p>
          <a:p>
            <a:pPr>
              <a:buFont typeface=""/>
              <a:buChar char="•"/>
            </a:pPr>
            <a:r>
              <a:rPr lang="en-US" sz="2400" dirty="0" err="1">
                <a:latin typeface="Arial"/>
                <a:cs typeface="Arial"/>
              </a:rPr>
              <a:t>Jézus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Krisztus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horoszkópja</a:t>
            </a:r>
            <a:r>
              <a:rPr lang="en-US" sz="2400" dirty="0">
                <a:latin typeface="Arial"/>
                <a:cs typeface="Arial"/>
              </a:rPr>
              <a:t> (1988)</a:t>
            </a:r>
          </a:p>
          <a:p>
            <a:pPr>
              <a:buFont typeface=""/>
              <a:buChar char="•"/>
            </a:pPr>
            <a:r>
              <a:rPr lang="en-US" sz="2400" dirty="0">
                <a:latin typeface="Arial"/>
                <a:cs typeface="Arial"/>
              </a:rPr>
              <a:t>Kék Duna </a:t>
            </a:r>
            <a:r>
              <a:rPr lang="en-US" sz="2400" dirty="0" err="1">
                <a:latin typeface="Arial"/>
                <a:cs typeface="Arial"/>
              </a:rPr>
              <a:t>keringő</a:t>
            </a:r>
            <a:r>
              <a:rPr lang="en-US" sz="2400" dirty="0">
                <a:latin typeface="Arial"/>
                <a:cs typeface="Arial"/>
              </a:rPr>
              <a:t> (1991)</a:t>
            </a:r>
          </a:p>
          <a:p>
            <a:pPr>
              <a:buFont typeface=""/>
              <a:buChar char="•"/>
            </a:pPr>
            <a:r>
              <a:rPr lang="en-US" sz="2400" dirty="0">
                <a:latin typeface="Arial"/>
                <a:cs typeface="Arial"/>
              </a:rPr>
              <a:t>Isten </a:t>
            </a:r>
            <a:r>
              <a:rPr lang="en-US" sz="2400" dirty="0" err="1">
                <a:latin typeface="Arial"/>
                <a:cs typeface="Arial"/>
              </a:rPr>
              <a:t>hátrafelé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megy</a:t>
            </a:r>
            <a:r>
              <a:rPr lang="en-US" sz="2400" dirty="0">
                <a:latin typeface="Arial"/>
                <a:cs typeface="Arial"/>
              </a:rPr>
              <a:t> (1991)</a:t>
            </a:r>
          </a:p>
          <a:p>
            <a:pPr>
              <a:buFont typeface=""/>
              <a:buChar char="•"/>
            </a:pPr>
            <a:r>
              <a:rPr lang="en-US" sz="2400" dirty="0">
                <a:latin typeface="Arial"/>
                <a:cs typeface="Arial"/>
              </a:rPr>
              <a:t>Blue Box (1992)</a:t>
            </a:r>
          </a:p>
        </p:txBody>
      </p:sp>
    </p:spTree>
    <p:extLst>
      <p:ext uri="{BB962C8B-B14F-4D97-AF65-F5344CB8AC3E}">
        <p14:creationId xmlns:p14="http://schemas.microsoft.com/office/powerpoint/2010/main" val="50740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635F42-92C3-03BD-422A-E246973B6A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Köszönjük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A36B050-40DC-0421-EBC0-C3D984653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52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Kozák András</vt:lpstr>
      <vt:lpstr>PowerPoint-bemutató</vt:lpstr>
      <vt:lpstr> Életpályája</vt:lpstr>
      <vt:lpstr>Színházi szerepei</vt:lpstr>
      <vt:lpstr>Színházi rendezései</vt:lpstr>
      <vt:lpstr>Néhány filmje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/>
  <cp:revision>140</cp:revision>
  <dcterms:created xsi:type="dcterms:W3CDTF">2024-04-07T18:59:12Z</dcterms:created>
  <dcterms:modified xsi:type="dcterms:W3CDTF">2024-04-07T19:51:11Z</dcterms:modified>
</cp:coreProperties>
</file>