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78" r:id="rId5"/>
    <p:sldId id="263" r:id="rId6"/>
    <p:sldId id="266" r:id="rId7"/>
    <p:sldId id="275" r:id="rId8"/>
    <p:sldId id="276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987" autoAdjust="0"/>
    <p:restoredTop sz="98080" autoAdjust="0"/>
  </p:normalViewPr>
  <p:slideViewPr>
    <p:cSldViewPr snapToGrid="0">
      <p:cViewPr varScale="1">
        <p:scale>
          <a:sx n="69" d="100"/>
          <a:sy n="69" d="100"/>
        </p:scale>
        <p:origin x="9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F8958B-14C1-479C-826E-EC4F25CF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8348718-43E2-4BEE-B4CF-897CF1FFD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216E19-DC0F-44A6-9B89-AA2137F3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F2EF6B-006D-4B36-88DC-76F0D0D5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78AB0E-0D48-482A-8B4E-951A1DFD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97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94CAE0-5CEA-4A11-A2B4-0410BA5B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14326B1-4C9F-477D-AC46-D364F89B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608A1F-1B0D-40BD-8045-2AAB92A1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D8086-0932-4E98-8A14-462CAAD6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6500D08-732C-44A9-AEB3-ED8A8353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52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7DFDA64-0F46-4A28-B38B-E5E01F6E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E6E538B-D41E-4AEE-9B9D-B7C82E89C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E02FA4-32ED-4019-A699-F0741B3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AAE2F7-0BAB-44E9-B007-A26B7696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68DDA6-2B1B-4E5B-A8BB-7804118F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3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25E0D9-9B42-489A-A9EF-A38CC011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339E96-0807-4A4D-A200-F2830108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1F0958-7FD2-414C-82FC-4AA600B5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5DC34E-74C9-40FC-A14C-E7ED71F3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3E4DF8-422C-408A-B662-25EA6A8D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83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879013-1029-4A2F-A45A-765A62C6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721671A-C62E-43A2-B9F5-8385B994D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D86066-5B5B-4034-88C8-507D1F1C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31CDD2-29D4-4B23-9589-35DF92F0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7C2870-CC01-4078-9CBD-C27AE5BC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4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5D0171-8715-47F9-9827-C20F505C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7F676A-FB58-4EE2-B8A4-C45A310B3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9F5BA48-3C85-42BB-9056-8F4280166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13CBD14-C0A1-4C9D-87E1-FEC33DAC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9BD9F00-D733-430C-9691-E24AE4A2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16B71C-A841-438E-9F9D-A8990248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0074AB-027D-4D00-BEF4-DAE4FCDD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86BCA5-87D1-4EB9-A1A6-C27690DA1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823D6F0-467A-4DB4-AA2B-697006D11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DD542B9-B7E0-4398-B2F1-54654FEC0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B6AE6CB-8E48-423B-9CCC-A85D1503E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B01197-2804-4817-B2C5-515BF0E0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4AC8179-1FA7-43E7-B627-C321DCAD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FDF57E-1716-45FA-927A-A219E88E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39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8558EE-433A-4DB0-A112-B9E9264C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C45786C-CC46-4755-B60F-A25CF5EA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65612BE-FBD4-448F-A876-99ED1627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643AD78-9F34-4A1F-8ABD-D27B1280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1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DCA160F-E6CD-4D48-A81C-3F440809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EADA0BC-5558-4DE2-AAF6-2B5AF4BA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7D6FAA-4FA6-46FF-855C-A13EE599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91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253EE3-C24C-4BB8-99D3-1A505745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396281-D3EB-47C8-B348-39F68746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CC3BA58-FA81-4E93-9D81-533A15321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F6A3C0-5AAA-4019-9339-A594376E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24F5F96-3E11-4B6A-8D93-0A1D54E9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CA2CC1-45A6-489B-B122-04235AC1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0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7BDD7C-CDBF-423B-A518-80F02A11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379BB29-BBBB-4324-B913-61D9A30B5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6B8BE3-0AA3-4843-8D19-646A58D5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A6FB4A9-8436-4429-9CF2-62648EF4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0A0107-D3ED-497E-9DFD-6F0A72B3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F4D2B47-7656-48C2-AC03-97D1B234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15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66CA234-9E67-4AF0-846E-AD624CA2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907A0D-862C-4FA6-ACB7-1BD9F6796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9C9CB4-0B02-4DEE-ABB4-BF963F140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4916E-773E-4BAE-92E7-A9B5F785DD4F}" type="datetimeFigureOut">
              <a:rPr lang="hu-HU" smtClean="0"/>
              <a:t>2018. 04. 21.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C50E3D-6E3E-4831-9C61-B8A16CFC0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0A824BC-1952-4981-B778-C3550A73A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87A1-36C6-4491-9590-D675B9D4A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99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98CD0DD2-FD62-4D64-974D-0B0B1EA14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937" y="1188701"/>
            <a:ext cx="8560608" cy="1679945"/>
          </a:xfrm>
        </p:spPr>
        <p:txBody>
          <a:bodyPr>
            <a:noAutofit/>
          </a:bodyPr>
          <a:lstStyle/>
          <a:p>
            <a:endParaRPr lang="hu-HU" sz="3000" dirty="0" smtClean="0"/>
          </a:p>
          <a:p>
            <a:r>
              <a:rPr lang="hu-HU" sz="3000" b="1" dirty="0" smtClean="0">
                <a:cs typeface="Times New Roman" panose="02020603050405020304" pitchFamily="18" charset="0"/>
              </a:rPr>
              <a:t>Madách Imre drámája alapján</a:t>
            </a:r>
          </a:p>
          <a:p>
            <a:r>
              <a:rPr lang="hu-HU" sz="3000" b="1" dirty="0" smtClean="0">
                <a:cs typeface="Times New Roman" panose="02020603050405020304" pitchFamily="18" charset="0"/>
              </a:rPr>
              <a:t> Rendezte: Németh Antal</a:t>
            </a:r>
            <a:endParaRPr lang="hu-HU" sz="3000" b="1" dirty="0"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517758" y="5583496"/>
            <a:ext cx="3646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>
                <a:cs typeface="Times New Roman" panose="02020603050405020304" pitchFamily="18" charset="0"/>
              </a:rPr>
              <a:t>Nemzeti Színház</a:t>
            </a:r>
          </a:p>
          <a:p>
            <a:pPr algn="ctr"/>
            <a:r>
              <a:rPr lang="hu-HU" sz="4000" b="1" dirty="0" smtClean="0">
                <a:cs typeface="Times New Roman" panose="02020603050405020304" pitchFamily="18" charset="0"/>
              </a:rPr>
              <a:t>1937</a:t>
            </a:r>
            <a:endParaRPr lang="hu-HU" sz="4000" b="1" dirty="0">
              <a:cs typeface="Times New Roman" panose="02020603050405020304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AFF18FC-34A3-4A2F-91A3-75ACE2FE7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266" y="261121"/>
            <a:ext cx="8632114" cy="1011237"/>
          </a:xfrm>
        </p:spPr>
        <p:txBody>
          <a:bodyPr>
            <a:noAutofit/>
          </a:bodyPr>
          <a:lstStyle/>
          <a:p>
            <a:r>
              <a:rPr lang="hu-HU" sz="8000" dirty="0" smtClean="0">
                <a:latin typeface="+mn-lt"/>
                <a:cs typeface="Times New Roman" panose="02020603050405020304" pitchFamily="18" charset="0"/>
              </a:rPr>
              <a:t>Az </a:t>
            </a:r>
            <a:r>
              <a:rPr lang="hu-HU" sz="8000" dirty="0">
                <a:latin typeface="+mn-lt"/>
                <a:cs typeface="Times New Roman" panose="02020603050405020304" pitchFamily="18" charset="0"/>
              </a:rPr>
              <a:t>ember tragédiája</a:t>
            </a:r>
          </a:p>
        </p:txBody>
      </p:sp>
    </p:spTree>
    <p:extLst>
      <p:ext uri="{BB962C8B-B14F-4D97-AF65-F5344CB8AC3E}">
        <p14:creationId xmlns:p14="http://schemas.microsoft.com/office/powerpoint/2010/main" val="3114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1845" y="-33483"/>
            <a:ext cx="10309149" cy="776288"/>
          </a:xfrm>
        </p:spPr>
        <p:txBody>
          <a:bodyPr>
            <a:noAutofit/>
          </a:bodyPr>
          <a:lstStyle/>
          <a:p>
            <a:r>
              <a:rPr lang="hu-HU" sz="50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u-HU" sz="5000" b="1" dirty="0" smtClean="0">
                <a:latin typeface="+mn-lt"/>
                <a:cs typeface="Times New Roman" panose="02020603050405020304" pitchFamily="18" charset="0"/>
              </a:rPr>
            </a:br>
            <a:r>
              <a:rPr lang="hu-HU" sz="5000" b="1" dirty="0" smtClean="0">
                <a:latin typeface="+mn-lt"/>
                <a:cs typeface="Times New Roman" panose="02020603050405020304" pitchFamily="18" charset="0"/>
              </a:rPr>
              <a:t>Madách Imre: Az ember tragédiája</a:t>
            </a:r>
            <a:endParaRPr lang="hu-HU" sz="5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9100" y="1116300"/>
            <a:ext cx="9232900" cy="9339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3200" dirty="0" smtClean="0">
                <a:cs typeface="Times New Roman" panose="02020603050405020304" pitchFamily="18" charset="0"/>
              </a:rPr>
              <a:t>Madách Imre, 1859. február 17 - 1860. március 20</a:t>
            </a:r>
            <a:r>
              <a:rPr lang="hu-HU" sz="3200" dirty="0" smtClean="0"/>
              <a:t>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9" y="2131462"/>
            <a:ext cx="5346699" cy="4445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15900" y="2456145"/>
            <a:ext cx="6743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000" dirty="0" smtClean="0">
                <a:cs typeface="Times New Roman" panose="02020603050405020304" pitchFamily="18" charset="0"/>
              </a:rPr>
              <a:t>A </a:t>
            </a:r>
            <a:r>
              <a:rPr lang="hu-HU" sz="3000" i="1" dirty="0">
                <a:cs typeface="Times New Roman" panose="02020603050405020304" pitchFamily="18" charset="0"/>
              </a:rPr>
              <a:t>Tragédia</a:t>
            </a:r>
            <a:r>
              <a:rPr lang="hu-HU" sz="3000" dirty="0">
                <a:cs typeface="Times New Roman" panose="02020603050405020304" pitchFamily="18" charset="0"/>
              </a:rPr>
              <a:t> </a:t>
            </a:r>
            <a:r>
              <a:rPr lang="hu-HU" sz="3000" dirty="0" smtClean="0">
                <a:cs typeface="Times New Roman" panose="02020603050405020304" pitchFamily="18" charset="0"/>
              </a:rPr>
              <a:t>az </a:t>
            </a:r>
            <a:r>
              <a:rPr lang="hu-HU" sz="3000" dirty="0">
                <a:cs typeface="Times New Roman" panose="02020603050405020304" pitchFamily="18" charset="0"/>
              </a:rPr>
              <a:t>emberiség </a:t>
            </a:r>
            <a:r>
              <a:rPr lang="hu-HU" sz="3000" dirty="0" smtClean="0">
                <a:cs typeface="Times New Roman" panose="02020603050405020304" pitchFamily="18" charset="0"/>
              </a:rPr>
              <a:t>és az egyes ember sorsáról </a:t>
            </a:r>
            <a:r>
              <a:rPr lang="hu-HU" sz="3000" dirty="0">
                <a:cs typeface="Times New Roman" panose="02020603050405020304" pitchFamily="18" charset="0"/>
              </a:rPr>
              <a:t>való töprengés drámai </a:t>
            </a:r>
            <a:r>
              <a:rPr lang="hu-HU" sz="3000" dirty="0" smtClean="0">
                <a:cs typeface="Times New Roman" panose="02020603050405020304" pitchFamily="18" charset="0"/>
              </a:rPr>
              <a:t>költeménye – „Hallottunk </a:t>
            </a:r>
            <a:r>
              <a:rPr lang="hu-HU" sz="3000" dirty="0">
                <a:cs typeface="Times New Roman" panose="02020603050405020304" pitchFamily="18" charset="0"/>
              </a:rPr>
              <a:t>már mi sokszor ily beszédet, </a:t>
            </a:r>
            <a:r>
              <a:rPr lang="hu-HU" sz="3000" dirty="0" smtClean="0">
                <a:cs typeface="Times New Roman" panose="02020603050405020304" pitchFamily="18" charset="0"/>
              </a:rPr>
              <a:t>S </a:t>
            </a:r>
            <a:r>
              <a:rPr lang="hu-HU" sz="3000" dirty="0">
                <a:cs typeface="Times New Roman" panose="02020603050405020304" pitchFamily="18" charset="0"/>
              </a:rPr>
              <a:t>legott házunkra az üszök repült</a:t>
            </a:r>
            <a:r>
              <a:rPr lang="hu-HU" sz="3000" dirty="0" smtClean="0">
                <a:cs typeface="Times New Roman" panose="02020603050405020304" pitchFamily="18" charset="0"/>
              </a:rPr>
              <a:t>.”</a:t>
            </a:r>
            <a:endParaRPr lang="hu-HU" sz="30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000" dirty="0">
                <a:cs typeface="Times New Roman" panose="02020603050405020304" pitchFamily="18" charset="0"/>
              </a:rPr>
              <a:t>Az ősbemutató </a:t>
            </a:r>
            <a:r>
              <a:rPr lang="hu-HU" sz="3000" dirty="0" smtClean="0">
                <a:cs typeface="Times New Roman" panose="02020603050405020304" pitchFamily="18" charset="0"/>
              </a:rPr>
              <a:t>óta: több </a:t>
            </a:r>
            <a:r>
              <a:rPr lang="hu-HU" sz="3000" dirty="0">
                <a:cs typeface="Times New Roman" panose="02020603050405020304" pitchFamily="18" charset="0"/>
              </a:rPr>
              <a:t>mint 130 </a:t>
            </a:r>
            <a:r>
              <a:rPr lang="hu-HU" sz="3000" dirty="0" smtClean="0">
                <a:cs typeface="Times New Roman" panose="02020603050405020304" pitchFamily="18" charset="0"/>
              </a:rPr>
              <a:t>év alatt </a:t>
            </a:r>
            <a:r>
              <a:rPr lang="hu-HU" sz="3000" dirty="0">
                <a:cs typeface="Times New Roman" panose="02020603050405020304" pitchFamily="18" charset="0"/>
              </a:rPr>
              <a:t>számos magyar és külföldi </a:t>
            </a:r>
            <a:r>
              <a:rPr lang="hu-HU" sz="3000" dirty="0" smtClean="0">
                <a:cs typeface="Times New Roman" panose="02020603050405020304" pitchFamily="18" charset="0"/>
              </a:rPr>
              <a:t>színházban játszották, </a:t>
            </a:r>
            <a:r>
              <a:rPr lang="hu-HU" sz="3000" dirty="0">
                <a:cs typeface="Times New Roman" panose="02020603050405020304" pitchFamily="18" charset="0"/>
              </a:rPr>
              <a:t>csak a Nemzeti Színházban nyolcszor újították </a:t>
            </a:r>
            <a:r>
              <a:rPr lang="hu-HU" sz="3000" dirty="0" smtClean="0">
                <a:cs typeface="Times New Roman" panose="02020603050405020304" pitchFamily="18" charset="0"/>
              </a:rPr>
              <a:t>fel.</a:t>
            </a:r>
            <a:endParaRPr lang="hu-HU" sz="3000" dirty="0"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9" y="1116301"/>
            <a:ext cx="1779587" cy="13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2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DF1C5DF-46C8-430D-88AF-2A752ED3D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256506"/>
            <a:ext cx="3928995" cy="5125538"/>
          </a:xfrm>
        </p:spPr>
      </p:pic>
      <p:sp>
        <p:nvSpPr>
          <p:cNvPr id="2" name="Téglalap 1"/>
          <p:cNvSpPr/>
          <p:nvPr/>
        </p:nvSpPr>
        <p:spPr>
          <a:xfrm>
            <a:off x="139700" y="887135"/>
            <a:ext cx="6832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900" dirty="0" smtClean="0"/>
              <a:t>rendező (kb. 200 db rendezés), egyetemi tanár, színházigazgató, színháztörténeti író</a:t>
            </a:r>
            <a:r>
              <a:rPr lang="hu-HU" sz="1200" dirty="0" smtClean="0"/>
              <a:t>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Irodalmi és művészettörténeti egyetemi tanulmányok:  a budapesti és a berlini egyetem.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Színháztudományi tanulmányok: Bécs, Berlin, München, Párizs és Köln.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1935-1944 július: a </a:t>
            </a:r>
            <a:r>
              <a:rPr lang="hu-HU" sz="2700" dirty="0"/>
              <a:t>Nemzeti </a:t>
            </a:r>
            <a:endParaRPr lang="hu-HU" sz="2700" dirty="0" smtClean="0"/>
          </a:p>
          <a:p>
            <a:r>
              <a:rPr lang="hu-HU" sz="2700" dirty="0" smtClean="0"/>
              <a:t>    Színház igazgatója.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/>
              <a:t>K</a:t>
            </a:r>
            <a:r>
              <a:rPr lang="hu-HU" sz="2700" dirty="0" smtClean="0"/>
              <a:t>orszerű </a:t>
            </a:r>
            <a:r>
              <a:rPr lang="hu-HU" sz="2700" dirty="0"/>
              <a:t>rendezésű, új szcenikai megoldásokat hozó előadásokkal </a:t>
            </a:r>
            <a:r>
              <a:rPr lang="hu-HU" sz="2700" dirty="0" smtClean="0"/>
              <a:t>újította meg a színház </a:t>
            </a:r>
            <a:r>
              <a:rPr lang="hu-HU" sz="2700" dirty="0"/>
              <a:t>műsorát és játékstílusát</a:t>
            </a:r>
            <a:r>
              <a:rPr lang="hu-HU" sz="27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1944: </a:t>
            </a:r>
            <a:r>
              <a:rPr lang="hu-HU" sz="2700" dirty="0"/>
              <a:t>Országos Magyar Királyi Színházvezető- és Rendezőképző </a:t>
            </a:r>
            <a:r>
              <a:rPr lang="hu-HU" sz="2700" dirty="0" smtClean="0"/>
              <a:t>Akadémia alapítása. </a:t>
            </a:r>
            <a:endParaRPr lang="hu-HU" sz="2700" dirty="0"/>
          </a:p>
        </p:txBody>
      </p:sp>
      <p:sp>
        <p:nvSpPr>
          <p:cNvPr id="6" name="Téglalap 5"/>
          <p:cNvSpPr/>
          <p:nvPr/>
        </p:nvSpPr>
        <p:spPr>
          <a:xfrm>
            <a:off x="0" y="37878"/>
            <a:ext cx="123125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500" b="1" dirty="0" smtClean="0"/>
              <a:t>Az 1937-es előadás rendezője: Dr. Németh Antal</a:t>
            </a:r>
            <a:endParaRPr lang="hu-HU" sz="4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90" y="5406554"/>
            <a:ext cx="17795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82837" y="3592945"/>
            <a:ext cx="3282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„Amint </a:t>
            </a:r>
            <a:r>
              <a:rPr lang="hu-HU" sz="2800" dirty="0">
                <a:solidFill>
                  <a:srgbClr val="C00000"/>
                </a:solidFill>
              </a:rPr>
              <a:t>elzúgtok lábaim alatt</a:t>
            </a:r>
            <a:r>
              <a:rPr lang="hu-HU" sz="2800" dirty="0" smtClean="0">
                <a:solidFill>
                  <a:srgbClr val="C00000"/>
                </a:solidFill>
              </a:rPr>
              <a:t>.”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9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Németh Antal </a:t>
            </a:r>
            <a:r>
              <a:rPr lang="hu-HU" b="1" dirty="0" smtClean="0"/>
              <a:t>a Tragédiáért: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2885" y="1182255"/>
            <a:ext cx="9800821" cy="56757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u-HU" sz="3000" dirty="0" smtClean="0"/>
          </a:p>
          <a:p>
            <a:pPr marL="0" indent="0">
              <a:buNone/>
            </a:pPr>
            <a:r>
              <a:rPr lang="hu-HU" sz="4000" dirty="0" smtClean="0">
                <a:solidFill>
                  <a:srgbClr val="C00000"/>
                </a:solidFill>
              </a:rPr>
              <a:t>„Mi </a:t>
            </a:r>
            <a:r>
              <a:rPr lang="hu-HU" sz="4000" dirty="0">
                <a:solidFill>
                  <a:srgbClr val="C00000"/>
                </a:solidFill>
              </a:rPr>
              <a:t>nagyszerű kép tárult fel szememnek</a:t>
            </a:r>
            <a:r>
              <a:rPr lang="hu-HU" sz="4000" dirty="0" smtClean="0">
                <a:solidFill>
                  <a:srgbClr val="C00000"/>
                </a:solidFill>
              </a:rPr>
              <a:t>!”</a:t>
            </a:r>
          </a:p>
          <a:p>
            <a:pPr marL="0" indent="0">
              <a:buNone/>
            </a:pPr>
            <a:endParaRPr lang="hu-HU" sz="3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600" dirty="0" smtClean="0"/>
              <a:t>nyolc </a:t>
            </a:r>
            <a:r>
              <a:rPr lang="hu-HU" sz="3600" dirty="0"/>
              <a:t>megvalósult és négy asztalfiókban maradt </a:t>
            </a:r>
            <a:r>
              <a:rPr lang="hu-HU" sz="3600" dirty="0" smtClean="0"/>
              <a:t>rendezés</a:t>
            </a:r>
            <a:endParaRPr lang="hu-HU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600" dirty="0"/>
              <a:t>a mű népszerűsítése külföldi rendezésekkel, vendégjátékokkal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600" dirty="0"/>
              <a:t>1933: kötet a Tragédia ötvenéves színpadi útjáról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600" dirty="0"/>
              <a:t>1935: a Magyar Rádióban a mű hangjátékváltozata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600" dirty="0"/>
              <a:t>1938: a mű lemezfelvétele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600" dirty="0"/>
              <a:t>1944: a Madách életéről készített film: Egy ember tragédiája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600" dirty="0"/>
              <a:t>a Tragédiából tervezett táncjátékváltozatról szőtt tervei és a film sajnos nem valósultak meg </a:t>
            </a:r>
            <a:endParaRPr lang="hu-HU" sz="3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100" dirty="0" smtClean="0"/>
              <a:t>                      </a:t>
            </a:r>
            <a:endParaRPr lang="hu-HU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3600" dirty="0" smtClean="0"/>
              <a:t>Az 1937-es előadás létrejöttében közreműködtek: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3600" dirty="0" smtClean="0"/>
              <a:t>díszlet</a:t>
            </a:r>
            <a:r>
              <a:rPr lang="hu-HU" sz="3600" dirty="0"/>
              <a:t>: </a:t>
            </a:r>
            <a:r>
              <a:rPr lang="hu-HU" sz="3600" dirty="0" smtClean="0"/>
              <a:t>Horváth </a:t>
            </a:r>
            <a:r>
              <a:rPr lang="hu-HU" sz="3600" dirty="0"/>
              <a:t>János – Varga </a:t>
            </a:r>
            <a:r>
              <a:rPr lang="hu-HU" sz="3600" dirty="0" smtClean="0"/>
              <a:t>Mátyás,  jelmez: </a:t>
            </a:r>
            <a:r>
              <a:rPr lang="hu-HU" sz="3600" dirty="0" err="1" smtClean="0"/>
              <a:t>Nagyajtay</a:t>
            </a:r>
            <a:r>
              <a:rPr lang="hu-HU" sz="3600" dirty="0" smtClean="0"/>
              <a:t> </a:t>
            </a:r>
            <a:r>
              <a:rPr lang="hu-HU" sz="3600" dirty="0" smtClean="0"/>
              <a:t>Teréz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3600" dirty="0" smtClean="0"/>
              <a:t>zene</a:t>
            </a:r>
            <a:r>
              <a:rPr lang="hu-HU" sz="3600" dirty="0"/>
              <a:t>: Farkas </a:t>
            </a:r>
            <a:r>
              <a:rPr lang="hu-HU" sz="3600" dirty="0" smtClean="0"/>
              <a:t>Ferenc</a:t>
            </a:r>
            <a:r>
              <a:rPr lang="hu-HU" sz="3600" dirty="0"/>
              <a:t>, </a:t>
            </a:r>
            <a:r>
              <a:rPr lang="hu-HU" sz="3600" dirty="0" smtClean="0"/>
              <a:t>koreográfia</a:t>
            </a:r>
            <a:r>
              <a:rPr lang="hu-HU" sz="3600" dirty="0"/>
              <a:t>: </a:t>
            </a:r>
            <a:r>
              <a:rPr lang="hu-HU" sz="3600" dirty="0" err="1" smtClean="0"/>
              <a:t>Milloss</a:t>
            </a:r>
            <a:r>
              <a:rPr lang="hu-HU" sz="3600" dirty="0" smtClean="0"/>
              <a:t> </a:t>
            </a:r>
            <a:r>
              <a:rPr lang="hu-HU" sz="3600" dirty="0"/>
              <a:t>Aurél</a:t>
            </a:r>
            <a:r>
              <a:rPr lang="hu-HU" sz="3100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4" y="519737"/>
            <a:ext cx="2789663" cy="210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938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167"/>
            <a:ext cx="12192000" cy="1028809"/>
          </a:xfrm>
        </p:spPr>
        <p:txBody>
          <a:bodyPr>
            <a:normAutofit/>
          </a:bodyPr>
          <a:lstStyle/>
          <a:p>
            <a:r>
              <a:rPr lang="hu-HU" sz="5000" b="1" dirty="0" smtClean="0">
                <a:latin typeface="+mn-lt"/>
              </a:rPr>
              <a:t>Ádám: </a:t>
            </a:r>
            <a:r>
              <a:rPr lang="hu-HU" sz="5000" b="1" dirty="0" err="1" smtClean="0">
                <a:latin typeface="+mn-lt"/>
              </a:rPr>
              <a:t>Lehotay</a:t>
            </a:r>
            <a:r>
              <a:rPr lang="hu-HU" sz="5000" b="1" dirty="0" smtClean="0">
                <a:latin typeface="+mn-lt"/>
              </a:rPr>
              <a:t> (Lehoczky) Árpád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114" y="1069807"/>
            <a:ext cx="8176443" cy="5321757"/>
          </a:xfrm>
        </p:spPr>
        <p:txBody>
          <a:bodyPr>
            <a:normAutofit fontScale="92500" lnSpcReduction="10000"/>
          </a:bodyPr>
          <a:lstStyle/>
          <a:p>
            <a:endParaRPr lang="hu-HU" sz="3000" dirty="0" smtClean="0"/>
          </a:p>
          <a:p>
            <a:pPr marL="0" indent="0"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„S </a:t>
            </a:r>
            <a:r>
              <a:rPr lang="hu-HU" sz="3000" dirty="0">
                <a:solidFill>
                  <a:srgbClr val="C00000"/>
                </a:solidFill>
              </a:rPr>
              <a:t>a gyöngétől mit kérhet az erős</a:t>
            </a:r>
            <a:r>
              <a:rPr lang="hu-HU" sz="3000" dirty="0" smtClean="0">
                <a:solidFill>
                  <a:srgbClr val="C00000"/>
                </a:solidFill>
              </a:rPr>
              <a:t>?”</a:t>
            </a:r>
            <a:r>
              <a:rPr lang="hu-HU" sz="3000" dirty="0" smtClean="0"/>
              <a:t> </a:t>
            </a:r>
            <a:endParaRPr lang="hu-HU" sz="3000" dirty="0"/>
          </a:p>
          <a:p>
            <a:endParaRPr lang="hu-HU" sz="3000" dirty="0" smtClean="0"/>
          </a:p>
          <a:p>
            <a:r>
              <a:rPr lang="hu-HU" sz="3000" dirty="0" smtClean="0"/>
              <a:t>1896 Lőcse – 1953 Budapest</a:t>
            </a:r>
          </a:p>
          <a:p>
            <a:r>
              <a:rPr lang="hu-HU" sz="3000" dirty="0" smtClean="0"/>
              <a:t>Színész, rendező, színházigazgató, színészpedagógus, egyetemi tanár</a:t>
            </a:r>
          </a:p>
          <a:p>
            <a:r>
              <a:rPr lang="hu-HU" sz="3000" dirty="0"/>
              <a:t>S</a:t>
            </a:r>
            <a:r>
              <a:rPr lang="hu-HU" sz="3000" dirty="0" smtClean="0"/>
              <a:t>okoldalú színész: klasszikus </a:t>
            </a:r>
            <a:r>
              <a:rPr lang="hu-HU" sz="3000" dirty="0"/>
              <a:t>és </a:t>
            </a:r>
            <a:r>
              <a:rPr lang="hu-HU" sz="3000" dirty="0" smtClean="0"/>
              <a:t>a modern szerepek</a:t>
            </a:r>
            <a:endParaRPr lang="hu-HU" sz="3000" dirty="0"/>
          </a:p>
          <a:p>
            <a:r>
              <a:rPr lang="hu-HU" sz="3000" dirty="0" smtClean="0"/>
              <a:t>Műegyetem: gépészmérnöki végzettség </a:t>
            </a:r>
          </a:p>
          <a:p>
            <a:r>
              <a:rPr lang="hu-HU" sz="3000" dirty="0" smtClean="0"/>
              <a:t>Hevesi </a:t>
            </a:r>
            <a:r>
              <a:rPr lang="hu-HU" sz="3000" dirty="0"/>
              <a:t>Sándor </a:t>
            </a:r>
            <a:r>
              <a:rPr lang="hu-HU" sz="3000" dirty="0" smtClean="0"/>
              <a:t>fedezi fel, </a:t>
            </a:r>
            <a:r>
              <a:rPr lang="hu-HU" sz="3000" dirty="0"/>
              <a:t>és </a:t>
            </a:r>
            <a:r>
              <a:rPr lang="hu-HU" sz="3000" dirty="0" smtClean="0"/>
              <a:t>viszi </a:t>
            </a:r>
            <a:r>
              <a:rPr lang="hu-HU" sz="3000" dirty="0"/>
              <a:t>be a Nemzeti </a:t>
            </a:r>
            <a:r>
              <a:rPr lang="hu-HU" sz="3000" dirty="0" smtClean="0"/>
              <a:t>Színházba</a:t>
            </a:r>
            <a:r>
              <a:rPr lang="hu-HU" sz="3000" dirty="0"/>
              <a:t> </a:t>
            </a:r>
            <a:r>
              <a:rPr lang="hu-HU" sz="3000" dirty="0" smtClean="0"/>
              <a:t>- 1926-1944: a Nemzeti Színház tagja</a:t>
            </a:r>
            <a:endParaRPr lang="hu-HU" sz="3000" dirty="0"/>
          </a:p>
          <a:p>
            <a:r>
              <a:rPr lang="hu-HU" sz="3000" dirty="0" smtClean="0"/>
              <a:t>Nevéhez színházi szerepek, filmek, rendezések fűződnek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57" y="1069807"/>
            <a:ext cx="3760380" cy="56547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57" y="1159959"/>
            <a:ext cx="17795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3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1"/>
            <a:ext cx="8169561" cy="1031358"/>
          </a:xfrm>
        </p:spPr>
        <p:txBody>
          <a:bodyPr>
            <a:normAutofit/>
          </a:bodyPr>
          <a:lstStyle/>
          <a:p>
            <a:r>
              <a:rPr lang="hu-HU" sz="5000" b="1" dirty="0" smtClean="0">
                <a:latin typeface="+mn-lt"/>
              </a:rPr>
              <a:t>Éva: Tőkés Anna</a:t>
            </a:r>
            <a:endParaRPr lang="hu-HU" sz="5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31359"/>
            <a:ext cx="8169561" cy="5826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					</a:t>
            </a:r>
            <a:r>
              <a:rPr lang="hu-HU" dirty="0" smtClean="0">
                <a:solidFill>
                  <a:srgbClr val="C00000"/>
                </a:solidFill>
              </a:rPr>
              <a:t>„Jobbra</a:t>
            </a:r>
            <a:r>
              <a:rPr lang="hu-HU" dirty="0">
                <a:solidFill>
                  <a:srgbClr val="C00000"/>
                </a:solidFill>
              </a:rPr>
              <a:t>, a </a:t>
            </a:r>
            <a:r>
              <a:rPr lang="hu-HU" dirty="0" err="1">
                <a:solidFill>
                  <a:srgbClr val="C00000"/>
                </a:solidFill>
              </a:rPr>
              <a:t>lugosban</a:t>
            </a:r>
            <a:r>
              <a:rPr lang="hu-HU" dirty="0" smtClean="0">
                <a:solidFill>
                  <a:srgbClr val="C00000"/>
                </a:solidFill>
              </a:rPr>
              <a:t>.”</a:t>
            </a:r>
          </a:p>
          <a:p>
            <a:endParaRPr lang="hu-HU" dirty="0" smtClean="0"/>
          </a:p>
          <a:p>
            <a:r>
              <a:rPr lang="hu-HU" dirty="0" smtClean="0"/>
              <a:t>1903  Marosvásárhely - 1966 Budapest</a:t>
            </a:r>
          </a:p>
          <a:p>
            <a:r>
              <a:rPr lang="hu-HU" dirty="0" smtClean="0"/>
              <a:t>Kossuth-díjas, </a:t>
            </a:r>
            <a:r>
              <a:rPr lang="hu-HU" dirty="0"/>
              <a:t>érdemes és kiváló </a:t>
            </a:r>
            <a:r>
              <a:rPr lang="hu-HU" dirty="0" smtClean="0"/>
              <a:t>művész</a:t>
            </a:r>
          </a:p>
          <a:p>
            <a:r>
              <a:rPr lang="hu-HU" dirty="0"/>
              <a:t>A kolozsvári színiiskola elvégzése után Budapesten a </a:t>
            </a:r>
            <a:r>
              <a:rPr lang="hu-HU" dirty="0" err="1"/>
              <a:t>Renaissance</a:t>
            </a:r>
            <a:r>
              <a:rPr lang="hu-HU" dirty="0"/>
              <a:t> Színházban </a:t>
            </a:r>
            <a:r>
              <a:rPr lang="hu-HU" dirty="0" smtClean="0"/>
              <a:t>lép </a:t>
            </a:r>
            <a:r>
              <a:rPr lang="hu-HU" dirty="0"/>
              <a:t>fel először, majd a Nemzeti Színházhoz </a:t>
            </a:r>
            <a:r>
              <a:rPr lang="hu-HU" dirty="0" smtClean="0"/>
              <a:t>kerül, ennek </a:t>
            </a:r>
            <a:r>
              <a:rPr lang="hu-HU" dirty="0"/>
              <a:t>1925-től haláláig tagja. </a:t>
            </a:r>
          </a:p>
          <a:p>
            <a:r>
              <a:rPr lang="hu-HU" dirty="0" smtClean="0"/>
              <a:t>Ösztönös </a:t>
            </a:r>
            <a:r>
              <a:rPr lang="hu-HU" dirty="0"/>
              <a:t>színészi </a:t>
            </a:r>
            <a:r>
              <a:rPr lang="hu-HU" dirty="0" smtClean="0"/>
              <a:t>tehetség</a:t>
            </a:r>
            <a:r>
              <a:rPr lang="hu-HU" dirty="0"/>
              <a:t>, </a:t>
            </a:r>
            <a:r>
              <a:rPr lang="hu-HU" dirty="0" smtClean="0"/>
              <a:t>Jászai </a:t>
            </a:r>
            <a:r>
              <a:rPr lang="hu-HU" dirty="0"/>
              <a:t>Mari </a:t>
            </a:r>
            <a:r>
              <a:rPr lang="hu-HU" dirty="0" smtClean="0"/>
              <a:t>művészetének közvetlen </a:t>
            </a:r>
            <a:r>
              <a:rPr lang="hu-HU" dirty="0"/>
              <a:t>folytatója.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legkiválóbbakat </a:t>
            </a:r>
            <a:r>
              <a:rPr lang="hu-HU" dirty="0" smtClean="0"/>
              <a:t>klasszikus </a:t>
            </a:r>
            <a:r>
              <a:rPr lang="hu-HU" dirty="0"/>
              <a:t>tragédiákban alkotta. </a:t>
            </a:r>
            <a:endParaRPr lang="hu-HU" dirty="0" smtClean="0"/>
          </a:p>
          <a:p>
            <a:r>
              <a:rPr lang="hu-HU" dirty="0" smtClean="0"/>
              <a:t>Gyakran szerepelt filmen </a:t>
            </a:r>
            <a:r>
              <a:rPr lang="hu-HU" dirty="0"/>
              <a:t>és </a:t>
            </a:r>
            <a:r>
              <a:rPr lang="hu-HU" dirty="0" smtClean="0"/>
              <a:t>rádióban is. 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61" y="812514"/>
            <a:ext cx="3943095" cy="53644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61" y="4828248"/>
            <a:ext cx="17795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0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1"/>
            <a:ext cx="9938328" cy="1031358"/>
          </a:xfrm>
        </p:spPr>
        <p:txBody>
          <a:bodyPr>
            <a:noAutofit/>
          </a:bodyPr>
          <a:lstStyle/>
          <a:p>
            <a:r>
              <a:rPr lang="hu-HU" sz="5000" b="1" dirty="0" smtClean="0">
                <a:latin typeface="+mn-lt"/>
              </a:rPr>
              <a:t>Lucifer: </a:t>
            </a:r>
            <a:r>
              <a:rPr lang="hu-HU" sz="5000" b="1" dirty="0" err="1" smtClean="0">
                <a:latin typeface="+mn-lt"/>
              </a:rPr>
              <a:t>Csortos</a:t>
            </a:r>
            <a:r>
              <a:rPr lang="hu-HU" sz="5000" b="1" dirty="0" smtClean="0">
                <a:latin typeface="+mn-lt"/>
              </a:rPr>
              <a:t> Gyula</a:t>
            </a:r>
            <a:endParaRPr lang="hu-HU" sz="5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31359"/>
            <a:ext cx="7952509" cy="5826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hu-HU" sz="3000" dirty="0" smtClean="0"/>
          </a:p>
          <a:p>
            <a:pPr>
              <a:spcBef>
                <a:spcPts val="0"/>
              </a:spcBef>
            </a:pPr>
            <a:r>
              <a:rPr lang="hu-HU" sz="3000" dirty="0" smtClean="0"/>
              <a:t>1883  Munkács - 1945 Budapest</a:t>
            </a:r>
          </a:p>
          <a:p>
            <a:pPr>
              <a:spcBef>
                <a:spcPts val="0"/>
              </a:spcBef>
            </a:pPr>
            <a:r>
              <a:rPr lang="hu-HU" sz="3000" dirty="0" smtClean="0"/>
              <a:t>Színész</a:t>
            </a:r>
          </a:p>
          <a:p>
            <a:pPr>
              <a:spcBef>
                <a:spcPts val="0"/>
              </a:spcBef>
            </a:pPr>
            <a:r>
              <a:rPr lang="hu-HU" sz="3000" dirty="0" smtClean="0"/>
              <a:t>1927</a:t>
            </a:r>
            <a:r>
              <a:rPr lang="hu-HU" sz="3000" dirty="0"/>
              <a:t>: </a:t>
            </a:r>
            <a:r>
              <a:rPr lang="hu-HU" sz="3000" dirty="0" smtClean="0"/>
              <a:t>szerződteti a Nemzeti Színház, </a:t>
            </a:r>
            <a:r>
              <a:rPr lang="hu-HU" sz="3000" dirty="0"/>
              <a:t>amelynek 1933-ig, majd 1935–</a:t>
            </a:r>
            <a:r>
              <a:rPr lang="hu-HU" sz="3000" dirty="0" err="1"/>
              <a:t>től</a:t>
            </a:r>
            <a:r>
              <a:rPr lang="hu-HU" sz="3000" dirty="0"/>
              <a:t> haláláig </a:t>
            </a:r>
            <a:r>
              <a:rPr lang="hu-HU" sz="3000" dirty="0" smtClean="0"/>
              <a:t>a </a:t>
            </a:r>
            <a:r>
              <a:rPr lang="hu-HU" sz="3000" dirty="0"/>
              <a:t>tagja</a:t>
            </a:r>
            <a:r>
              <a:rPr lang="hu-HU" sz="3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hu-HU" sz="3000" dirty="0" smtClean="0"/>
              <a:t>Sokféle szerepkörben, </a:t>
            </a:r>
            <a:r>
              <a:rPr lang="hu-HU" sz="3000" dirty="0"/>
              <a:t>számtalan színházi stílushoz alkalmazkodva önálló hangú és arculatú </a:t>
            </a:r>
            <a:r>
              <a:rPr lang="hu-HU" sz="3000" dirty="0" smtClean="0"/>
              <a:t>művész-egyéniség.</a:t>
            </a:r>
          </a:p>
          <a:p>
            <a:pPr>
              <a:spcBef>
                <a:spcPts val="0"/>
              </a:spcBef>
            </a:pPr>
            <a:r>
              <a:rPr lang="hu-HU" sz="3000" dirty="0" smtClean="0"/>
              <a:t>Nevéhez rengeteg játékfilm, némafilm és színházi szerep fűződik. </a:t>
            </a:r>
            <a:endParaRPr lang="hu-HU" sz="3000" dirty="0"/>
          </a:p>
          <a:p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45" y="849322"/>
            <a:ext cx="3929590" cy="58943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67" y="5246285"/>
            <a:ext cx="17795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04552" y="5917003"/>
            <a:ext cx="36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„Megállj</a:t>
            </a:r>
            <a:r>
              <a:rPr lang="hu-HU" sz="2800" dirty="0">
                <a:solidFill>
                  <a:srgbClr val="C00000"/>
                </a:solidFill>
              </a:rPr>
              <a:t>, ne oly sietve</a:t>
            </a:r>
            <a:r>
              <a:rPr lang="hu-HU" sz="2800" dirty="0" smtClean="0">
                <a:solidFill>
                  <a:srgbClr val="C00000"/>
                </a:solidFill>
              </a:rPr>
              <a:t>.”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7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45718"/>
              </p:ext>
            </p:extLst>
          </p:nvPr>
        </p:nvGraphicFramePr>
        <p:xfrm>
          <a:off x="0" y="0"/>
          <a:ext cx="12192000" cy="6727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2346">
                  <a:extLst>
                    <a:ext uri="{9D8B030D-6E8A-4147-A177-3AD203B41FA5}">
                      <a16:colId xmlns:a16="http://schemas.microsoft.com/office/drawing/2014/main" val="2323106201"/>
                    </a:ext>
                  </a:extLst>
                </a:gridCol>
                <a:gridCol w="1562596">
                  <a:extLst>
                    <a:ext uri="{9D8B030D-6E8A-4147-A177-3AD203B41FA5}">
                      <a16:colId xmlns:a16="http://schemas.microsoft.com/office/drawing/2014/main" val="665254307"/>
                    </a:ext>
                  </a:extLst>
                </a:gridCol>
                <a:gridCol w="3069054">
                  <a:extLst>
                    <a:ext uri="{9D8B030D-6E8A-4147-A177-3AD203B41FA5}">
                      <a16:colId xmlns:a16="http://schemas.microsoft.com/office/drawing/2014/main" val="3093832233"/>
                    </a:ext>
                  </a:extLst>
                </a:gridCol>
                <a:gridCol w="7158004">
                  <a:extLst>
                    <a:ext uri="{9D8B030D-6E8A-4147-A177-3AD203B41FA5}">
                      <a16:colId xmlns:a16="http://schemas.microsoft.com/office/drawing/2014/main" val="1723480372"/>
                    </a:ext>
                  </a:extLst>
                </a:gridCol>
              </a:tblGrid>
              <a:tr h="701749">
                <a:tc gridSpan="4">
                  <a:txBody>
                    <a:bodyPr/>
                    <a:lstStyle/>
                    <a:p>
                      <a:pPr algn="ctr"/>
                      <a:r>
                        <a:rPr lang="hu-HU" sz="4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Németh Antal Tragédia–rendezései</a:t>
                      </a:r>
                      <a:endParaRPr lang="hu-HU" sz="4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633194"/>
                  </a:ext>
                </a:extLst>
              </a:tr>
              <a:tr h="370186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1.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1933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effectLst/>
                        </a:rPr>
                        <a:t>München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Vetített hátterek alkalmazása.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299929"/>
                  </a:ext>
                </a:extLst>
              </a:tr>
              <a:tr h="31191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effectLst/>
                        </a:rPr>
                        <a:t>Római Operaház</a:t>
                      </a:r>
                      <a:r>
                        <a:rPr lang="hu-HU" sz="1700" kern="1200" baseline="0" dirty="0" smtClean="0">
                          <a:effectLst/>
                        </a:rPr>
                        <a:t> </a:t>
                      </a:r>
                      <a:r>
                        <a:rPr lang="hu-HU" sz="1700" kern="1200" dirty="0" smtClean="0">
                          <a:effectLst/>
                        </a:rPr>
                        <a:t>(terv)</a:t>
                      </a:r>
                      <a:endParaRPr lang="hu-H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/>
                        <a:t>Látványos operai hatások érvényesítéseinek</a:t>
                      </a:r>
                      <a:r>
                        <a:rPr lang="hu-HU" sz="1700" baseline="0" dirty="0" smtClean="0"/>
                        <a:t> gondolatai</a:t>
                      </a:r>
                      <a:r>
                        <a:rPr lang="hu-HU" sz="1700" dirty="0" smtClean="0"/>
                        <a:t>.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00480"/>
                  </a:ext>
                </a:extLst>
              </a:tr>
              <a:tr h="370186">
                <a:tc>
                  <a:txBody>
                    <a:bodyPr/>
                    <a:lstStyle/>
                    <a:p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effectLst/>
                        </a:rPr>
                        <a:t>Veronai Aréna (terv)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/>
                        <a:t>Káprázatos tervek a </a:t>
                      </a:r>
                      <a:r>
                        <a:rPr lang="hu-HU" sz="1700" kern="1200" dirty="0" smtClean="0">
                          <a:effectLst/>
                        </a:rPr>
                        <a:t>monumentális szabadtéri színpad kihasználására.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53851"/>
                  </a:ext>
                </a:extLst>
              </a:tr>
              <a:tr h="370186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2. 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1934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effectLst/>
                        </a:rPr>
                        <a:t>Budai Színkör </a:t>
                      </a:r>
                      <a:endParaRPr lang="hu-HU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/>
                        <a:t>A müncheni előadás egyszerűsített változata. Szűkös anyagi keretek,</a:t>
                      </a:r>
                      <a:r>
                        <a:rPr lang="hu-HU" sz="1700" baseline="0" dirty="0" smtClean="0"/>
                        <a:t> kompromisszumok. 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739678"/>
                  </a:ext>
                </a:extLst>
              </a:tr>
              <a:tr h="370186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3.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1937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Hamburg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„Hamburg volt a budapesti előa­dás gyakorlati főpróbája.”</a:t>
                      </a: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44223"/>
                  </a:ext>
                </a:extLst>
              </a:tr>
              <a:tr h="1366840">
                <a:tc>
                  <a:txBody>
                    <a:bodyPr/>
                    <a:lstStyle/>
                    <a:p>
                      <a:r>
                        <a:rPr lang="hu-HU" sz="1700" b="1" dirty="0" smtClean="0"/>
                        <a:t>4.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b="1" dirty="0" smtClean="0"/>
                        <a:t>1937. 10. 21. 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b="1" dirty="0" smtClean="0"/>
                        <a:t>Nemzeti Színház, Budapest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Legnagyobb szabású Tragédia-rendezése, amely pályája egyik csúcspontja.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Nemzeti Színház százéves évfordulójára készült. </a:t>
                      </a:r>
                      <a:endParaRPr lang="hu-H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Látványos, mozgalmas, forgószínpados, sok szereplős, "operai" elképzelést valósított meg. Nagy szerepe volt a </a:t>
                      </a:r>
                      <a:r>
                        <a:rPr lang="hu-HU" sz="1700" dirty="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világításnak, amelyet vetítéssel egészített ki. </a:t>
                      </a:r>
                      <a:endParaRPr lang="hu-H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londoni szín haláltáncának döbbenetes erejű megjelenítése, </a:t>
                      </a:r>
                      <a:r>
                        <a:rPr lang="hu-HU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Milloss</a:t>
                      </a: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Aurél tánckoreográfiájával</a:t>
                      </a:r>
                      <a:r>
                        <a:rPr lang="hu-H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az előadás fénypontja lett.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 a feldolgozás ú</a:t>
                      </a: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im­pulzusokat adott számára a későbbi rendezésekhez.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513092"/>
                  </a:ext>
                </a:extLst>
              </a:tr>
              <a:tr h="370186">
                <a:tc>
                  <a:txBody>
                    <a:bodyPr/>
                    <a:lstStyle/>
                    <a:p>
                      <a:r>
                        <a:rPr lang="hu-HU" sz="1700" b="1" dirty="0" smtClean="0"/>
                        <a:t>5.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1939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Nemzeti Kamaraszínház 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Az előadás leegyszerűsödik, miseszerűvé, szertartásjellegűvé válik.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296716"/>
                  </a:ext>
                </a:extLst>
              </a:tr>
              <a:tr h="597993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6. 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1940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Frankfurt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Visszatér a dinamikus, jelzésszerű háttérvetítés alkalmazására, </a:t>
                      </a:r>
                      <a:r>
                        <a:rPr lang="hu-HU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továbbfejlesztve</a:t>
                      </a: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kamaraszínházi előadás képeit.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698386"/>
                  </a:ext>
                </a:extLst>
              </a:tr>
              <a:tr h="597993">
                <a:tc>
                  <a:txBody>
                    <a:bodyPr/>
                    <a:lstStyle/>
                    <a:p>
                      <a:r>
                        <a:rPr lang="hu-HU" sz="1700" b="1" dirty="0" smtClean="0"/>
                        <a:t>7.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1942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/>
                        <a:t>Nemzeti Kamaras</a:t>
                      </a:r>
                      <a:r>
                        <a:rPr lang="hu-HU" sz="1700" baseline="0" dirty="0" smtClean="0"/>
                        <a:t>zínház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/>
                        <a:t>A „középváltozat”:</a:t>
                      </a:r>
                      <a:r>
                        <a:rPr lang="hu-HU" sz="1700" baseline="0" dirty="0" smtClean="0"/>
                        <a:t> </a:t>
                      </a: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Egyszerre próbál megfelelni a technikailag igényes, korszerű nagyszínházi kívánalmaknak és a kamaraszínpad meghittségének.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92972"/>
                  </a:ext>
                </a:extLst>
              </a:tr>
              <a:tr h="370186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8.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1943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/>
                        <a:t>Bern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Kompromisszumok, keserű tapasztalatok. 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668119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6" y="3331253"/>
            <a:ext cx="17795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7856" y="3401808"/>
            <a:ext cx="244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„Körültem </a:t>
            </a:r>
            <a:r>
              <a:rPr lang="hu-HU" sz="2400" dirty="0">
                <a:solidFill>
                  <a:srgbClr val="C00000"/>
                </a:solidFill>
              </a:rPr>
              <a:t>minden úgy él, úgy </a:t>
            </a:r>
            <a:r>
              <a:rPr lang="hu-HU" sz="2400" dirty="0" err="1" smtClean="0">
                <a:solidFill>
                  <a:srgbClr val="C00000"/>
                </a:solidFill>
              </a:rPr>
              <a:t>mosolyg</a:t>
            </a:r>
            <a:r>
              <a:rPr lang="hu-HU" sz="2400" dirty="0" smtClean="0">
                <a:solidFill>
                  <a:srgbClr val="C00000"/>
                </a:solidFill>
              </a:rPr>
              <a:t>”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3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623</Words>
  <Application>Microsoft Office PowerPoint</Application>
  <PresentationFormat>Szélesvásznú</PresentationFormat>
  <Paragraphs>108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Office-téma</vt:lpstr>
      <vt:lpstr>Az ember tragédiája</vt:lpstr>
      <vt:lpstr> Madách Imre: Az ember tragédiája</vt:lpstr>
      <vt:lpstr>PowerPoint-bemutató</vt:lpstr>
      <vt:lpstr>Németh Antal a Tragédiáért:</vt:lpstr>
      <vt:lpstr>Ádám: Lehotay (Lehoczky) Árpád</vt:lpstr>
      <vt:lpstr>Éva: Tőkés Anna</vt:lpstr>
      <vt:lpstr>Lucifer: Csortos Gyula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Németh Antal: Az ember tragédiája</dc:title>
  <dc:creator>Harmos Imre</dc:creator>
  <cp:lastModifiedBy>Harmosné</cp:lastModifiedBy>
  <cp:revision>115</cp:revision>
  <dcterms:created xsi:type="dcterms:W3CDTF">2018-04-19T12:28:44Z</dcterms:created>
  <dcterms:modified xsi:type="dcterms:W3CDTF">2018-04-21T17:59:20Z</dcterms:modified>
</cp:coreProperties>
</file>