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60C7"/>
    <a:srgbClr val="2913A9"/>
    <a:srgbClr val="6D6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2" autoAdjust="0"/>
    <p:restoredTop sz="94660"/>
  </p:normalViewPr>
  <p:slideViewPr>
    <p:cSldViewPr snapToGrid="0">
      <p:cViewPr varScale="1">
        <p:scale>
          <a:sx n="59" d="100"/>
          <a:sy n="59" d="100"/>
        </p:scale>
        <p:origin x="7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386698-77AB-2FF4-757F-3F91BC399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D859C88-FB03-EF85-700C-655F5A0C7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de-DE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945C028-5C08-B04B-F50E-50663AE36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C1D9-157E-4328-92F4-63708B4E3A07}" type="datetimeFigureOut">
              <a:rPr lang="de-DE" smtClean="0"/>
              <a:t>04.04.2024</a:t>
            </a:fld>
            <a:endParaRPr lang="de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7498508-0BE1-C00A-19E2-A0434020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4EB10D1-0172-B501-AFD7-C87A1E91C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5381-9EC3-4838-A8B4-5496703F69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70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B0C0BD-12E9-0CFC-B5F9-99D76855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0DBDD0F-E023-DD55-FAF7-855F25A77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46488EC-30D7-D0B5-4137-D12092790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C1D9-157E-4328-92F4-63708B4E3A07}" type="datetimeFigureOut">
              <a:rPr lang="de-DE" smtClean="0"/>
              <a:t>04.04.2024</a:t>
            </a:fld>
            <a:endParaRPr lang="de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CF6D5F9-4497-65BB-53D6-E03DA7BC3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D23E0B4-10F0-6A28-E9BE-03753279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5381-9EC3-4838-A8B4-5496703F69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1236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F6F07AD3-60E2-7928-0318-1AC5C284E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ED91599-78BA-AA54-1514-8319FF381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8CFF306-2CD2-5F3A-2FC7-A13542FA2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C1D9-157E-4328-92F4-63708B4E3A07}" type="datetimeFigureOut">
              <a:rPr lang="de-DE" smtClean="0"/>
              <a:t>04.04.2024</a:t>
            </a:fld>
            <a:endParaRPr lang="de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3DAB5F1-765A-5C53-0B62-DE75ADED8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1708A5-DACB-6E55-983D-6FD8EBF4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5381-9EC3-4838-A8B4-5496703F69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01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F529E4-9C7F-CC40-900D-139AE00B4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28EC040-F602-3DF7-D374-CF3ECA6D1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23CD7CC-B2E1-0372-8E91-9230B4FB7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C1D9-157E-4328-92F4-63708B4E3A07}" type="datetimeFigureOut">
              <a:rPr lang="de-DE" smtClean="0"/>
              <a:t>04.04.2024</a:t>
            </a:fld>
            <a:endParaRPr lang="de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09F7226-39FD-EF7B-2E15-F9A747F0C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E79F23E-BDC4-0263-A234-417B85452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5381-9EC3-4838-A8B4-5496703F69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485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E84A97-7328-01D6-6C58-415595985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5E5DE51-CF65-81BB-83A2-77938BF6F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7636E94-9F8B-0FBF-3296-A777D2681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C1D9-157E-4328-92F4-63708B4E3A07}" type="datetimeFigureOut">
              <a:rPr lang="de-DE" smtClean="0"/>
              <a:t>04.04.2024</a:t>
            </a:fld>
            <a:endParaRPr lang="de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6BC0BC8-3B40-AB8A-6C8C-890B31F54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C66EEA-216C-F1E5-C7C8-29715ADA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5381-9EC3-4838-A8B4-5496703F69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064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27F856-8177-4C03-D2BB-5CF138ECB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9C3D89-513E-F967-D76F-068EDE53A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74E7705-1B62-8A26-8C86-780FB7311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A6BBFB9-9D7B-637E-7913-0FC257FB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C1D9-157E-4328-92F4-63708B4E3A07}" type="datetimeFigureOut">
              <a:rPr lang="de-DE" smtClean="0"/>
              <a:t>04.04.2024</a:t>
            </a:fld>
            <a:endParaRPr lang="de-DE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45D5340-AE0D-E0CC-82DB-4E9F9CA77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20B6186-E435-4A34-1670-5C2EB38D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5381-9EC3-4838-A8B4-5496703F69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469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85B8A8-78BD-FF6F-1867-E86DD483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2C6A5ED-32FE-DB71-005C-824B4A66C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1A8D28A-CE93-5EF6-B62B-213DD9612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71D2C59-0AF9-EFDD-C723-A9BA3874A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A471B38-B794-7B1F-8D52-2EB476B32C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219127D-D440-5195-3B7F-88CF2D361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C1D9-157E-4328-92F4-63708B4E3A07}" type="datetimeFigureOut">
              <a:rPr lang="de-DE" smtClean="0"/>
              <a:t>04.04.2024</a:t>
            </a:fld>
            <a:endParaRPr lang="de-DE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7637794-AC1B-9714-071A-30076358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C421354-3464-F406-68F4-20543A166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5381-9EC3-4838-A8B4-5496703F69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1727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BD39F9-7B22-7F58-D63E-402CA07F7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C0B395E-B4E3-FD0B-1E95-CD8C64458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C1D9-157E-4328-92F4-63708B4E3A07}" type="datetimeFigureOut">
              <a:rPr lang="de-DE" smtClean="0"/>
              <a:t>04.04.2024</a:t>
            </a:fld>
            <a:endParaRPr lang="de-DE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AFE3A2E-5A30-C62C-7BDC-BE61F0BA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D80496C-D761-00E9-7286-2504BD43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5381-9EC3-4838-A8B4-5496703F69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676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4046F52-4AA4-49B0-B4A6-5D11D125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C1D9-157E-4328-92F4-63708B4E3A07}" type="datetimeFigureOut">
              <a:rPr lang="de-DE" smtClean="0"/>
              <a:t>04.04.2024</a:t>
            </a:fld>
            <a:endParaRPr lang="de-DE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571F77C-9081-38B3-ECB0-86B060CF1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FC15B1A-6579-CC6A-D07E-E75BFE45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5381-9EC3-4838-A8B4-5496703F69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030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3D58EB-FC03-4ACD-0E2C-7DAC3117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48088F2-2E6B-AEAE-8423-BDCDAF33C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8520FCD-8237-3614-BBD6-764D8CE4F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57CAEF7-C2FB-CDE3-6719-3B5843055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C1D9-157E-4328-92F4-63708B4E3A07}" type="datetimeFigureOut">
              <a:rPr lang="de-DE" smtClean="0"/>
              <a:t>04.04.2024</a:t>
            </a:fld>
            <a:endParaRPr lang="de-DE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76C364C-7157-CB1B-82E0-45819E477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62DA1F2-B8D6-AAFF-1A39-2675A5487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5381-9EC3-4838-A8B4-5496703F69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554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DD7F0E-A7DA-66EB-EF0C-82A89A823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9F90B18-3F7E-EFB5-FA07-AF6CFD557E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3F6D4AA-F289-5993-2363-376A4C075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001CA81-B672-8F76-FEF7-676BE4225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C1D9-157E-4328-92F4-63708B4E3A07}" type="datetimeFigureOut">
              <a:rPr lang="de-DE" smtClean="0"/>
              <a:t>04.04.2024</a:t>
            </a:fld>
            <a:endParaRPr lang="de-DE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C63CFD1-B341-DF41-79EA-FD040D6DB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4028F16-1ED2-4934-AA4C-1C4872DC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5381-9EC3-4838-A8B4-5496703F69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6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62ABF13-942B-57C3-B215-0952DF7CE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C3B3816-62E8-0839-ED46-23161E856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610B191-F313-2A61-3850-9A48E81D4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0BC1D9-157E-4328-92F4-63708B4E3A07}" type="datetimeFigureOut">
              <a:rPr lang="de-DE" smtClean="0"/>
              <a:t>04.04.2024</a:t>
            </a:fld>
            <a:endParaRPr lang="de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BBF6AD6-068E-6E2C-2FDE-65950C880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7E3128F-45BA-23CE-61EF-DE95A471B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CF5381-9EC3-4838-A8B4-5496703F69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920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commons.wikimedia.org/wiki/File:Google_2015_logo.svg" TargetMode="External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openxmlformats.org/officeDocument/2006/relationships/image" Target="../media/image28.svg"/><Relationship Id="rId39" Type="http://schemas.openxmlformats.org/officeDocument/2006/relationships/image" Target="../media/image40.pn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42" Type="http://schemas.openxmlformats.org/officeDocument/2006/relationships/hyperlink" Target="https://commons.wikimedia.org/wiki/File:Google_2015_logo.svg" TargetMode="External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29" Type="http://schemas.openxmlformats.org/officeDocument/2006/relationships/image" Target="../media/image31.png"/><Relationship Id="rId41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24" Type="http://schemas.openxmlformats.org/officeDocument/2006/relationships/image" Target="../media/image26.svg"/><Relationship Id="rId32" Type="http://schemas.openxmlformats.org/officeDocument/2006/relationships/image" Target="../media/image34.svg"/><Relationship Id="rId37" Type="http://schemas.openxmlformats.org/officeDocument/2006/relationships/image" Target="../media/image39.png"/><Relationship Id="rId40" Type="http://schemas.openxmlformats.org/officeDocument/2006/relationships/image" Target="../media/image41.jpeg"/><Relationship Id="rId5" Type="http://schemas.openxmlformats.org/officeDocument/2006/relationships/image" Target="../media/image4.sv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svg"/><Relationship Id="rId36" Type="http://schemas.openxmlformats.org/officeDocument/2006/relationships/image" Target="../media/image38.jpe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Relationship Id="rId27" Type="http://schemas.openxmlformats.org/officeDocument/2006/relationships/image" Target="../media/image29.png"/><Relationship Id="rId30" Type="http://schemas.openxmlformats.org/officeDocument/2006/relationships/image" Target="../media/image32.svg"/><Relationship Id="rId35" Type="http://schemas.openxmlformats.org/officeDocument/2006/relationships/image" Target="../media/image37.png"/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hyperlink" Target="https://nemzetiszinhaz.hu/" TargetMode="External"/><Relationship Id="rId7" Type="http://schemas.openxmlformats.org/officeDocument/2006/relationships/image" Target="../media/image6.sv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24" Type="http://schemas.openxmlformats.org/officeDocument/2006/relationships/image" Target="../media/image42.png"/><Relationship Id="rId5" Type="http://schemas.openxmlformats.org/officeDocument/2006/relationships/image" Target="../media/image4.svg"/><Relationship Id="rId15" Type="http://schemas.openxmlformats.org/officeDocument/2006/relationships/image" Target="../media/image17.png"/><Relationship Id="rId23" Type="http://schemas.openxmlformats.org/officeDocument/2006/relationships/image" Target="../media/image8.sv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7.png"/><Relationship Id="rId27" Type="http://schemas.openxmlformats.org/officeDocument/2006/relationships/hyperlink" Target="https://commons.wikimedia.org/wiki/File:Google_2015_logo.svg" TargetMode="Externa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47.jpeg"/><Relationship Id="rId21" Type="http://schemas.openxmlformats.org/officeDocument/2006/relationships/image" Target="../media/image21.png"/><Relationship Id="rId34" Type="http://schemas.openxmlformats.org/officeDocument/2006/relationships/image" Target="../media/image55.pn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46.jpeg"/><Relationship Id="rId33" Type="http://schemas.openxmlformats.org/officeDocument/2006/relationships/image" Target="../media/image54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24" Type="http://schemas.openxmlformats.org/officeDocument/2006/relationships/image" Target="../media/image45.jpeg"/><Relationship Id="rId32" Type="http://schemas.openxmlformats.org/officeDocument/2006/relationships/image" Target="../media/image53.png"/><Relationship Id="rId37" Type="http://schemas.openxmlformats.org/officeDocument/2006/relationships/image" Target="../media/image57.svg"/><Relationship Id="rId5" Type="http://schemas.openxmlformats.org/officeDocument/2006/relationships/image" Target="../media/image4.svg"/><Relationship Id="rId15" Type="http://schemas.openxmlformats.org/officeDocument/2006/relationships/image" Target="../media/image15.png"/><Relationship Id="rId23" Type="http://schemas.openxmlformats.org/officeDocument/2006/relationships/image" Target="../media/image44.png"/><Relationship Id="rId28" Type="http://schemas.openxmlformats.org/officeDocument/2006/relationships/image" Target="../media/image49.jpeg"/><Relationship Id="rId36" Type="http://schemas.openxmlformats.org/officeDocument/2006/relationships/image" Target="../media/image56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hyperlink" Target="https://commons.wikimedia.org/wiki/File:Google_2015_logo.svg" TargetMode="External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48.jpeg"/><Relationship Id="rId30" Type="http://schemas.openxmlformats.org/officeDocument/2006/relationships/image" Target="../media/image51.png"/><Relationship Id="rId35" Type="http://schemas.openxmlformats.org/officeDocument/2006/relationships/hyperlink" Target="https://hu.wikipedia.org/wiki/Sinkovits_Imre" TargetMode="External"/><Relationship Id="rId8" Type="http://schemas.openxmlformats.org/officeDocument/2006/relationships/image" Target="../media/image9.png"/><Relationship Id="rId3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60.png"/><Relationship Id="rId39" Type="http://schemas.openxmlformats.org/officeDocument/2006/relationships/image" Target="../media/image71.png"/><Relationship Id="rId21" Type="http://schemas.openxmlformats.org/officeDocument/2006/relationships/image" Target="../media/image21.png"/><Relationship Id="rId34" Type="http://schemas.openxmlformats.org/officeDocument/2006/relationships/image" Target="../media/image66.jpe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microsoft.com/office/2007/relationships/hdphoto" Target="../media/hdphoto2.wdp"/><Relationship Id="rId33" Type="http://schemas.openxmlformats.org/officeDocument/2006/relationships/image" Target="../media/image8.svg"/><Relationship Id="rId38" Type="http://schemas.openxmlformats.org/officeDocument/2006/relationships/image" Target="../media/image70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29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24" Type="http://schemas.openxmlformats.org/officeDocument/2006/relationships/image" Target="../media/image59.png"/><Relationship Id="rId32" Type="http://schemas.openxmlformats.org/officeDocument/2006/relationships/image" Target="../media/image7.png"/><Relationship Id="rId37" Type="http://schemas.openxmlformats.org/officeDocument/2006/relationships/image" Target="../media/image69.png"/><Relationship Id="rId5" Type="http://schemas.openxmlformats.org/officeDocument/2006/relationships/image" Target="../media/image4.svg"/><Relationship Id="rId15" Type="http://schemas.openxmlformats.org/officeDocument/2006/relationships/image" Target="../media/image15.png"/><Relationship Id="rId23" Type="http://schemas.openxmlformats.org/officeDocument/2006/relationships/image" Target="../media/image58.jpeg"/><Relationship Id="rId28" Type="http://schemas.openxmlformats.org/officeDocument/2006/relationships/image" Target="../media/image62.jpeg"/><Relationship Id="rId36" Type="http://schemas.openxmlformats.org/officeDocument/2006/relationships/image" Target="../media/image68.jpe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65.png"/><Relationship Id="rId4" Type="http://schemas.openxmlformats.org/officeDocument/2006/relationships/image" Target="../media/image3.png"/><Relationship Id="rId9" Type="http://schemas.openxmlformats.org/officeDocument/2006/relationships/hyperlink" Target="https://commons.wikimedia.org/wiki/File:Google_2015_logo.svg" TargetMode="External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61.jpeg"/><Relationship Id="rId30" Type="http://schemas.openxmlformats.org/officeDocument/2006/relationships/image" Target="../media/image64.png"/><Relationship Id="rId35" Type="http://schemas.openxmlformats.org/officeDocument/2006/relationships/image" Target="../media/image67.png"/><Relationship Id="rId8" Type="http://schemas.openxmlformats.org/officeDocument/2006/relationships/image" Target="../media/image9.png"/><Relationship Id="rId3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image" Target="../media/image5.png"/><Relationship Id="rId26" Type="http://schemas.openxmlformats.org/officeDocument/2006/relationships/image" Target="../media/image14.svg"/><Relationship Id="rId3" Type="http://schemas.openxmlformats.org/officeDocument/2006/relationships/hyperlink" Target="https://hu.wikipedia.org/wiki/Sinkovits_Imre" TargetMode="External"/><Relationship Id="rId21" Type="http://schemas.openxmlformats.org/officeDocument/2006/relationships/hyperlink" Target="https://commons.wikimedia.org/wiki/File:Google_2015_logo.svg" TargetMode="External"/><Relationship Id="rId34" Type="http://schemas.openxmlformats.org/officeDocument/2006/relationships/image" Target="../media/image22.svg"/><Relationship Id="rId7" Type="http://schemas.openxmlformats.org/officeDocument/2006/relationships/hyperlink" Target="https://prezi.com/4ms7gmzgsg4v/sinkovits-imre/" TargetMode="External"/><Relationship Id="rId12" Type="http://schemas.openxmlformats.org/officeDocument/2006/relationships/hyperlink" Target="https://www.youtube.com/watch?v=NUfLM4JJHs4&amp;t=7s" TargetMode="External"/><Relationship Id="rId17" Type="http://schemas.openxmlformats.org/officeDocument/2006/relationships/image" Target="../media/image4.sv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2" Type="http://schemas.openxmlformats.org/officeDocument/2006/relationships/hyperlink" Target="https://nemzetiszinhaz.hu/muvesz/sinkovits-imre" TargetMode="External"/><Relationship Id="rId16" Type="http://schemas.openxmlformats.org/officeDocument/2006/relationships/image" Target="../media/image3.png"/><Relationship Id="rId20" Type="http://schemas.openxmlformats.org/officeDocument/2006/relationships/image" Target="../media/image9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rezi.com/z3vxciu5llkk/sinkovits-imre/" TargetMode="External"/><Relationship Id="rId11" Type="http://schemas.openxmlformats.org/officeDocument/2006/relationships/hyperlink" Target="https://nemzetiarchivum.hu/photobank" TargetMode="External"/><Relationship Id="rId24" Type="http://schemas.openxmlformats.org/officeDocument/2006/relationships/image" Target="../media/image12.png"/><Relationship Id="rId32" Type="http://schemas.openxmlformats.org/officeDocument/2006/relationships/image" Target="../media/image20.svg"/><Relationship Id="rId5" Type="http://schemas.openxmlformats.org/officeDocument/2006/relationships/hyperlink" Target="https://www.ujsagmuzeum.hu/sinkovits-imre2/" TargetMode="External"/><Relationship Id="rId15" Type="http://schemas.openxmlformats.org/officeDocument/2006/relationships/image" Target="../media/image2.svg"/><Relationship Id="rId23" Type="http://schemas.openxmlformats.org/officeDocument/2006/relationships/image" Target="../media/image11.png"/><Relationship Id="rId28" Type="http://schemas.openxmlformats.org/officeDocument/2006/relationships/image" Target="../media/image16.svg"/><Relationship Id="rId10" Type="http://schemas.openxmlformats.org/officeDocument/2006/relationships/hyperlink" Target="https://szinhaz.net/wp-content/uploads/pdf/1975_07.pdf" TargetMode="External"/><Relationship Id="rId19" Type="http://schemas.openxmlformats.org/officeDocument/2006/relationships/image" Target="../media/image6.svg"/><Relationship Id="rId31" Type="http://schemas.openxmlformats.org/officeDocument/2006/relationships/image" Target="../media/image19.png"/><Relationship Id="rId4" Type="http://schemas.openxmlformats.org/officeDocument/2006/relationships/hyperlink" Target="https://nullaev.hu/hu/sinkovits-imre" TargetMode="External"/><Relationship Id="rId9" Type="http://schemas.openxmlformats.org/officeDocument/2006/relationships/hyperlink" Target="https://moszkvater.com/nem-ezt-akartam-en/" TargetMode="External"/><Relationship Id="rId14" Type="http://schemas.openxmlformats.org/officeDocument/2006/relationships/image" Target="../media/image1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svg"/><Relationship Id="rId35" Type="http://schemas.openxmlformats.org/officeDocument/2006/relationships/image" Target="../media/image73.png"/><Relationship Id="rId8" Type="http://schemas.openxmlformats.org/officeDocument/2006/relationships/hyperlink" Target="https://www.oszk.hu/sites/default/files/virtualis_kiallitasok/bank_ban/lapok/nsz75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0E13A6-E819-13C2-6DD8-7EB5FF977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165" y="2492680"/>
            <a:ext cx="9144000" cy="2387600"/>
          </a:xfrm>
        </p:spPr>
        <p:txBody>
          <a:bodyPr>
            <a:normAutofit/>
          </a:bodyPr>
          <a:lstStyle/>
          <a:p>
            <a:r>
              <a:rPr lang="hu-HU" sz="4400" dirty="0">
                <a:latin typeface="Amasis MT Pro" panose="02040504050005020304" pitchFamily="18" charset="-18"/>
              </a:rPr>
              <a:t>Sinkovits Imre</a:t>
            </a:r>
            <a:endParaRPr lang="de-DE" sz="4400" dirty="0">
              <a:latin typeface="Amasis MT Pro" panose="02040504050005020304" pitchFamily="18" charset="-18"/>
            </a:endParaRP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A3DC8BDB-8793-AB44-0A6D-B788FEAF2E9F}"/>
              </a:ext>
            </a:extLst>
          </p:cNvPr>
          <p:cNvSpPr/>
          <p:nvPr/>
        </p:nvSpPr>
        <p:spPr>
          <a:xfrm>
            <a:off x="1757652" y="4092151"/>
            <a:ext cx="8779059" cy="80979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8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pic>
        <p:nvPicPr>
          <p:cNvPr id="8" name="Ábra 7" descr="Rádiós mikrofon egyszínű kitöltéssel">
            <a:extLst>
              <a:ext uri="{FF2B5EF4-FFF2-40B4-BE49-F238E27FC236}">
                <a16:creationId xmlns:a16="http://schemas.microsoft.com/office/drawing/2014/main" id="{8DAB399E-B149-751F-0678-B78708F74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5124" y="4134274"/>
            <a:ext cx="736590" cy="736590"/>
          </a:xfrm>
          <a:prstGeom prst="rect">
            <a:avLst/>
          </a:prstGeom>
        </p:spPr>
      </p:pic>
      <p:pic>
        <p:nvPicPr>
          <p:cNvPr id="10" name="Ábra 9" descr="Kamera egyszínű kitöltéssel">
            <a:extLst>
              <a:ext uri="{FF2B5EF4-FFF2-40B4-BE49-F238E27FC236}">
                <a16:creationId xmlns:a16="http://schemas.microsoft.com/office/drawing/2014/main" id="{FBC637EB-E6D5-DC08-D126-9AD5BC984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34368" y="4143690"/>
            <a:ext cx="736590" cy="736590"/>
          </a:xfrm>
          <a:prstGeom prst="rect">
            <a:avLst/>
          </a:prstGeom>
        </p:spPr>
      </p:pic>
      <p:pic>
        <p:nvPicPr>
          <p:cNvPr id="12" name="Ábra 11" descr="Nagyító egyszínű kitöltéssel">
            <a:extLst>
              <a:ext uri="{FF2B5EF4-FFF2-40B4-BE49-F238E27FC236}">
                <a16:creationId xmlns:a16="http://schemas.microsoft.com/office/drawing/2014/main" id="{1E55B071-5513-570D-17E9-F1CEF9507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71871" y="4123786"/>
            <a:ext cx="736590" cy="736590"/>
          </a:xfrm>
          <a:prstGeom prst="rect">
            <a:avLst/>
          </a:prstGeom>
        </p:spPr>
      </p:pic>
      <p:pic>
        <p:nvPicPr>
          <p:cNvPr id="14" name="Ábra 13" descr="Kurzor egyszínű kitöltéssel">
            <a:extLst>
              <a:ext uri="{FF2B5EF4-FFF2-40B4-BE49-F238E27FC236}">
                <a16:creationId xmlns:a16="http://schemas.microsoft.com/office/drawing/2014/main" id="{4D53D8A2-6078-D6F2-5A5F-1A55F6E616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077168" y="6334150"/>
            <a:ext cx="457200" cy="457200"/>
          </a:xfrm>
          <a:prstGeom prst="rect">
            <a:avLst/>
          </a:prstGeom>
        </p:spPr>
      </p:pic>
      <p:pic>
        <p:nvPicPr>
          <p:cNvPr id="16" name="Kép 15" descr="A képen Grafika, Betűtípus, Színesség, kör látható&#10;&#10;Automatikusan generált leírás">
            <a:extLst>
              <a:ext uri="{FF2B5EF4-FFF2-40B4-BE49-F238E27FC236}">
                <a16:creationId xmlns:a16="http://schemas.microsoft.com/office/drawing/2014/main" id="{89FBD342-C1DA-EA95-626E-1E6FFCDDF6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152954" y="1595895"/>
            <a:ext cx="6282211" cy="2128099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F70D9BC1-91A1-CA55-2FF3-8F8B695066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41780" y="277467"/>
            <a:ext cx="432593" cy="315659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E9E20773-3D31-50C4-9CDE-26A3B4F2F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09306" y="202195"/>
            <a:ext cx="466197" cy="466197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D29FDAA7-53F3-4EA0-084D-F498A667D7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46268" y="148078"/>
            <a:ext cx="569304" cy="57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55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200">
        <p159:morph option="byObject"/>
      </p:transition>
    </mc:Choice>
    <mc:Fallback xmlns="">
      <p:transition spd="slow" advClick="0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23 L -1.25E-6 0.00024 C -0.03112 -0.01064 -0.03255 -0.01226 -0.06706 -0.01967 C -0.08828 -0.02407 -0.10989 -0.02615 -0.13099 -0.03217 C -0.19101 -0.0493 -0.26146 -0.08564 -0.31536 -0.1162 C -0.35078 -0.13634 -0.38763 -0.15254 -0.42161 -0.17708 C -0.43385 -0.18564 -0.44609 -0.19398 -0.45807 -0.20324 C -0.46133 -0.20555 -0.46445 -0.20833 -0.46732 -0.21134 C -0.47057 -0.21527 -0.47331 -0.2199 -0.4763 -0.22384 C -0.47734 -0.22523 -0.47851 -0.22662 -0.47943 -0.228 C -0.48073 -0.23032 -0.48203 -0.23263 -0.48359 -0.23495 C -0.48437 -0.23634 -0.48555 -0.23726 -0.48646 -0.23912 C -0.48802 -0.24166 -0.48893 -0.2449 -0.49049 -0.24745 C -0.49245 -0.25046 -0.49505 -0.25231 -0.49661 -0.25555 C -0.49726 -0.25694 -0.49779 -0.25856 -0.4987 -0.25972 C -0.50156 -0.26481 -0.50469 -0.2699 -0.50768 -0.275 C -0.50807 -0.27546 -0.51406 -0.28564 -0.51588 -0.2875 C -0.51862 -0.28981 -0.522 -0.29213 -0.525 -0.29444 C -0.52656 -0.29537 -0.52851 -0.29583 -0.53008 -0.29699 C -0.53177 -0.29814 -0.53333 -0.30023 -0.53502 -0.30115 C -0.53711 -0.30254 -0.54127 -0.3037 -0.54127 -0.30347 C -0.54857 -0.31041 -0.53932 -0.30254 -0.54831 -0.30925 C -0.54935 -0.31018 -0.55026 -0.31157 -0.55117 -0.31226 C -0.55312 -0.31365 -0.55625 -0.31574 -0.55846 -0.3162 C -0.56081 -0.31713 -0.56315 -0.31736 -0.56549 -0.31782 C -0.56901 -0.31921 -0.56836 -0.31759 -0.56836 -0.3206 L -0.56836 -0.32291 " pathEditMode="relative" rAng="0" ptsTypes="AAAAAAAAAAAAAAAAAAAAAAAAAAA">
                                      <p:cBhvr>
                                        <p:cTn id="6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24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0E13A6-E819-13C2-6DD8-7EB5FF977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540" y="-1526906"/>
            <a:ext cx="7238515" cy="2403674"/>
          </a:xfrm>
        </p:spPr>
        <p:txBody>
          <a:bodyPr>
            <a:normAutofit/>
          </a:bodyPr>
          <a:lstStyle/>
          <a:p>
            <a:r>
              <a:rPr lang="hu-HU" sz="4400" dirty="0">
                <a:latin typeface="Amasis MT Pro" panose="02040504050005020304" pitchFamily="18" charset="-18"/>
              </a:rPr>
              <a:t>Sinkovits Imre</a:t>
            </a:r>
            <a:endParaRPr lang="de-DE" sz="4400" dirty="0">
              <a:latin typeface="Amasis MT Pro" panose="02040504050005020304" pitchFamily="18" charset="-18"/>
            </a:endParaRP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A3DC8BDB-8793-AB44-0A6D-B788FEAF2E9F}"/>
              </a:ext>
            </a:extLst>
          </p:cNvPr>
          <p:cNvSpPr/>
          <p:nvPr/>
        </p:nvSpPr>
        <p:spPr>
          <a:xfrm>
            <a:off x="2597641" y="204870"/>
            <a:ext cx="7238515" cy="62109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8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pic>
        <p:nvPicPr>
          <p:cNvPr id="8" name="Ábra 7" descr="Rádiós mikrofon egyszínű kitöltéssel">
            <a:extLst>
              <a:ext uri="{FF2B5EF4-FFF2-40B4-BE49-F238E27FC236}">
                <a16:creationId xmlns:a16="http://schemas.microsoft.com/office/drawing/2014/main" id="{8DAB399E-B149-751F-0678-B78708F74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6187" y="273621"/>
            <a:ext cx="460278" cy="460278"/>
          </a:xfrm>
          <a:prstGeom prst="rect">
            <a:avLst/>
          </a:prstGeom>
        </p:spPr>
      </p:pic>
      <p:pic>
        <p:nvPicPr>
          <p:cNvPr id="10" name="Ábra 9" descr="Kamera egyszínű kitöltéssel">
            <a:extLst>
              <a:ext uri="{FF2B5EF4-FFF2-40B4-BE49-F238E27FC236}">
                <a16:creationId xmlns:a16="http://schemas.microsoft.com/office/drawing/2014/main" id="{FBC637EB-E6D5-DC08-D126-9AD5BC984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05440" y="258486"/>
            <a:ext cx="460278" cy="460278"/>
          </a:xfrm>
          <a:prstGeom prst="rect">
            <a:avLst/>
          </a:prstGeom>
        </p:spPr>
      </p:pic>
      <p:pic>
        <p:nvPicPr>
          <p:cNvPr id="12" name="Ábra 11" descr="Nagyító egyszínű kitöltéssel">
            <a:extLst>
              <a:ext uri="{FF2B5EF4-FFF2-40B4-BE49-F238E27FC236}">
                <a16:creationId xmlns:a16="http://schemas.microsoft.com/office/drawing/2014/main" id="{1E55B071-5513-570D-17E9-F1CEF9507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6859" y="263782"/>
            <a:ext cx="460278" cy="460278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F70D9BC1-91A1-CA55-2FF3-8F8B69506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2080" y="254653"/>
            <a:ext cx="371266" cy="270909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E9E20773-3D31-50C4-9CDE-26A3B4F2F1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9418" y="190054"/>
            <a:ext cx="400106" cy="400106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D29FDAA7-53F3-4EA0-084D-F498A667D7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72346" y="143608"/>
            <a:ext cx="488595" cy="492997"/>
          </a:xfrm>
          <a:prstGeom prst="rect">
            <a:avLst/>
          </a:prstGeom>
        </p:spPr>
      </p:pic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C9B083A9-BFA3-D17E-BF89-1BCF08CB7FBF}"/>
              </a:ext>
            </a:extLst>
          </p:cNvPr>
          <p:cNvCxnSpPr/>
          <p:nvPr/>
        </p:nvCxnSpPr>
        <p:spPr>
          <a:xfrm>
            <a:off x="0" y="1587500"/>
            <a:ext cx="1219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Ábra 6" descr="Férfi profil egyszínű kitöltéssel">
            <a:extLst>
              <a:ext uri="{FF2B5EF4-FFF2-40B4-BE49-F238E27FC236}">
                <a16:creationId xmlns:a16="http://schemas.microsoft.com/office/drawing/2014/main" id="{D316F830-7C74-9D6C-C2A1-B13083635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73800" y="1163037"/>
            <a:ext cx="457200" cy="45720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841A148-ECEC-E743-EA69-49DF4303DDD8}"/>
              </a:ext>
            </a:extLst>
          </p:cNvPr>
          <p:cNvSpPr txBox="1"/>
          <p:nvPr/>
        </p:nvSpPr>
        <p:spPr>
          <a:xfrm>
            <a:off x="1864083" y="1163037"/>
            <a:ext cx="97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Élete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EE73313-0611-68EE-566E-FA5913555D98}"/>
              </a:ext>
            </a:extLst>
          </p:cNvPr>
          <p:cNvSpPr txBox="1"/>
          <p:nvPr/>
        </p:nvSpPr>
        <p:spPr>
          <a:xfrm>
            <a:off x="3414987" y="1169179"/>
            <a:ext cx="191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Munkássága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4785E32-ECAA-5661-D797-B011D097A163}"/>
              </a:ext>
            </a:extLst>
          </p:cNvPr>
          <p:cNvSpPr txBox="1"/>
          <p:nvPr/>
        </p:nvSpPr>
        <p:spPr>
          <a:xfrm>
            <a:off x="5799108" y="1169179"/>
            <a:ext cx="143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Szerepei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C971028A-E8D1-79DC-6F5E-7B1F4600FEF8}"/>
              </a:ext>
            </a:extLst>
          </p:cNvPr>
          <p:cNvSpPr txBox="1"/>
          <p:nvPr/>
        </p:nvSpPr>
        <p:spPr>
          <a:xfrm>
            <a:off x="7874950" y="1156738"/>
            <a:ext cx="1430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Bánk bán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27A34073-AA98-B590-1459-64F769A9AACA}"/>
              </a:ext>
            </a:extLst>
          </p:cNvPr>
          <p:cNvSpPr txBox="1"/>
          <p:nvPr/>
        </p:nvSpPr>
        <p:spPr>
          <a:xfrm>
            <a:off x="9915876" y="1156201"/>
            <a:ext cx="111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Forrás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pic>
        <p:nvPicPr>
          <p:cNvPr id="26" name="Ábra 25" descr="Bőrönd egyszínű kitöltéssel">
            <a:extLst>
              <a:ext uri="{FF2B5EF4-FFF2-40B4-BE49-F238E27FC236}">
                <a16:creationId xmlns:a16="http://schemas.microsoft.com/office/drawing/2014/main" id="{33829B83-6BE1-2A81-6427-72A0E8D946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13084" y="1163037"/>
            <a:ext cx="461666" cy="461666"/>
          </a:xfrm>
          <a:prstGeom prst="rect">
            <a:avLst/>
          </a:prstGeom>
        </p:spPr>
      </p:pic>
      <p:pic>
        <p:nvPicPr>
          <p:cNvPr id="28" name="Ábra 27" descr="Dráma egyszínű kitöltéssel">
            <a:extLst>
              <a:ext uri="{FF2B5EF4-FFF2-40B4-BE49-F238E27FC236}">
                <a16:creationId xmlns:a16="http://schemas.microsoft.com/office/drawing/2014/main" id="{E7D10800-DC61-8B4B-0197-E2161751A4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03421" y="1125834"/>
            <a:ext cx="461666" cy="461666"/>
          </a:xfrm>
          <a:prstGeom prst="rect">
            <a:avLst/>
          </a:prstGeom>
        </p:spPr>
      </p:pic>
      <p:pic>
        <p:nvPicPr>
          <p:cNvPr id="30" name="Ábra 29" descr="Kotta egyszínű kitöltéssel">
            <a:extLst>
              <a:ext uri="{FF2B5EF4-FFF2-40B4-BE49-F238E27FC236}">
                <a16:creationId xmlns:a16="http://schemas.microsoft.com/office/drawing/2014/main" id="{F734541F-1816-104B-54C5-77E2A22D4F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58759" y="1085513"/>
            <a:ext cx="634999" cy="634999"/>
          </a:xfrm>
          <a:prstGeom prst="rect">
            <a:avLst/>
          </a:prstGeom>
        </p:spPr>
      </p:pic>
      <p:pic>
        <p:nvPicPr>
          <p:cNvPr id="32" name="Ábra 31" descr="Internet egyszínű kitöltéssel">
            <a:extLst>
              <a:ext uri="{FF2B5EF4-FFF2-40B4-BE49-F238E27FC236}">
                <a16:creationId xmlns:a16="http://schemas.microsoft.com/office/drawing/2014/main" id="{E26F022C-658D-0C5A-26CB-30D1E00EFD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464100" y="1158996"/>
            <a:ext cx="482029" cy="482029"/>
          </a:xfrm>
          <a:prstGeom prst="rect">
            <a:avLst/>
          </a:prstGeom>
        </p:spPr>
      </p:pic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B66CB0EB-CE96-F947-0B62-9C3791E1EF8A}"/>
              </a:ext>
            </a:extLst>
          </p:cNvPr>
          <p:cNvCxnSpPr>
            <a:cxnSpLocks/>
          </p:cNvCxnSpPr>
          <p:nvPr/>
        </p:nvCxnSpPr>
        <p:spPr>
          <a:xfrm>
            <a:off x="1516153" y="1615033"/>
            <a:ext cx="1165010" cy="2602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églalap: lekerekített 40">
            <a:extLst>
              <a:ext uri="{FF2B5EF4-FFF2-40B4-BE49-F238E27FC236}">
                <a16:creationId xmlns:a16="http://schemas.microsoft.com/office/drawing/2014/main" id="{131EE0A5-A298-67B4-14BF-A79D87B93B7A}"/>
              </a:ext>
            </a:extLst>
          </p:cNvPr>
          <p:cNvSpPr/>
          <p:nvPr/>
        </p:nvSpPr>
        <p:spPr>
          <a:xfrm>
            <a:off x="7672840" y="1874108"/>
            <a:ext cx="4330542" cy="48402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tangle 1">
            <a:extLst>
              <a:ext uri="{FF2B5EF4-FFF2-40B4-BE49-F238E27FC236}">
                <a16:creationId xmlns:a16="http://schemas.microsoft.com/office/drawing/2014/main" id="{B3504D34-CC07-6246-2F86-1E433C275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14" y="1626877"/>
            <a:ext cx="2941126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latin typeface="Google Sans"/>
              </a:rPr>
              <a:t>Nagyjából</a:t>
            </a: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5E5E5E"/>
                </a:solidFill>
                <a:effectLst/>
                <a:latin typeface="Google Sans"/>
              </a:rPr>
              <a:t> 118 000 </a:t>
            </a:r>
            <a:r>
              <a:rPr kumimoji="0" lang="de-DE" altLang="de-DE" sz="1200" b="0" i="0" u="none" strike="noStrike" cap="none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latin typeface="Google Sans"/>
              </a:rPr>
              <a:t>találat</a:t>
            </a: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5E5E5E"/>
                </a:solidFill>
                <a:effectLst/>
                <a:latin typeface="Google Sans"/>
              </a:rPr>
              <a:t> (0,29 </a:t>
            </a:r>
            <a:r>
              <a:rPr kumimoji="0" lang="de-DE" altLang="de-DE" sz="1200" b="0" i="0" u="none" strike="noStrike" cap="none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latin typeface="Google Sans"/>
              </a:rPr>
              <a:t>másodperc</a:t>
            </a: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5E5E5E"/>
                </a:solidFill>
                <a:effectLst/>
                <a:latin typeface="Google Sans"/>
              </a:rPr>
              <a:t>) </a:t>
            </a:r>
            <a:endParaRPr kumimoji="0" lang="de-DE" altLang="de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4" name="Ábra 43" descr="Kis gólya egyszínű kitöltéssel">
            <a:extLst>
              <a:ext uri="{FF2B5EF4-FFF2-40B4-BE49-F238E27FC236}">
                <a16:creationId xmlns:a16="http://schemas.microsoft.com/office/drawing/2014/main" id="{452E8CAB-3019-5940-A57B-00BED1513D9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003101" y="2028060"/>
            <a:ext cx="552042" cy="552042"/>
          </a:xfrm>
          <a:prstGeom prst="rect">
            <a:avLst/>
          </a:prstGeom>
        </p:spPr>
      </p:pic>
      <p:sp>
        <p:nvSpPr>
          <p:cNvPr id="46" name="Szövegdoboz 45">
            <a:extLst>
              <a:ext uri="{FF2B5EF4-FFF2-40B4-BE49-F238E27FC236}">
                <a16:creationId xmlns:a16="http://schemas.microsoft.com/office/drawing/2014/main" id="{8018F450-98C1-5164-2D31-4446ADA447BE}"/>
              </a:ext>
            </a:extLst>
          </p:cNvPr>
          <p:cNvSpPr txBox="1"/>
          <p:nvPr/>
        </p:nvSpPr>
        <p:spPr>
          <a:xfrm>
            <a:off x="8661922" y="2037980"/>
            <a:ext cx="6104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50505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</a:rPr>
              <a:t>1928</a:t>
            </a:r>
            <a:r>
              <a:rPr lang="hu-HU" sz="2400" dirty="0">
                <a:solidFill>
                  <a:srgbClr val="050505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</a:rPr>
              <a:t>.09.21. </a:t>
            </a:r>
            <a:r>
              <a:rPr lang="de-DE" sz="2400" dirty="0" err="1">
                <a:solidFill>
                  <a:srgbClr val="050505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</a:rPr>
              <a:t>Kispest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pic>
        <p:nvPicPr>
          <p:cNvPr id="48" name="Ábra 47" descr="Iskola egyszínű kitöltéssel">
            <a:extLst>
              <a:ext uri="{FF2B5EF4-FFF2-40B4-BE49-F238E27FC236}">
                <a16:creationId xmlns:a16="http://schemas.microsoft.com/office/drawing/2014/main" id="{E43A1019-FFC9-1254-2A25-D6FCD79F45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919854" y="2550071"/>
            <a:ext cx="650019" cy="650019"/>
          </a:xfrm>
          <a:prstGeom prst="rect">
            <a:avLst/>
          </a:prstGeom>
        </p:spPr>
      </p:pic>
      <p:pic>
        <p:nvPicPr>
          <p:cNvPr id="50" name="Ábra 49" descr="Magisztersapka egyszínű kitöltéssel">
            <a:extLst>
              <a:ext uri="{FF2B5EF4-FFF2-40B4-BE49-F238E27FC236}">
                <a16:creationId xmlns:a16="http://schemas.microsoft.com/office/drawing/2014/main" id="{3B7D793F-20D4-E761-1192-5855B764ED3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943647" y="3207786"/>
            <a:ext cx="595675" cy="595675"/>
          </a:xfrm>
          <a:prstGeom prst="rect">
            <a:avLst/>
          </a:prstGeom>
        </p:spPr>
      </p:pic>
      <p:sp>
        <p:nvSpPr>
          <p:cNvPr id="51" name="Szövegdoboz 50">
            <a:extLst>
              <a:ext uri="{FF2B5EF4-FFF2-40B4-BE49-F238E27FC236}">
                <a16:creationId xmlns:a16="http://schemas.microsoft.com/office/drawing/2014/main" id="{DDEBEE58-A762-81AE-01E5-A9874994FD02}"/>
              </a:ext>
            </a:extLst>
          </p:cNvPr>
          <p:cNvSpPr txBox="1"/>
          <p:nvPr/>
        </p:nvSpPr>
        <p:spPr>
          <a:xfrm>
            <a:off x="8645526" y="2702679"/>
            <a:ext cx="6104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050505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</a:rPr>
              <a:t>Árpád Gimnázium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C30A8AA5-2FF0-29B1-F93F-2DE9B6EE8130}"/>
              </a:ext>
            </a:extLst>
          </p:cNvPr>
          <p:cNvSpPr txBox="1"/>
          <p:nvPr/>
        </p:nvSpPr>
        <p:spPr>
          <a:xfrm>
            <a:off x="8645526" y="3315055"/>
            <a:ext cx="6104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050505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</a:rPr>
              <a:t>1951 - SZFE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pic>
        <p:nvPicPr>
          <p:cNvPr id="54" name="Ábra 53" descr="Összeszorított ököl egyszínű kitöltéssel">
            <a:extLst>
              <a:ext uri="{FF2B5EF4-FFF2-40B4-BE49-F238E27FC236}">
                <a16:creationId xmlns:a16="http://schemas.microsoft.com/office/drawing/2014/main" id="{A1CCBAEA-33B0-23A0-F5CA-55E73A01554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872630" y="3750801"/>
            <a:ext cx="704632" cy="704632"/>
          </a:xfrm>
          <a:prstGeom prst="rect">
            <a:avLst/>
          </a:prstGeom>
        </p:spPr>
      </p:pic>
      <p:sp>
        <p:nvSpPr>
          <p:cNvPr id="55" name="Szövegdoboz 54">
            <a:extLst>
              <a:ext uri="{FF2B5EF4-FFF2-40B4-BE49-F238E27FC236}">
                <a16:creationId xmlns:a16="http://schemas.microsoft.com/office/drawing/2014/main" id="{EF1280D4-02DB-EB22-CE33-4CABA9B3F12C}"/>
              </a:ext>
            </a:extLst>
          </p:cNvPr>
          <p:cNvSpPr txBox="1"/>
          <p:nvPr/>
        </p:nvSpPr>
        <p:spPr>
          <a:xfrm>
            <a:off x="8597914" y="3921805"/>
            <a:ext cx="6104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050505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</a:rPr>
              <a:t>1956 - FORRADALOM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pic>
        <p:nvPicPr>
          <p:cNvPr id="57" name="Ábra 56" descr="Szív egyszínű kitöltéssel">
            <a:extLst>
              <a:ext uri="{FF2B5EF4-FFF2-40B4-BE49-F238E27FC236}">
                <a16:creationId xmlns:a16="http://schemas.microsoft.com/office/drawing/2014/main" id="{575617D1-25BB-34B9-B2AE-E9F945B3E89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943647" y="4425217"/>
            <a:ext cx="594813" cy="594813"/>
          </a:xfrm>
          <a:prstGeom prst="rect">
            <a:avLst/>
          </a:prstGeom>
        </p:spPr>
      </p:pic>
      <p:sp>
        <p:nvSpPr>
          <p:cNvPr id="58" name="Szövegdoboz 57">
            <a:extLst>
              <a:ext uri="{FF2B5EF4-FFF2-40B4-BE49-F238E27FC236}">
                <a16:creationId xmlns:a16="http://schemas.microsoft.com/office/drawing/2014/main" id="{CB3D0A67-1459-13AE-B83F-4DB209B66079}"/>
              </a:ext>
            </a:extLst>
          </p:cNvPr>
          <p:cNvSpPr txBox="1"/>
          <p:nvPr/>
        </p:nvSpPr>
        <p:spPr>
          <a:xfrm>
            <a:off x="8644598" y="4493347"/>
            <a:ext cx="6104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050505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</a:rPr>
              <a:t>Gombos Katalin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pic>
        <p:nvPicPr>
          <p:cNvPr id="60" name="Ábra 59" descr="Család két gyermekkel egyszínű kitöltéssel">
            <a:extLst>
              <a:ext uri="{FF2B5EF4-FFF2-40B4-BE49-F238E27FC236}">
                <a16:creationId xmlns:a16="http://schemas.microsoft.com/office/drawing/2014/main" id="{A6AEA927-39FF-D48B-96A9-854E142F342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919854" y="5059696"/>
            <a:ext cx="745958" cy="745958"/>
          </a:xfrm>
          <a:prstGeom prst="rect">
            <a:avLst/>
          </a:prstGeom>
        </p:spPr>
      </p:pic>
      <p:pic>
        <p:nvPicPr>
          <p:cNvPr id="62" name="Ábra 61" descr="Galamb egyszínű kitöltéssel">
            <a:extLst>
              <a:ext uri="{FF2B5EF4-FFF2-40B4-BE49-F238E27FC236}">
                <a16:creationId xmlns:a16="http://schemas.microsoft.com/office/drawing/2014/main" id="{05C46E00-52C9-70A8-9B20-5410DB26574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919854" y="5771355"/>
            <a:ext cx="697832" cy="697832"/>
          </a:xfrm>
          <a:prstGeom prst="rect">
            <a:avLst/>
          </a:prstGeom>
        </p:spPr>
      </p:pic>
      <p:sp>
        <p:nvSpPr>
          <p:cNvPr id="63" name="Szövegdoboz 62">
            <a:extLst>
              <a:ext uri="{FF2B5EF4-FFF2-40B4-BE49-F238E27FC236}">
                <a16:creationId xmlns:a16="http://schemas.microsoft.com/office/drawing/2014/main" id="{FFBD838A-AA3E-9E76-851E-718D42DBBC32}"/>
              </a:ext>
            </a:extLst>
          </p:cNvPr>
          <p:cNvSpPr txBox="1"/>
          <p:nvPr/>
        </p:nvSpPr>
        <p:spPr>
          <a:xfrm>
            <a:off x="8661922" y="5185615"/>
            <a:ext cx="6104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050505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</a:rPr>
              <a:t>András és Mariann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64" name="Szövegdoboz 63">
            <a:extLst>
              <a:ext uri="{FF2B5EF4-FFF2-40B4-BE49-F238E27FC236}">
                <a16:creationId xmlns:a16="http://schemas.microsoft.com/office/drawing/2014/main" id="{1EC7AA52-97E7-D425-667C-B3E824B7083E}"/>
              </a:ext>
            </a:extLst>
          </p:cNvPr>
          <p:cNvSpPr txBox="1"/>
          <p:nvPr/>
        </p:nvSpPr>
        <p:spPr>
          <a:xfrm>
            <a:off x="8608259" y="5805654"/>
            <a:ext cx="6104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050505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</a:rPr>
              <a:t>2001.01.</a:t>
            </a:r>
            <a:r>
              <a:rPr lang="hu-HU" sz="2400" dirty="0">
                <a:solidFill>
                  <a:srgbClr val="050505"/>
                </a:solidFill>
                <a:latin typeface="Amasis MT Pro" panose="02040504050005020304" pitchFamily="18" charset="-18"/>
                <a:ea typeface="Aptos" panose="020B0004020202020204" pitchFamily="34" charset="0"/>
              </a:rPr>
              <a:t>1</a:t>
            </a:r>
            <a:r>
              <a:rPr lang="hu-HU" sz="2400" dirty="0">
                <a:solidFill>
                  <a:srgbClr val="050505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</a:rPr>
              <a:t>8. Budapest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637CC9-082D-95C0-78CF-07599D79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452" y="2146491"/>
            <a:ext cx="2551500" cy="17860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82DC9852-53E3-40BE-DE83-5D97C8237C4C}"/>
              </a:ext>
            </a:extLst>
          </p:cNvPr>
          <p:cNvSpPr txBox="1"/>
          <p:nvPr/>
        </p:nvSpPr>
        <p:spPr>
          <a:xfrm>
            <a:off x="-1502433" y="3934200"/>
            <a:ext cx="610402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900" dirty="0">
                <a:solidFill>
                  <a:srgbClr val="050505"/>
                </a:solidFill>
                <a:latin typeface="Google Sans"/>
                <a:ea typeface="Aptos" panose="020B0004020202020204" pitchFamily="34" charset="0"/>
                <a:cs typeface="Times New Roman" panose="02020603050405020304" pitchFamily="18" charset="0"/>
              </a:rPr>
              <a:t>A c</a:t>
            </a:r>
            <a:r>
              <a:rPr lang="hu-HU" sz="1900" dirty="0">
                <a:solidFill>
                  <a:srgbClr val="050505"/>
                </a:solidFill>
                <a:effectLst/>
                <a:latin typeface="Google Sans"/>
                <a:ea typeface="Aptos" panose="020B0004020202020204" pitchFamily="34" charset="0"/>
                <a:cs typeface="Times New Roman" panose="02020603050405020304" pitchFamily="18" charset="0"/>
              </a:rPr>
              <a:t>serkészet fontos szerepet </a:t>
            </a:r>
            <a:br>
              <a:rPr lang="hu-HU" sz="1900" dirty="0">
                <a:solidFill>
                  <a:srgbClr val="050505"/>
                </a:solidFill>
                <a:effectLst/>
                <a:latin typeface="Google Sans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u-HU" sz="1900" dirty="0">
                <a:solidFill>
                  <a:srgbClr val="050505"/>
                </a:solidFill>
                <a:effectLst/>
                <a:latin typeface="Google Sans"/>
                <a:ea typeface="Aptos" panose="020B0004020202020204" pitchFamily="34" charset="0"/>
                <a:cs typeface="Times New Roman" panose="02020603050405020304" pitchFamily="18" charset="0"/>
              </a:rPr>
              <a:t>töltött be az életében</a:t>
            </a:r>
            <a:endParaRPr lang="de-DE" sz="1900" dirty="0">
              <a:latin typeface="Google Sans"/>
              <a:cs typeface="Times New Roman" panose="02020603050405020304" pitchFamily="18" charset="0"/>
            </a:endParaRPr>
          </a:p>
        </p:txBody>
      </p:sp>
      <p:pic>
        <p:nvPicPr>
          <p:cNvPr id="1028" name="Picture 4" descr="A színészóriás drámai élete, akit a diktatúra leparancsolt a színpadról, de  munkásként is hazájáért küzdött - ORIGO">
            <a:extLst>
              <a:ext uri="{FF2B5EF4-FFF2-40B4-BE49-F238E27FC236}">
                <a16:creationId xmlns:a16="http://schemas.microsoft.com/office/drawing/2014/main" id="{DE18805A-72AC-DBDA-EF32-2D5D8553E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735" y="4872336"/>
            <a:ext cx="1706265" cy="171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4F9F3C5E-3488-E262-8AD4-673E794D2273}"/>
              </a:ext>
            </a:extLst>
          </p:cNvPr>
          <p:cNvSpPr txBox="1"/>
          <p:nvPr/>
        </p:nvSpPr>
        <p:spPr>
          <a:xfrm>
            <a:off x="6077815" y="4741904"/>
            <a:ext cx="14138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solidFill>
                  <a:srgbClr val="050505"/>
                </a:solidFill>
                <a:effectLst/>
                <a:latin typeface="Google Sans"/>
                <a:ea typeface="Aptos" panose="020B0004020202020204" pitchFamily="34" charset="0"/>
                <a:cs typeface="Times New Roman" panose="02020603050405020304" pitchFamily="18" charset="0"/>
              </a:rPr>
              <a:t>A Csongor és Tünde előadása után </a:t>
            </a:r>
            <a:br>
              <a:rPr lang="hu-HU" sz="2000" dirty="0">
                <a:solidFill>
                  <a:srgbClr val="050505"/>
                </a:solidFill>
                <a:effectLst/>
                <a:latin typeface="Google Sans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u-HU" sz="2000" dirty="0">
                <a:solidFill>
                  <a:srgbClr val="050505"/>
                </a:solidFill>
                <a:effectLst/>
                <a:latin typeface="Google Sans"/>
                <a:ea typeface="Aptos" panose="020B0004020202020204" pitchFamily="34" charset="0"/>
                <a:cs typeface="Times New Roman" panose="02020603050405020304" pitchFamily="18" charset="0"/>
              </a:rPr>
              <a:t>érte utol a halál</a:t>
            </a:r>
            <a:endParaRPr lang="de-DE" sz="2000" dirty="0">
              <a:latin typeface="Google Sans"/>
              <a:cs typeface="Times New Roman" panose="02020603050405020304" pitchFamily="18" charset="0"/>
            </a:endParaRPr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E4386DF1-B623-8B95-F325-ED8D6B6E3EB3}"/>
              </a:ext>
            </a:extLst>
          </p:cNvPr>
          <p:cNvSpPr/>
          <p:nvPr/>
        </p:nvSpPr>
        <p:spPr>
          <a:xfrm>
            <a:off x="103318" y="2009178"/>
            <a:ext cx="2897438" cy="2630597"/>
          </a:xfrm>
          <a:prstGeom prst="roundRect">
            <a:avLst>
              <a:gd name="adj" fmla="val 10024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églalap: lekerekített 13">
            <a:extLst>
              <a:ext uri="{FF2B5EF4-FFF2-40B4-BE49-F238E27FC236}">
                <a16:creationId xmlns:a16="http://schemas.microsoft.com/office/drawing/2014/main" id="{D62942D9-F561-F760-30E5-F3F0673D6D13}"/>
              </a:ext>
            </a:extLst>
          </p:cNvPr>
          <p:cNvSpPr/>
          <p:nvPr/>
        </p:nvSpPr>
        <p:spPr>
          <a:xfrm>
            <a:off x="4260414" y="4752928"/>
            <a:ext cx="3238479" cy="1937992"/>
          </a:xfrm>
          <a:prstGeom prst="roundRect">
            <a:avLst>
              <a:gd name="adj" fmla="val 10024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30" name="Picture 6" descr="Hatvan éve történt… | Nemzeti Színház">
            <a:extLst>
              <a:ext uri="{FF2B5EF4-FFF2-40B4-BE49-F238E27FC236}">
                <a16:creationId xmlns:a16="http://schemas.microsoft.com/office/drawing/2014/main" id="{11E2D57E-F248-F339-F12A-271AB7029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896" y="2166527"/>
            <a:ext cx="1318564" cy="17553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522B4428-E160-57CC-873D-D03A3CB68F38}"/>
              </a:ext>
            </a:extLst>
          </p:cNvPr>
          <p:cNvSpPr/>
          <p:nvPr/>
        </p:nvSpPr>
        <p:spPr>
          <a:xfrm>
            <a:off x="5644312" y="1998261"/>
            <a:ext cx="1854581" cy="2641516"/>
          </a:xfrm>
          <a:prstGeom prst="roundRect">
            <a:avLst>
              <a:gd name="adj" fmla="val 10024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59FCC396-F826-6485-9ED5-E1FB76C748FE}"/>
              </a:ext>
            </a:extLst>
          </p:cNvPr>
          <p:cNvSpPr txBox="1"/>
          <p:nvPr/>
        </p:nvSpPr>
        <p:spPr>
          <a:xfrm>
            <a:off x="5428557" y="3889194"/>
            <a:ext cx="229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solidFill>
                  <a:srgbClr val="050505"/>
                </a:solidFill>
                <a:effectLst/>
                <a:latin typeface="Google Sans"/>
                <a:ea typeface="Aptos" panose="020B0004020202020204" pitchFamily="34" charset="0"/>
                <a:cs typeface="Times New Roman" panose="02020603050405020304" pitchFamily="18" charset="0"/>
              </a:rPr>
              <a:t>A Nemzeti dal elszavalása 1956</a:t>
            </a:r>
            <a:endParaRPr lang="de-DE" sz="2000" dirty="0">
              <a:latin typeface="Google Sans"/>
              <a:cs typeface="Times New Roman" panose="02020603050405020304" pitchFamily="18" charset="0"/>
            </a:endParaRPr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5AB478D5-5EE1-9A0E-B4B5-C6C98906C4F7}"/>
              </a:ext>
            </a:extLst>
          </p:cNvPr>
          <p:cNvPicPr>
            <a:picLocks noChangeAspect="1"/>
          </p:cNvPicPr>
          <p:nvPr/>
        </p:nvPicPr>
        <p:blipFill rotWithShape="1">
          <a:blip r:embed="rId39"/>
          <a:srcRect l="1200" t="1196" r="1231"/>
          <a:stretch/>
        </p:blipFill>
        <p:spPr>
          <a:xfrm>
            <a:off x="188618" y="4861841"/>
            <a:ext cx="2126283" cy="1719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églalap: lekerekített 26">
            <a:extLst>
              <a:ext uri="{FF2B5EF4-FFF2-40B4-BE49-F238E27FC236}">
                <a16:creationId xmlns:a16="http://schemas.microsoft.com/office/drawing/2014/main" id="{5A32287A-46E7-DCA4-0E03-B5DC500EE49C}"/>
              </a:ext>
            </a:extLst>
          </p:cNvPr>
          <p:cNvSpPr/>
          <p:nvPr/>
        </p:nvSpPr>
        <p:spPr>
          <a:xfrm>
            <a:off x="72685" y="4752928"/>
            <a:ext cx="4105910" cy="1947518"/>
          </a:xfrm>
          <a:prstGeom prst="roundRect">
            <a:avLst>
              <a:gd name="adj" fmla="val 10024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D909227C-FE1C-DEF0-1ABB-32899DF78A8E}"/>
              </a:ext>
            </a:extLst>
          </p:cNvPr>
          <p:cNvSpPr txBox="1"/>
          <p:nvPr/>
        </p:nvSpPr>
        <p:spPr>
          <a:xfrm>
            <a:off x="2149587" y="4861841"/>
            <a:ext cx="21351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0" i="0" dirty="0">
                <a:effectLst/>
                <a:latin typeface="Google Sans"/>
                <a:cs typeface="Times New Roman" panose="02020603050405020304" pitchFamily="18" charset="0"/>
              </a:rPr>
              <a:t>Színművészek Ideiglenes Nemzeti Bizottságának harmadik tagja</a:t>
            </a:r>
            <a:endParaRPr lang="de-DE" sz="2000" dirty="0">
              <a:latin typeface="Google Sans"/>
              <a:cs typeface="Times New Roman" panose="02020603050405020304" pitchFamily="18" charset="0"/>
            </a:endParaRPr>
          </a:p>
        </p:txBody>
      </p:sp>
      <p:sp>
        <p:nvSpPr>
          <p:cNvPr id="31" name="Téglalap: lekerekített 30">
            <a:extLst>
              <a:ext uri="{FF2B5EF4-FFF2-40B4-BE49-F238E27FC236}">
                <a16:creationId xmlns:a16="http://schemas.microsoft.com/office/drawing/2014/main" id="{3F909211-3F25-E3ED-32AB-A7BD06A91D1F}"/>
              </a:ext>
            </a:extLst>
          </p:cNvPr>
          <p:cNvSpPr/>
          <p:nvPr/>
        </p:nvSpPr>
        <p:spPr>
          <a:xfrm>
            <a:off x="3092812" y="2013222"/>
            <a:ext cx="2454786" cy="2630597"/>
          </a:xfrm>
          <a:prstGeom prst="roundRect">
            <a:avLst>
              <a:gd name="adj" fmla="val 10024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32" name="Picture 8" descr="BETEGSÉG RAGADTA EL A KISTESTVÉRÉT: 23 TÉNY SINKOVITS IMRE ÉLETÉBŐL -  Újságmúzeum">
            <a:extLst>
              <a:ext uri="{FF2B5EF4-FFF2-40B4-BE49-F238E27FC236}">
                <a16:creationId xmlns:a16="http://schemas.microsoft.com/office/drawing/2014/main" id="{DF2E717F-CA83-FA2F-652E-EDB1440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31" y="2146491"/>
            <a:ext cx="1982400" cy="18735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zövegdoboz 32">
            <a:extLst>
              <a:ext uri="{FF2B5EF4-FFF2-40B4-BE49-F238E27FC236}">
                <a16:creationId xmlns:a16="http://schemas.microsoft.com/office/drawing/2014/main" id="{32E4AB5B-4BA3-ED90-6672-50E458CAD245}"/>
              </a:ext>
            </a:extLst>
          </p:cNvPr>
          <p:cNvSpPr txBox="1"/>
          <p:nvPr/>
        </p:nvSpPr>
        <p:spPr>
          <a:xfrm>
            <a:off x="3202921" y="3992889"/>
            <a:ext cx="229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solidFill>
                  <a:srgbClr val="050505"/>
                </a:solidFill>
                <a:effectLst/>
                <a:latin typeface="Google Sans"/>
                <a:ea typeface="Aptos" panose="020B0004020202020204" pitchFamily="34" charset="0"/>
                <a:cs typeface="Times New Roman" panose="02020603050405020304" pitchFamily="18" charset="0"/>
              </a:rPr>
              <a:t>Sinkovits Imre és családja</a:t>
            </a:r>
            <a:endParaRPr lang="de-DE" sz="2000" dirty="0">
              <a:latin typeface="Google Sans"/>
              <a:cs typeface="Times New Roman" panose="02020603050405020304" pitchFamily="18" charset="0"/>
            </a:endParaRPr>
          </a:p>
        </p:txBody>
      </p:sp>
      <p:pic>
        <p:nvPicPr>
          <p:cNvPr id="35" name="Kép 34" descr="A képen Grafika, Betűtípus, Színesség, kör látható&#10;&#10;Automatikusan generált leírás">
            <a:extLst>
              <a:ext uri="{FF2B5EF4-FFF2-40B4-BE49-F238E27FC236}">
                <a16:creationId xmlns:a16="http://schemas.microsoft.com/office/drawing/2014/main" id="{67B3E9B1-735C-4DCD-A122-49B8F1440AF5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2"/>
              </a:ext>
            </a:extLst>
          </a:blip>
          <a:stretch>
            <a:fillRect/>
          </a:stretch>
        </p:blipFill>
        <p:spPr>
          <a:xfrm>
            <a:off x="252279" y="120810"/>
            <a:ext cx="2133646" cy="72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65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églalap: átellenes sarkain lekerekítve 79">
            <a:extLst>
              <a:ext uri="{FF2B5EF4-FFF2-40B4-BE49-F238E27FC236}">
                <a16:creationId xmlns:a16="http://schemas.microsoft.com/office/drawing/2014/main" id="{1F9E0EAC-DEDF-5B58-2475-F5539BBB64E7}"/>
              </a:ext>
            </a:extLst>
          </p:cNvPr>
          <p:cNvSpPr/>
          <p:nvPr/>
        </p:nvSpPr>
        <p:spPr>
          <a:xfrm>
            <a:off x="8259380" y="3683771"/>
            <a:ext cx="1116456" cy="36481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1" name="Téglalap: átellenes sarkain lekerekítve 80">
            <a:extLst>
              <a:ext uri="{FF2B5EF4-FFF2-40B4-BE49-F238E27FC236}">
                <a16:creationId xmlns:a16="http://schemas.microsoft.com/office/drawing/2014/main" id="{5DF52C78-C9E1-BF98-3D3D-C168DFEBA92D}"/>
              </a:ext>
            </a:extLst>
          </p:cNvPr>
          <p:cNvSpPr/>
          <p:nvPr/>
        </p:nvSpPr>
        <p:spPr>
          <a:xfrm>
            <a:off x="9582609" y="3678572"/>
            <a:ext cx="1116456" cy="36481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2" name="Téglalap: átellenes sarkain lekerekítve 81">
            <a:extLst>
              <a:ext uri="{FF2B5EF4-FFF2-40B4-BE49-F238E27FC236}">
                <a16:creationId xmlns:a16="http://schemas.microsoft.com/office/drawing/2014/main" id="{580CCEFF-1108-D837-B6A8-A40D6C22C32C}"/>
              </a:ext>
            </a:extLst>
          </p:cNvPr>
          <p:cNvSpPr/>
          <p:nvPr/>
        </p:nvSpPr>
        <p:spPr>
          <a:xfrm>
            <a:off x="10900295" y="3683771"/>
            <a:ext cx="1116456" cy="36481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A3DC8BDB-8793-AB44-0A6D-B788FEAF2E9F}"/>
              </a:ext>
            </a:extLst>
          </p:cNvPr>
          <p:cNvSpPr/>
          <p:nvPr/>
        </p:nvSpPr>
        <p:spPr>
          <a:xfrm>
            <a:off x="2597641" y="204870"/>
            <a:ext cx="7238515" cy="62109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8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pic>
        <p:nvPicPr>
          <p:cNvPr id="8" name="Ábra 7" descr="Rádiós mikrofon egyszínű kitöltéssel">
            <a:extLst>
              <a:ext uri="{FF2B5EF4-FFF2-40B4-BE49-F238E27FC236}">
                <a16:creationId xmlns:a16="http://schemas.microsoft.com/office/drawing/2014/main" id="{8DAB399E-B149-751F-0678-B78708F74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6187" y="273621"/>
            <a:ext cx="460278" cy="460278"/>
          </a:xfrm>
          <a:prstGeom prst="rect">
            <a:avLst/>
          </a:prstGeom>
        </p:spPr>
      </p:pic>
      <p:pic>
        <p:nvPicPr>
          <p:cNvPr id="10" name="Ábra 9" descr="Kamera egyszínű kitöltéssel">
            <a:extLst>
              <a:ext uri="{FF2B5EF4-FFF2-40B4-BE49-F238E27FC236}">
                <a16:creationId xmlns:a16="http://schemas.microsoft.com/office/drawing/2014/main" id="{FBC637EB-E6D5-DC08-D126-9AD5BC984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05440" y="258486"/>
            <a:ext cx="460278" cy="460278"/>
          </a:xfrm>
          <a:prstGeom prst="rect">
            <a:avLst/>
          </a:prstGeom>
        </p:spPr>
      </p:pic>
      <p:pic>
        <p:nvPicPr>
          <p:cNvPr id="12" name="Ábra 11" descr="Nagyító egyszínű kitöltéssel">
            <a:extLst>
              <a:ext uri="{FF2B5EF4-FFF2-40B4-BE49-F238E27FC236}">
                <a16:creationId xmlns:a16="http://schemas.microsoft.com/office/drawing/2014/main" id="{1E55B071-5513-570D-17E9-F1CEF9507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6859" y="263782"/>
            <a:ext cx="460278" cy="460278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F70D9BC1-91A1-CA55-2FF3-8F8B69506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2080" y="254653"/>
            <a:ext cx="371266" cy="270909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E9E20773-3D31-50C4-9CDE-26A3B4F2F1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9418" y="190054"/>
            <a:ext cx="400106" cy="400106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D29FDAA7-53F3-4EA0-084D-F498A667D7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72346" y="143608"/>
            <a:ext cx="488595" cy="492997"/>
          </a:xfrm>
          <a:prstGeom prst="rect">
            <a:avLst/>
          </a:prstGeom>
        </p:spPr>
      </p:pic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C9B083A9-BFA3-D17E-BF89-1BCF08CB7FBF}"/>
              </a:ext>
            </a:extLst>
          </p:cNvPr>
          <p:cNvCxnSpPr/>
          <p:nvPr/>
        </p:nvCxnSpPr>
        <p:spPr>
          <a:xfrm>
            <a:off x="0" y="1587500"/>
            <a:ext cx="1219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Ábra 6" descr="Férfi profil egyszínű kitöltéssel">
            <a:extLst>
              <a:ext uri="{FF2B5EF4-FFF2-40B4-BE49-F238E27FC236}">
                <a16:creationId xmlns:a16="http://schemas.microsoft.com/office/drawing/2014/main" id="{D316F830-7C74-9D6C-C2A1-B13083635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73800" y="1163037"/>
            <a:ext cx="457200" cy="45720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841A148-ECEC-E743-EA69-49DF4303DDD8}"/>
              </a:ext>
            </a:extLst>
          </p:cNvPr>
          <p:cNvSpPr txBox="1"/>
          <p:nvPr/>
        </p:nvSpPr>
        <p:spPr>
          <a:xfrm>
            <a:off x="1864083" y="1163037"/>
            <a:ext cx="97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Élete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EE73313-0611-68EE-566E-FA5913555D98}"/>
              </a:ext>
            </a:extLst>
          </p:cNvPr>
          <p:cNvSpPr txBox="1"/>
          <p:nvPr/>
        </p:nvSpPr>
        <p:spPr>
          <a:xfrm>
            <a:off x="3414987" y="1169179"/>
            <a:ext cx="191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Munkássága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4785E32-ECAA-5661-D797-B011D097A163}"/>
              </a:ext>
            </a:extLst>
          </p:cNvPr>
          <p:cNvSpPr txBox="1"/>
          <p:nvPr/>
        </p:nvSpPr>
        <p:spPr>
          <a:xfrm>
            <a:off x="5799108" y="1169179"/>
            <a:ext cx="143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Szerepei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C971028A-E8D1-79DC-6F5E-7B1F4600FEF8}"/>
              </a:ext>
            </a:extLst>
          </p:cNvPr>
          <p:cNvSpPr txBox="1"/>
          <p:nvPr/>
        </p:nvSpPr>
        <p:spPr>
          <a:xfrm>
            <a:off x="7874950" y="1156738"/>
            <a:ext cx="1430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Bánk bán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27A34073-AA98-B590-1459-64F769A9AACA}"/>
              </a:ext>
            </a:extLst>
          </p:cNvPr>
          <p:cNvSpPr txBox="1"/>
          <p:nvPr/>
        </p:nvSpPr>
        <p:spPr>
          <a:xfrm>
            <a:off x="9915876" y="1156201"/>
            <a:ext cx="111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Forrás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pic>
        <p:nvPicPr>
          <p:cNvPr id="26" name="Ábra 25" descr="Bőrönd egyszínű kitöltéssel">
            <a:extLst>
              <a:ext uri="{FF2B5EF4-FFF2-40B4-BE49-F238E27FC236}">
                <a16:creationId xmlns:a16="http://schemas.microsoft.com/office/drawing/2014/main" id="{33829B83-6BE1-2A81-6427-72A0E8D946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13084" y="1163037"/>
            <a:ext cx="461666" cy="461666"/>
          </a:xfrm>
          <a:prstGeom prst="rect">
            <a:avLst/>
          </a:prstGeom>
        </p:spPr>
      </p:pic>
      <p:pic>
        <p:nvPicPr>
          <p:cNvPr id="28" name="Ábra 27" descr="Dráma egyszínű kitöltéssel">
            <a:extLst>
              <a:ext uri="{FF2B5EF4-FFF2-40B4-BE49-F238E27FC236}">
                <a16:creationId xmlns:a16="http://schemas.microsoft.com/office/drawing/2014/main" id="{E7D10800-DC61-8B4B-0197-E2161751A4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03421" y="1125834"/>
            <a:ext cx="461666" cy="461666"/>
          </a:xfrm>
          <a:prstGeom prst="rect">
            <a:avLst/>
          </a:prstGeom>
        </p:spPr>
      </p:pic>
      <p:pic>
        <p:nvPicPr>
          <p:cNvPr id="30" name="Ábra 29" descr="Kotta egyszínű kitöltéssel">
            <a:extLst>
              <a:ext uri="{FF2B5EF4-FFF2-40B4-BE49-F238E27FC236}">
                <a16:creationId xmlns:a16="http://schemas.microsoft.com/office/drawing/2014/main" id="{F734541F-1816-104B-54C5-77E2A22D4F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58759" y="1085513"/>
            <a:ext cx="634999" cy="634999"/>
          </a:xfrm>
          <a:prstGeom prst="rect">
            <a:avLst/>
          </a:prstGeom>
        </p:spPr>
      </p:pic>
      <p:pic>
        <p:nvPicPr>
          <p:cNvPr id="32" name="Ábra 31" descr="Internet egyszínű kitöltéssel">
            <a:extLst>
              <a:ext uri="{FF2B5EF4-FFF2-40B4-BE49-F238E27FC236}">
                <a16:creationId xmlns:a16="http://schemas.microsoft.com/office/drawing/2014/main" id="{E26F022C-658D-0C5A-26CB-30D1E00EFD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464100" y="1158996"/>
            <a:ext cx="482029" cy="482029"/>
          </a:xfrm>
          <a:prstGeom prst="rect">
            <a:avLst/>
          </a:prstGeom>
        </p:spPr>
      </p:pic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B66CB0EB-CE96-F947-0B62-9C3791E1EF8A}"/>
              </a:ext>
            </a:extLst>
          </p:cNvPr>
          <p:cNvCxnSpPr>
            <a:cxnSpLocks/>
          </p:cNvCxnSpPr>
          <p:nvPr/>
        </p:nvCxnSpPr>
        <p:spPr>
          <a:xfrm>
            <a:off x="2913084" y="1624702"/>
            <a:ext cx="2293847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1">
            <a:extLst>
              <a:ext uri="{FF2B5EF4-FFF2-40B4-BE49-F238E27FC236}">
                <a16:creationId xmlns:a16="http://schemas.microsoft.com/office/drawing/2014/main" id="{FFD4005D-4EE6-5678-9AC7-3C5A424A5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75" y="1638300"/>
            <a:ext cx="2695546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200" dirty="0" err="1">
                <a:solidFill>
                  <a:srgbClr val="5E5E5E"/>
                </a:solidFill>
                <a:latin typeface="Google Sans"/>
              </a:rPr>
              <a:t>Nagyjából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rgbClr val="5E5E5E"/>
                </a:solidFill>
                <a:effectLst/>
                <a:latin typeface="Google Sans"/>
              </a:rPr>
              <a:t> </a:t>
            </a:r>
            <a:r>
              <a:rPr lang="de-DE" altLang="de-DE" sz="1200" dirty="0">
                <a:solidFill>
                  <a:srgbClr val="5E5E5E"/>
                </a:solidFill>
                <a:latin typeface="Google Sans"/>
              </a:rPr>
              <a:t>13 100 </a:t>
            </a:r>
            <a:r>
              <a:rPr lang="de-DE" altLang="de-DE" sz="1200" dirty="0" err="1">
                <a:solidFill>
                  <a:srgbClr val="5E5E5E"/>
                </a:solidFill>
                <a:latin typeface="Google Sans"/>
              </a:rPr>
              <a:t>találat</a:t>
            </a:r>
            <a:r>
              <a:rPr lang="de-DE" altLang="de-DE" sz="1200" dirty="0">
                <a:solidFill>
                  <a:srgbClr val="5E5E5E"/>
                </a:solidFill>
                <a:latin typeface="Google Sans"/>
              </a:rPr>
              <a:t> (0,32 </a:t>
            </a:r>
            <a:r>
              <a:rPr lang="de-DE" altLang="de-DE" sz="1200" dirty="0" err="1">
                <a:solidFill>
                  <a:srgbClr val="5E5E5E"/>
                </a:solidFill>
                <a:latin typeface="Google Sans"/>
              </a:rPr>
              <a:t>másodperc</a:t>
            </a:r>
            <a:r>
              <a:rPr lang="de-DE" altLang="de-DE" sz="1200" dirty="0">
                <a:solidFill>
                  <a:srgbClr val="5E5E5E"/>
                </a:solidFill>
                <a:latin typeface="Google Sans"/>
              </a:rPr>
              <a:t>)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200" dirty="0">
              <a:solidFill>
                <a:srgbClr val="5E5E5E"/>
              </a:solidFill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lang="hu-HU" altLang="de-DE" sz="1200" dirty="0">
                <a:solidFill>
                  <a:srgbClr val="5E5E5E"/>
                </a:solidFill>
                <a:latin typeface="Google Sans"/>
              </a:rPr>
            </a:br>
            <a:endParaRPr lang="hu-HU" altLang="de-DE" sz="1200" dirty="0">
              <a:solidFill>
                <a:srgbClr val="5E5E5E"/>
              </a:solidFill>
              <a:latin typeface="Google San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C149148-2811-B90E-A034-BF02223C55F8}"/>
              </a:ext>
            </a:extLst>
          </p:cNvPr>
          <p:cNvSpPr txBox="1"/>
          <p:nvPr/>
        </p:nvSpPr>
        <p:spPr>
          <a:xfrm>
            <a:off x="154596" y="2546035"/>
            <a:ext cx="287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>
                <a:solidFill>
                  <a:srgbClr val="8860C7"/>
                </a:solidFill>
                <a:latin typeface="Arial" panose="020B0604020202020204" pitchFamily="34" charset="0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Nemzeti Színház</a:t>
            </a:r>
            <a:endParaRPr lang="de-DE" sz="2800" u="sng" dirty="0">
              <a:solidFill>
                <a:srgbClr val="8860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87AB49E-BE02-F743-F748-94C43FFC9FCC}"/>
              </a:ext>
            </a:extLst>
          </p:cNvPr>
          <p:cNvSpPr txBox="1"/>
          <p:nvPr/>
        </p:nvSpPr>
        <p:spPr>
          <a:xfrm>
            <a:off x="365980" y="3120420"/>
            <a:ext cx="63122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1951-1956</a:t>
            </a:r>
            <a:r>
              <a:rPr lang="hu-H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hu-H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2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D144A73-76CF-9A90-ECBF-77ADB908ACDB}"/>
              </a:ext>
            </a:extLst>
          </p:cNvPr>
          <p:cNvSpPr txBox="1"/>
          <p:nvPr/>
        </p:nvSpPr>
        <p:spPr>
          <a:xfrm>
            <a:off x="289728" y="3988717"/>
            <a:ext cx="4886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1963-2001</a:t>
            </a:r>
            <a:endParaRPr lang="de-DE" sz="2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D4CFF029-6A58-9509-3C39-DC9A99E64F52}"/>
              </a:ext>
            </a:extLst>
          </p:cNvPr>
          <p:cNvSpPr txBox="1"/>
          <p:nvPr/>
        </p:nvSpPr>
        <p:spPr>
          <a:xfrm>
            <a:off x="159787" y="5104598"/>
            <a:ext cx="4886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2913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 Attila Színház</a:t>
            </a:r>
            <a:endParaRPr lang="de-DE" sz="2800" dirty="0">
              <a:solidFill>
                <a:srgbClr val="2913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40D888FD-7CF1-1543-EAE6-1E2640B280CA}"/>
              </a:ext>
            </a:extLst>
          </p:cNvPr>
          <p:cNvSpPr txBox="1"/>
          <p:nvPr/>
        </p:nvSpPr>
        <p:spPr>
          <a:xfrm>
            <a:off x="1795327" y="3984310"/>
            <a:ext cx="617377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forradalom leverése után, politikai nyomásra „száműzték” a Nemzeti Színházból, de 1963-tól 38 éven át volt oszlopos tagja a színháznak</a:t>
            </a:r>
            <a:endParaRPr lang="de-DE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E8BAF092-F34D-2171-2FB5-0DF0B9977A79}"/>
              </a:ext>
            </a:extLst>
          </p:cNvPr>
          <p:cNvSpPr txBox="1"/>
          <p:nvPr/>
        </p:nvSpPr>
        <p:spPr>
          <a:xfrm>
            <a:off x="1865901" y="3133416"/>
            <a:ext cx="63009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Első szerepe Az élet </a:t>
            </a:r>
            <a:r>
              <a:rPr lang="hu-HU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hídja</a:t>
            </a:r>
            <a:r>
              <a:rPr lang="hu-H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című drámában</a:t>
            </a:r>
          </a:p>
          <a:p>
            <a:r>
              <a:rPr lang="hu-H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áttörést Madách Imre: Mózes című darabjával érte el  </a:t>
            </a:r>
            <a:endParaRPr lang="de-DE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0D3FD380-327E-08BB-1AA9-2BA79A80FD04}"/>
              </a:ext>
            </a:extLst>
          </p:cNvPr>
          <p:cNvSpPr txBox="1"/>
          <p:nvPr/>
        </p:nvSpPr>
        <p:spPr>
          <a:xfrm>
            <a:off x="153774" y="5936161"/>
            <a:ext cx="4886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2913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Pesti Magyar Színház</a:t>
            </a:r>
            <a:endParaRPr lang="de-DE" sz="2800" dirty="0">
              <a:solidFill>
                <a:srgbClr val="2913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C837B00A-B20F-9D9F-DEFD-1C436B284534}"/>
              </a:ext>
            </a:extLst>
          </p:cNvPr>
          <p:cNvSpPr txBox="1"/>
          <p:nvPr/>
        </p:nvSpPr>
        <p:spPr>
          <a:xfrm>
            <a:off x="153775" y="2040585"/>
            <a:ext cx="6209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2913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Belvárosi Színház és Ifjúsági Színház</a:t>
            </a:r>
            <a:endParaRPr lang="de-DE" sz="2800" dirty="0">
              <a:solidFill>
                <a:srgbClr val="2913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0C294635-9C8B-FACC-EFC3-2BF9A6CE6E83}"/>
              </a:ext>
            </a:extLst>
          </p:cNvPr>
          <p:cNvSpPr txBox="1"/>
          <p:nvPr/>
        </p:nvSpPr>
        <p:spPr>
          <a:xfrm>
            <a:off x="153775" y="5552647"/>
            <a:ext cx="610402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forradalom után 1958-1963 között itt lépett fel</a:t>
            </a:r>
            <a:endParaRPr lang="de-DE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11611CF2-AED8-6533-9359-000D3ADD3F69}"/>
              </a:ext>
            </a:extLst>
          </p:cNvPr>
          <p:cNvSpPr txBox="1"/>
          <p:nvPr/>
        </p:nvSpPr>
        <p:spPr>
          <a:xfrm>
            <a:off x="153774" y="6395288"/>
            <a:ext cx="610402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2000-től egészen haláláig dolgozott a színháznál</a:t>
            </a:r>
            <a:endParaRPr lang="de-DE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Szövegdoboz 70">
            <a:extLst>
              <a:ext uri="{FF2B5EF4-FFF2-40B4-BE49-F238E27FC236}">
                <a16:creationId xmlns:a16="http://schemas.microsoft.com/office/drawing/2014/main" id="{0DF79F88-B662-6BD1-33EB-D2B41B608482}"/>
              </a:ext>
            </a:extLst>
          </p:cNvPr>
          <p:cNvSpPr txBox="1"/>
          <p:nvPr/>
        </p:nvSpPr>
        <p:spPr>
          <a:xfrm>
            <a:off x="8385733" y="3669754"/>
            <a:ext cx="102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DÍJAK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Szövegdoboz 71">
            <a:extLst>
              <a:ext uri="{FF2B5EF4-FFF2-40B4-BE49-F238E27FC236}">
                <a16:creationId xmlns:a16="http://schemas.microsoft.com/office/drawing/2014/main" id="{373EADF8-2826-8E8A-9351-8472E21F0981}"/>
              </a:ext>
            </a:extLst>
          </p:cNvPr>
          <p:cNvSpPr txBox="1"/>
          <p:nvPr/>
        </p:nvSpPr>
        <p:spPr>
          <a:xfrm>
            <a:off x="9567417" y="3669754"/>
            <a:ext cx="126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Szövegdoboz 72">
            <a:extLst>
              <a:ext uri="{FF2B5EF4-FFF2-40B4-BE49-F238E27FC236}">
                <a16:creationId xmlns:a16="http://schemas.microsoft.com/office/drawing/2014/main" id="{04361484-B1E7-AB96-A7BB-54DD957A0B18}"/>
              </a:ext>
            </a:extLst>
          </p:cNvPr>
          <p:cNvSpPr txBox="1"/>
          <p:nvPr/>
        </p:nvSpPr>
        <p:spPr>
          <a:xfrm>
            <a:off x="10962512" y="3678572"/>
            <a:ext cx="102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RÁDIÓ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Szövegdoboz 74">
            <a:extLst>
              <a:ext uri="{FF2B5EF4-FFF2-40B4-BE49-F238E27FC236}">
                <a16:creationId xmlns:a16="http://schemas.microsoft.com/office/drawing/2014/main" id="{EAD31145-EFA9-C987-5763-72F09276C36C}"/>
              </a:ext>
            </a:extLst>
          </p:cNvPr>
          <p:cNvSpPr txBox="1"/>
          <p:nvPr/>
        </p:nvSpPr>
        <p:spPr>
          <a:xfrm>
            <a:off x="8126750" y="3013928"/>
            <a:ext cx="6312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Munkássága</a:t>
            </a:r>
            <a:endParaRPr lang="de-DE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Ábra 39">
            <a:extLst>
              <a:ext uri="{FF2B5EF4-FFF2-40B4-BE49-F238E27FC236}">
                <a16:creationId xmlns:a16="http://schemas.microsoft.com/office/drawing/2014/main" id="{2850CA14-F8E2-7E12-4E17-523D710D08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2862584" y="2692517"/>
            <a:ext cx="457200" cy="457200"/>
          </a:xfrm>
          <a:prstGeom prst="rect">
            <a:avLst/>
          </a:prstGeom>
        </p:spPr>
      </p:pic>
      <p:grpSp>
        <p:nvGrpSpPr>
          <p:cNvPr id="79" name="Csoportba foglalás 78">
            <a:extLst>
              <a:ext uri="{FF2B5EF4-FFF2-40B4-BE49-F238E27FC236}">
                <a16:creationId xmlns:a16="http://schemas.microsoft.com/office/drawing/2014/main" id="{FF2B4BDA-AB01-0481-0525-C5D313A3C4AB}"/>
              </a:ext>
            </a:extLst>
          </p:cNvPr>
          <p:cNvGrpSpPr/>
          <p:nvPr/>
        </p:nvGrpSpPr>
        <p:grpSpPr>
          <a:xfrm>
            <a:off x="8247794" y="4216757"/>
            <a:ext cx="4118211" cy="2674577"/>
            <a:chOff x="8247794" y="4216757"/>
            <a:chExt cx="4118211" cy="2674577"/>
          </a:xfrm>
        </p:grpSpPr>
        <p:sp>
          <p:nvSpPr>
            <p:cNvPr id="77" name="Téglalap: lekerekített 76">
              <a:extLst>
                <a:ext uri="{FF2B5EF4-FFF2-40B4-BE49-F238E27FC236}">
                  <a16:creationId xmlns:a16="http://schemas.microsoft.com/office/drawing/2014/main" id="{92CED712-022E-0FD0-6533-BA6380CE1193}"/>
                </a:ext>
              </a:extLst>
            </p:cNvPr>
            <p:cNvSpPr/>
            <p:nvPr/>
          </p:nvSpPr>
          <p:spPr>
            <a:xfrm>
              <a:off x="8247794" y="4216757"/>
              <a:ext cx="3835858" cy="2447192"/>
            </a:xfrm>
            <a:prstGeom prst="roundRect">
              <a:avLst>
                <a:gd name="adj" fmla="val 10112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78" name="Szövegdoboz 77">
              <a:extLst>
                <a:ext uri="{FF2B5EF4-FFF2-40B4-BE49-F238E27FC236}">
                  <a16:creationId xmlns:a16="http://schemas.microsoft.com/office/drawing/2014/main" id="{417820AE-6D3A-6C21-D8DC-8C10D11E03BF}"/>
                </a:ext>
              </a:extLst>
            </p:cNvPr>
            <p:cNvSpPr txBox="1"/>
            <p:nvPr/>
          </p:nvSpPr>
          <p:spPr>
            <a:xfrm>
              <a:off x="8259380" y="4259844"/>
              <a:ext cx="4106625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1966</a:t>
              </a:r>
              <a:r>
                <a:rPr lang="hu-HU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– Kossuth</a:t>
              </a:r>
              <a:r>
                <a:rPr lang="de-DE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-</a:t>
              </a:r>
              <a:r>
                <a:rPr lang="hu-HU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díj</a:t>
              </a:r>
            </a:p>
            <a:p>
              <a:pPr>
                <a:lnSpc>
                  <a:spcPct val="150000"/>
                </a:lnSpc>
              </a:pPr>
              <a:r>
                <a:rPr lang="de-DE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1955, 1962 </a:t>
              </a:r>
              <a:r>
                <a:rPr lang="hu-HU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– </a:t>
              </a:r>
              <a:r>
                <a:rPr lang="de-DE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J</a:t>
              </a:r>
              <a:r>
                <a:rPr lang="hu-HU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ászai Mari- díj</a:t>
              </a:r>
            </a:p>
            <a:p>
              <a:pPr>
                <a:lnSpc>
                  <a:spcPct val="150000"/>
                </a:lnSpc>
              </a:pPr>
              <a:r>
                <a:rPr lang="de-DE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1970</a:t>
              </a:r>
              <a:r>
                <a:rPr lang="hu-HU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– Érdemes művész</a:t>
              </a:r>
              <a:br>
                <a:rPr lang="hu-HU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</a:br>
              <a:r>
                <a:rPr lang="de-DE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1974</a:t>
              </a:r>
              <a:r>
                <a:rPr lang="hu-HU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–</a:t>
              </a:r>
              <a:r>
                <a:rPr lang="de-DE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Kiváló </a:t>
              </a:r>
              <a:r>
                <a:rPr lang="hu-HU" sz="1400" dirty="0"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m</a:t>
              </a:r>
              <a:r>
                <a:rPr lang="hu-HU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űvész</a:t>
              </a:r>
            </a:p>
            <a:p>
              <a:pPr>
                <a:lnSpc>
                  <a:spcPct val="150000"/>
                </a:lnSpc>
              </a:pPr>
              <a:r>
                <a:rPr lang="de-DE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1989</a:t>
              </a:r>
              <a:r>
                <a:rPr lang="hu-HU" sz="1400" dirty="0"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– </a:t>
              </a:r>
              <a:r>
                <a:rPr lang="hu-HU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Nemzeti Színház örökös tagja</a:t>
              </a:r>
            </a:p>
            <a:p>
              <a:pPr>
                <a:lnSpc>
                  <a:spcPct val="150000"/>
                </a:lnSpc>
              </a:pPr>
              <a:r>
                <a:rPr lang="de-DE" sz="1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1997</a:t>
              </a:r>
              <a:r>
                <a:rPr lang="hu-HU" sz="14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400" dirty="0"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–</a:t>
              </a:r>
              <a:r>
                <a:rPr lang="hu-HU" sz="1400" b="0" i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300" dirty="0">
                  <a:latin typeface="Arial" panose="020B0604020202020204" pitchFamily="34" charset="0"/>
                  <a:cs typeface="Arial" panose="020B0604020202020204" pitchFamily="34" charset="0"/>
                </a:rPr>
                <a:t>Halhatatlanok Társulatának örökös tagja</a:t>
              </a:r>
              <a:endParaRPr lang="hu-HU" sz="13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14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2000 – Nemzet Színésze</a:t>
              </a:r>
            </a:p>
            <a:p>
              <a:endParaRPr lang="hu-HU" sz="1800" cap="all" dirty="0">
                <a:solidFill>
                  <a:srgbClr val="4E5154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</a:endParaRPr>
            </a:p>
          </p:txBody>
        </p:sp>
      </p:grpSp>
      <p:sp>
        <p:nvSpPr>
          <p:cNvPr id="83" name="Téglalap: átellenes sarkain lekerekítve 82">
            <a:extLst>
              <a:ext uri="{FF2B5EF4-FFF2-40B4-BE49-F238E27FC236}">
                <a16:creationId xmlns:a16="http://schemas.microsoft.com/office/drawing/2014/main" id="{8098FDBC-CE9C-A477-81C5-9F743BEBEB41}"/>
              </a:ext>
            </a:extLst>
          </p:cNvPr>
          <p:cNvSpPr/>
          <p:nvPr/>
        </p:nvSpPr>
        <p:spPr>
          <a:xfrm>
            <a:off x="8235015" y="1816581"/>
            <a:ext cx="1601141" cy="1143817"/>
          </a:xfrm>
          <a:prstGeom prst="round2DiagRect">
            <a:avLst/>
          </a:prstGeom>
          <a:blipFill>
            <a:blip r:embed="rId2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Téglalap: átellenes sarkain lekerekítve 83">
            <a:extLst>
              <a:ext uri="{FF2B5EF4-FFF2-40B4-BE49-F238E27FC236}">
                <a16:creationId xmlns:a16="http://schemas.microsoft.com/office/drawing/2014/main" id="{1743FF9C-BC47-116B-D7BF-ECE84143F93C}"/>
              </a:ext>
            </a:extLst>
          </p:cNvPr>
          <p:cNvSpPr/>
          <p:nvPr/>
        </p:nvSpPr>
        <p:spPr>
          <a:xfrm>
            <a:off x="10008799" y="1771913"/>
            <a:ext cx="2047066" cy="1165481"/>
          </a:xfrm>
          <a:prstGeom prst="round2DiagRect">
            <a:avLst/>
          </a:prstGeom>
          <a:blipFill>
            <a:blip r:embed="rId2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5" name="Kép 84" descr="A képen Grafika, Betűtípus, Színesség, kör látható&#10;&#10;Automatikusan generált leírás">
            <a:extLst>
              <a:ext uri="{FF2B5EF4-FFF2-40B4-BE49-F238E27FC236}">
                <a16:creationId xmlns:a16="http://schemas.microsoft.com/office/drawing/2014/main" id="{A88B5125-0F5F-8060-1D5B-670AB8A8563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252279" y="120810"/>
            <a:ext cx="2133646" cy="722773"/>
          </a:xfrm>
          <a:prstGeom prst="rect">
            <a:avLst/>
          </a:prstGeom>
        </p:spPr>
      </p:pic>
      <p:sp>
        <p:nvSpPr>
          <p:cNvPr id="27" name="Cím 1">
            <a:extLst>
              <a:ext uri="{FF2B5EF4-FFF2-40B4-BE49-F238E27FC236}">
                <a16:creationId xmlns:a16="http://schemas.microsoft.com/office/drawing/2014/main" id="{F3D514BF-A441-8549-B7A3-E0597199F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540" y="-1526906"/>
            <a:ext cx="7238515" cy="2403674"/>
          </a:xfrm>
        </p:spPr>
        <p:txBody>
          <a:bodyPr>
            <a:normAutofit/>
          </a:bodyPr>
          <a:lstStyle/>
          <a:p>
            <a:r>
              <a:rPr lang="hu-HU" sz="4400" dirty="0">
                <a:latin typeface="Amasis MT Pro" panose="02040504050005020304" pitchFamily="18" charset="-18"/>
              </a:rPr>
              <a:t>Sinkovits Imre</a:t>
            </a:r>
            <a:endParaRPr lang="de-DE" sz="4400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1715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0.00024 L 0.04427 0.00278 C 0.09687 0.00741 0.03359 0.00394 0.09167 0.00857 C 0.10859 0.00973 0.12539 0.01065 0.14232 0.01158 C 0.18958 0.0176 0.14427 0.01227 0.22617 0.01737 C 0.23776 0.01829 0.24935 0.01968 0.26094 0.02014 L 0.31797 0.02315 C 0.35807 0.04005 0.39896 0.0507 0.43828 0.07315 C 0.44466 0.07686 0.45247 0.09954 0.45247 0.09977 C 0.45312 0.10325 0.45286 0.10811 0.45404 0.11112 C 0.45521 0.11366 0.45742 0.1125 0.45898 0.11413 C 0.4612 0.11667 0.46315 0.11991 0.46523 0.12292 C 0.46758 0.12663 0.47526 0.13959 0.47943 0.14329 C 0.48099 0.14491 0.48255 0.14538 0.48411 0.14653 C 0.48685 0.14838 0.48958 0.15 0.49219 0.15232 C 0.49388 0.15371 0.49518 0.15672 0.49687 0.15811 C 0.49883 0.15973 0.50117 0.15996 0.50325 0.16112 C 0.50599 0.16274 0.50846 0.16505 0.51107 0.1669 L 0.51445 0.17292 L 0.51445 0.17338 " pathEditMode="relative" rAng="0" ptsTypes="AAAAAAAAAAAAAAAAAAAAA">
                                      <p:cBhvr>
                                        <p:cTn id="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6" y="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A3DC8BDB-8793-AB44-0A6D-B788FEAF2E9F}"/>
              </a:ext>
            </a:extLst>
          </p:cNvPr>
          <p:cNvSpPr/>
          <p:nvPr/>
        </p:nvSpPr>
        <p:spPr>
          <a:xfrm>
            <a:off x="2597641" y="204870"/>
            <a:ext cx="7238515" cy="62109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8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pic>
        <p:nvPicPr>
          <p:cNvPr id="8" name="Ábra 7" descr="Rádiós mikrofon egyszínű kitöltéssel">
            <a:extLst>
              <a:ext uri="{FF2B5EF4-FFF2-40B4-BE49-F238E27FC236}">
                <a16:creationId xmlns:a16="http://schemas.microsoft.com/office/drawing/2014/main" id="{8DAB399E-B149-751F-0678-B78708F74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6187" y="273621"/>
            <a:ext cx="460278" cy="460278"/>
          </a:xfrm>
          <a:prstGeom prst="rect">
            <a:avLst/>
          </a:prstGeom>
        </p:spPr>
      </p:pic>
      <p:pic>
        <p:nvPicPr>
          <p:cNvPr id="10" name="Ábra 9" descr="Kamera egyszínű kitöltéssel">
            <a:extLst>
              <a:ext uri="{FF2B5EF4-FFF2-40B4-BE49-F238E27FC236}">
                <a16:creationId xmlns:a16="http://schemas.microsoft.com/office/drawing/2014/main" id="{FBC637EB-E6D5-DC08-D126-9AD5BC984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05440" y="258486"/>
            <a:ext cx="460278" cy="460278"/>
          </a:xfrm>
          <a:prstGeom prst="rect">
            <a:avLst/>
          </a:prstGeom>
        </p:spPr>
      </p:pic>
      <p:pic>
        <p:nvPicPr>
          <p:cNvPr id="12" name="Ábra 11" descr="Nagyító egyszínű kitöltéssel">
            <a:extLst>
              <a:ext uri="{FF2B5EF4-FFF2-40B4-BE49-F238E27FC236}">
                <a16:creationId xmlns:a16="http://schemas.microsoft.com/office/drawing/2014/main" id="{1E55B071-5513-570D-17E9-F1CEF9507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6859" y="263782"/>
            <a:ext cx="460278" cy="460278"/>
          </a:xfrm>
          <a:prstGeom prst="rect">
            <a:avLst/>
          </a:prstGeom>
        </p:spPr>
      </p:pic>
      <p:pic>
        <p:nvPicPr>
          <p:cNvPr id="16" name="Kép 15" descr="A képen Grafika, Betűtípus, Színesség, kör látható&#10;&#10;Automatikusan generált leírás">
            <a:extLst>
              <a:ext uri="{FF2B5EF4-FFF2-40B4-BE49-F238E27FC236}">
                <a16:creationId xmlns:a16="http://schemas.microsoft.com/office/drawing/2014/main" id="{89FBD342-C1DA-EA95-626E-1E6FFCDDF6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52279" y="120810"/>
            <a:ext cx="2133646" cy="722773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F70D9BC1-91A1-CA55-2FF3-8F8B695066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2080" y="254653"/>
            <a:ext cx="371266" cy="270909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E9E20773-3D31-50C4-9CDE-26A3B4F2F1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59418" y="190054"/>
            <a:ext cx="400106" cy="400106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D29FDAA7-53F3-4EA0-084D-F498A667D7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72346" y="143608"/>
            <a:ext cx="488595" cy="492997"/>
          </a:xfrm>
          <a:prstGeom prst="rect">
            <a:avLst/>
          </a:prstGeom>
        </p:spPr>
      </p:pic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C9B083A9-BFA3-D17E-BF89-1BCF08CB7FBF}"/>
              </a:ext>
            </a:extLst>
          </p:cNvPr>
          <p:cNvCxnSpPr/>
          <p:nvPr/>
        </p:nvCxnSpPr>
        <p:spPr>
          <a:xfrm>
            <a:off x="0" y="1587500"/>
            <a:ext cx="1219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Ábra 6" descr="Férfi profil egyszínű kitöltéssel">
            <a:extLst>
              <a:ext uri="{FF2B5EF4-FFF2-40B4-BE49-F238E27FC236}">
                <a16:creationId xmlns:a16="http://schemas.microsoft.com/office/drawing/2014/main" id="{D316F830-7C74-9D6C-C2A1-B13083635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73800" y="1163037"/>
            <a:ext cx="457200" cy="45720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841A148-ECEC-E743-EA69-49DF4303DDD8}"/>
              </a:ext>
            </a:extLst>
          </p:cNvPr>
          <p:cNvSpPr txBox="1"/>
          <p:nvPr/>
        </p:nvSpPr>
        <p:spPr>
          <a:xfrm>
            <a:off x="1864083" y="1163037"/>
            <a:ext cx="97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Élete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EE73313-0611-68EE-566E-FA5913555D98}"/>
              </a:ext>
            </a:extLst>
          </p:cNvPr>
          <p:cNvSpPr txBox="1"/>
          <p:nvPr/>
        </p:nvSpPr>
        <p:spPr>
          <a:xfrm>
            <a:off x="3414987" y="1169179"/>
            <a:ext cx="191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Munkássága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4785E32-ECAA-5661-D797-B011D097A163}"/>
              </a:ext>
            </a:extLst>
          </p:cNvPr>
          <p:cNvSpPr txBox="1"/>
          <p:nvPr/>
        </p:nvSpPr>
        <p:spPr>
          <a:xfrm>
            <a:off x="5799108" y="1169179"/>
            <a:ext cx="143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Szerepei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C971028A-E8D1-79DC-6F5E-7B1F4600FEF8}"/>
              </a:ext>
            </a:extLst>
          </p:cNvPr>
          <p:cNvSpPr txBox="1"/>
          <p:nvPr/>
        </p:nvSpPr>
        <p:spPr>
          <a:xfrm>
            <a:off x="7874950" y="1156738"/>
            <a:ext cx="1430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Bánk bán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27A34073-AA98-B590-1459-64F769A9AACA}"/>
              </a:ext>
            </a:extLst>
          </p:cNvPr>
          <p:cNvSpPr txBox="1"/>
          <p:nvPr/>
        </p:nvSpPr>
        <p:spPr>
          <a:xfrm>
            <a:off x="9915876" y="1156201"/>
            <a:ext cx="111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Forrás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pic>
        <p:nvPicPr>
          <p:cNvPr id="26" name="Ábra 25" descr="Bőrönd egyszínű kitöltéssel">
            <a:extLst>
              <a:ext uri="{FF2B5EF4-FFF2-40B4-BE49-F238E27FC236}">
                <a16:creationId xmlns:a16="http://schemas.microsoft.com/office/drawing/2014/main" id="{33829B83-6BE1-2A81-6427-72A0E8D94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13084" y="1163037"/>
            <a:ext cx="461666" cy="461666"/>
          </a:xfrm>
          <a:prstGeom prst="rect">
            <a:avLst/>
          </a:prstGeom>
        </p:spPr>
      </p:pic>
      <p:pic>
        <p:nvPicPr>
          <p:cNvPr id="28" name="Ábra 27" descr="Dráma egyszínű kitöltéssel">
            <a:extLst>
              <a:ext uri="{FF2B5EF4-FFF2-40B4-BE49-F238E27FC236}">
                <a16:creationId xmlns:a16="http://schemas.microsoft.com/office/drawing/2014/main" id="{E7D10800-DC61-8B4B-0197-E2161751A4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03421" y="1125834"/>
            <a:ext cx="461666" cy="461666"/>
          </a:xfrm>
          <a:prstGeom prst="rect">
            <a:avLst/>
          </a:prstGeom>
        </p:spPr>
      </p:pic>
      <p:pic>
        <p:nvPicPr>
          <p:cNvPr id="30" name="Ábra 29" descr="Kotta egyszínű kitöltéssel">
            <a:extLst>
              <a:ext uri="{FF2B5EF4-FFF2-40B4-BE49-F238E27FC236}">
                <a16:creationId xmlns:a16="http://schemas.microsoft.com/office/drawing/2014/main" id="{F734541F-1816-104B-54C5-77E2A22D4F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258759" y="1085513"/>
            <a:ext cx="634999" cy="634999"/>
          </a:xfrm>
          <a:prstGeom prst="rect">
            <a:avLst/>
          </a:prstGeom>
        </p:spPr>
      </p:pic>
      <p:pic>
        <p:nvPicPr>
          <p:cNvPr id="32" name="Ábra 31" descr="Internet egyszínű kitöltéssel">
            <a:extLst>
              <a:ext uri="{FF2B5EF4-FFF2-40B4-BE49-F238E27FC236}">
                <a16:creationId xmlns:a16="http://schemas.microsoft.com/office/drawing/2014/main" id="{E26F022C-658D-0C5A-26CB-30D1E00EFD2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464100" y="1158996"/>
            <a:ext cx="482029" cy="482029"/>
          </a:xfrm>
          <a:prstGeom prst="rect">
            <a:avLst/>
          </a:prstGeom>
        </p:spPr>
      </p:pic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B66CB0EB-CE96-F947-0B62-9C3791E1EF8A}"/>
              </a:ext>
            </a:extLst>
          </p:cNvPr>
          <p:cNvCxnSpPr>
            <a:cxnSpLocks/>
          </p:cNvCxnSpPr>
          <p:nvPr/>
        </p:nvCxnSpPr>
        <p:spPr>
          <a:xfrm flipV="1">
            <a:off x="5289985" y="1646270"/>
            <a:ext cx="1735116" cy="6836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">
            <a:extLst>
              <a:ext uri="{FF2B5EF4-FFF2-40B4-BE49-F238E27FC236}">
                <a16:creationId xmlns:a16="http://schemas.microsoft.com/office/drawing/2014/main" id="{2CACC72E-BC3E-5581-1377-856E93755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68" y="1674955"/>
            <a:ext cx="2950744" cy="8002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200" dirty="0" err="1">
                <a:solidFill>
                  <a:srgbClr val="5E5E5E"/>
                </a:solidFill>
                <a:latin typeface="Google Sans"/>
              </a:rPr>
              <a:t>Nagyjából</a:t>
            </a:r>
            <a:r>
              <a:rPr lang="de-DE" altLang="de-DE" sz="1200" dirty="0">
                <a:solidFill>
                  <a:srgbClr val="5E5E5E"/>
                </a:solidFill>
                <a:latin typeface="Google Sans"/>
              </a:rPr>
              <a:t> 16 100 </a:t>
            </a:r>
            <a:r>
              <a:rPr lang="de-DE" altLang="de-DE" sz="1200" dirty="0" err="1">
                <a:solidFill>
                  <a:srgbClr val="5E5E5E"/>
                </a:solidFill>
                <a:latin typeface="Google Sans"/>
              </a:rPr>
              <a:t>találat</a:t>
            </a:r>
            <a:r>
              <a:rPr lang="de-DE" altLang="de-DE" sz="1200" dirty="0">
                <a:solidFill>
                  <a:srgbClr val="5E5E5E"/>
                </a:solidFill>
                <a:latin typeface="Google Sans"/>
              </a:rPr>
              <a:t> (0,53 </a:t>
            </a:r>
            <a:r>
              <a:rPr lang="de-DE" altLang="de-DE" sz="1200" dirty="0" err="1">
                <a:solidFill>
                  <a:srgbClr val="5E5E5E"/>
                </a:solidFill>
                <a:latin typeface="Google Sans"/>
              </a:rPr>
              <a:t>másodperc</a:t>
            </a:r>
            <a:r>
              <a:rPr lang="hu-HU" altLang="de-DE" sz="1200" dirty="0">
                <a:solidFill>
                  <a:srgbClr val="5E5E5E"/>
                </a:solidFill>
                <a:latin typeface="Google Sans"/>
              </a:rPr>
              <a:t>)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rgbClr val="5E5E5E"/>
                </a:solidFill>
                <a:effectLst/>
                <a:latin typeface="Google Sans"/>
              </a:rPr>
              <a:t> 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1E10BBDF-0721-90A0-E198-3FC3C8C834F0}"/>
              </a:ext>
            </a:extLst>
          </p:cNvPr>
          <p:cNvSpPr txBox="1"/>
          <p:nvPr/>
        </p:nvSpPr>
        <p:spPr>
          <a:xfrm>
            <a:off x="-25201" y="2096987"/>
            <a:ext cx="57580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Google Sans"/>
                <a:cs typeface="Arial" panose="020B0604020202020204" pitchFamily="34" charset="0"/>
              </a:rPr>
              <a:t>Filmek</a:t>
            </a:r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45819DAB-A4DA-AED3-BE65-CCA84D8E938F}"/>
              </a:ext>
            </a:extLst>
          </p:cNvPr>
          <p:cNvSpPr txBox="1"/>
          <p:nvPr/>
        </p:nvSpPr>
        <p:spPr>
          <a:xfrm>
            <a:off x="-36295" y="4135706"/>
            <a:ext cx="57580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Google Sans"/>
                <a:cs typeface="Arial" panose="020B0604020202020204" pitchFamily="34" charset="0"/>
              </a:rPr>
              <a:t>Színház</a:t>
            </a:r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Egri csillagok (film, 1968) – Wikipédia">
            <a:extLst>
              <a:ext uri="{FF2B5EF4-FFF2-40B4-BE49-F238E27FC236}">
                <a16:creationId xmlns:a16="http://schemas.microsoft.com/office/drawing/2014/main" id="{5D6294D2-538A-5F1E-4090-11449BAC9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73" y="2127255"/>
            <a:ext cx="1116258" cy="1578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Szövegdoboz 42">
            <a:extLst>
              <a:ext uri="{FF2B5EF4-FFF2-40B4-BE49-F238E27FC236}">
                <a16:creationId xmlns:a16="http://schemas.microsoft.com/office/drawing/2014/main" id="{41D1DFC3-3A43-3891-339C-1ACA9420C6BE}"/>
              </a:ext>
            </a:extLst>
          </p:cNvPr>
          <p:cNvSpPr txBox="1"/>
          <p:nvPr/>
        </p:nvSpPr>
        <p:spPr>
          <a:xfrm>
            <a:off x="867602" y="3701589"/>
            <a:ext cx="189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oogle Sans"/>
              </a:rPr>
              <a:t>Egri Csillagok (1968)</a:t>
            </a:r>
            <a:endParaRPr lang="de-DE" dirty="0">
              <a:latin typeface="Google Sans"/>
            </a:endParaRPr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19C4C5ED-D733-BA09-D5C3-CF110695B7A5}"/>
              </a:ext>
            </a:extLst>
          </p:cNvPr>
          <p:cNvSpPr txBox="1"/>
          <p:nvPr/>
        </p:nvSpPr>
        <p:spPr>
          <a:xfrm>
            <a:off x="2097454" y="3708620"/>
            <a:ext cx="2919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0" i="0" dirty="0">
                <a:effectLst/>
                <a:latin typeface="Google Sans"/>
              </a:rPr>
              <a:t>A </a:t>
            </a:r>
            <a:r>
              <a:rPr lang="de-DE" b="0" i="0" dirty="0" err="1">
                <a:effectLst/>
                <a:latin typeface="Google Sans"/>
              </a:rPr>
              <a:t>tizedes</a:t>
            </a:r>
            <a:r>
              <a:rPr lang="de-DE" b="0" i="0" dirty="0">
                <a:effectLst/>
                <a:latin typeface="Google Sans"/>
              </a:rPr>
              <a:t> </a:t>
            </a:r>
            <a:r>
              <a:rPr lang="de-DE" b="0" i="0" dirty="0" err="1">
                <a:effectLst/>
                <a:latin typeface="Google Sans"/>
              </a:rPr>
              <a:t>meg</a:t>
            </a:r>
            <a:r>
              <a:rPr lang="de-DE" b="0" i="0" dirty="0">
                <a:effectLst/>
                <a:latin typeface="Google Sans"/>
              </a:rPr>
              <a:t> a </a:t>
            </a:r>
            <a:r>
              <a:rPr lang="de-DE" b="0" i="0" dirty="0" err="1">
                <a:effectLst/>
                <a:latin typeface="Google Sans"/>
              </a:rPr>
              <a:t>többiek</a:t>
            </a:r>
            <a:r>
              <a:rPr lang="de-DE" b="0" i="0" dirty="0">
                <a:effectLst/>
                <a:latin typeface="Google Sans"/>
              </a:rPr>
              <a:t> (1965)</a:t>
            </a:r>
            <a:endParaRPr lang="de-DE" dirty="0">
              <a:latin typeface="Google Sans"/>
            </a:endParaRPr>
          </a:p>
        </p:txBody>
      </p:sp>
      <p:pic>
        <p:nvPicPr>
          <p:cNvPr id="3077" name="Picture 5" descr="A tizedes meg a többiek | plakátfiú">
            <a:extLst>
              <a:ext uri="{FF2B5EF4-FFF2-40B4-BE49-F238E27FC236}">
                <a16:creationId xmlns:a16="http://schemas.microsoft.com/office/drawing/2014/main" id="{F4538973-5DB3-DCAC-1C83-1D1D0DA0B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67" y="2126689"/>
            <a:ext cx="1142392" cy="16073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upikék Törpikék - Játsszunk Törpapával!">
            <a:extLst>
              <a:ext uri="{FF2B5EF4-FFF2-40B4-BE49-F238E27FC236}">
                <a16:creationId xmlns:a16="http://schemas.microsoft.com/office/drawing/2014/main" id="{5F1DDB20-0DEE-B491-B23D-ED2BB8875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295" y="2126690"/>
            <a:ext cx="1150789" cy="1628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Szövegdoboz 45">
            <a:extLst>
              <a:ext uri="{FF2B5EF4-FFF2-40B4-BE49-F238E27FC236}">
                <a16:creationId xmlns:a16="http://schemas.microsoft.com/office/drawing/2014/main" id="{6A5A8C5E-C788-BB06-7FBF-8BFC5C896BF2}"/>
              </a:ext>
            </a:extLst>
          </p:cNvPr>
          <p:cNvSpPr txBox="1"/>
          <p:nvPr/>
        </p:nvSpPr>
        <p:spPr>
          <a:xfrm>
            <a:off x="3912673" y="3733994"/>
            <a:ext cx="2919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effectLst/>
                <a:latin typeface="Google Sans"/>
              </a:rPr>
              <a:t>Hupikék </a:t>
            </a:r>
            <a:r>
              <a:rPr lang="hu-HU" b="0" i="0" dirty="0" err="1">
                <a:effectLst/>
                <a:latin typeface="Google Sans"/>
              </a:rPr>
              <a:t>törpikék</a:t>
            </a:r>
            <a:br>
              <a:rPr lang="hu-HU" dirty="0">
                <a:latin typeface="Google Sans"/>
              </a:rPr>
            </a:br>
            <a:r>
              <a:rPr lang="hu-HU" dirty="0">
                <a:latin typeface="Google Sans"/>
              </a:rPr>
              <a:t>(</a:t>
            </a:r>
            <a:r>
              <a:rPr lang="hu-HU" dirty="0" err="1">
                <a:latin typeface="Google Sans"/>
              </a:rPr>
              <a:t>Törpapa</a:t>
            </a:r>
            <a:r>
              <a:rPr lang="hu-HU" dirty="0">
                <a:latin typeface="Google Sans"/>
              </a:rPr>
              <a:t>)</a:t>
            </a:r>
            <a:endParaRPr lang="de-DE" dirty="0">
              <a:latin typeface="Google Sans"/>
            </a:endParaRPr>
          </a:p>
        </p:txBody>
      </p:sp>
      <p:pic>
        <p:nvPicPr>
          <p:cNvPr id="3081" name="Picture 9" descr="Játék és mese - Micimackó">
            <a:extLst>
              <a:ext uri="{FF2B5EF4-FFF2-40B4-BE49-F238E27FC236}">
                <a16:creationId xmlns:a16="http://schemas.microsoft.com/office/drawing/2014/main" id="{27E6AE4B-F128-5FD7-857C-F13506487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620" y="2089681"/>
            <a:ext cx="1320856" cy="1661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zövegdoboz 46">
            <a:extLst>
              <a:ext uri="{FF2B5EF4-FFF2-40B4-BE49-F238E27FC236}">
                <a16:creationId xmlns:a16="http://schemas.microsoft.com/office/drawing/2014/main" id="{5FD3270B-9960-3770-267D-4AF5B26F62EE}"/>
              </a:ext>
            </a:extLst>
          </p:cNvPr>
          <p:cNvSpPr txBox="1"/>
          <p:nvPr/>
        </p:nvSpPr>
        <p:spPr>
          <a:xfrm>
            <a:off x="5727892" y="3751179"/>
            <a:ext cx="2919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effectLst/>
                <a:latin typeface="Google Sans"/>
              </a:rPr>
              <a:t>Micimackó</a:t>
            </a:r>
            <a:br>
              <a:rPr lang="hu-HU" b="0" i="0" dirty="0">
                <a:effectLst/>
                <a:latin typeface="Google Sans"/>
              </a:rPr>
            </a:br>
            <a:r>
              <a:rPr lang="hu-HU" b="0" i="0" dirty="0">
                <a:effectLst/>
                <a:latin typeface="Google Sans"/>
              </a:rPr>
              <a:t>(mesélő)</a:t>
            </a:r>
            <a:endParaRPr lang="de-DE" dirty="0">
              <a:latin typeface="Google Sans"/>
            </a:endParaRPr>
          </a:p>
        </p:txBody>
      </p:sp>
      <p:pic>
        <p:nvPicPr>
          <p:cNvPr id="3083" name="Picture 11" descr="Szerelmi álmok - Liszt (film, 1970) | Kritikák, videók, szereplők | MAFAB.hu">
            <a:extLst>
              <a:ext uri="{FF2B5EF4-FFF2-40B4-BE49-F238E27FC236}">
                <a16:creationId xmlns:a16="http://schemas.microsoft.com/office/drawing/2014/main" id="{8AA0ACFB-D231-CB02-AB99-9CBBF0F89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012" y="2005960"/>
            <a:ext cx="1279281" cy="17750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Szövegdoboz 47">
            <a:extLst>
              <a:ext uri="{FF2B5EF4-FFF2-40B4-BE49-F238E27FC236}">
                <a16:creationId xmlns:a16="http://schemas.microsoft.com/office/drawing/2014/main" id="{8A121C37-B527-BF6D-6205-4681BD8E10EC}"/>
              </a:ext>
            </a:extLst>
          </p:cNvPr>
          <p:cNvSpPr txBox="1"/>
          <p:nvPr/>
        </p:nvSpPr>
        <p:spPr>
          <a:xfrm>
            <a:off x="8158043" y="3780962"/>
            <a:ext cx="18412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effectLst/>
                <a:latin typeface="Google Sans"/>
              </a:rPr>
              <a:t>Szerelmi álmok- Liszt (1970)</a:t>
            </a:r>
            <a:endParaRPr lang="de-DE" dirty="0">
              <a:latin typeface="Google Sans"/>
            </a:endParaRPr>
          </a:p>
        </p:txBody>
      </p:sp>
      <p:pic>
        <p:nvPicPr>
          <p:cNvPr id="3085" name="Picture 13" descr="The Conquest (1996) - IMDb">
            <a:extLst>
              <a:ext uri="{FF2B5EF4-FFF2-40B4-BE49-F238E27FC236}">
                <a16:creationId xmlns:a16="http://schemas.microsoft.com/office/drawing/2014/main" id="{924F6DBE-3BD6-9295-388A-4270E0234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829" y="2055633"/>
            <a:ext cx="1179606" cy="167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Szövegdoboz 48">
            <a:extLst>
              <a:ext uri="{FF2B5EF4-FFF2-40B4-BE49-F238E27FC236}">
                <a16:creationId xmlns:a16="http://schemas.microsoft.com/office/drawing/2014/main" id="{57A29751-F674-4452-0F35-80B7F64AB4C8}"/>
              </a:ext>
            </a:extLst>
          </p:cNvPr>
          <p:cNvSpPr txBox="1"/>
          <p:nvPr/>
        </p:nvSpPr>
        <p:spPr>
          <a:xfrm>
            <a:off x="10006205" y="3780961"/>
            <a:ext cx="18412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effectLst/>
                <a:latin typeface="Google Sans"/>
              </a:rPr>
              <a:t>Honfoglalás (1996)</a:t>
            </a:r>
            <a:endParaRPr lang="de-DE" dirty="0">
              <a:latin typeface="Google Sans"/>
            </a:endParaRPr>
          </a:p>
        </p:txBody>
      </p:sp>
      <p:pic>
        <p:nvPicPr>
          <p:cNvPr id="50" name="Picture 3">
            <a:extLst>
              <a:ext uri="{FF2B5EF4-FFF2-40B4-BE49-F238E27FC236}">
                <a16:creationId xmlns:a16="http://schemas.microsoft.com/office/drawing/2014/main" id="{9FD8D209-C6EB-8A2D-8E99-FAD378A69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4516" y="4593028"/>
            <a:ext cx="1111409" cy="1578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Szövegdoboz 50">
            <a:extLst>
              <a:ext uri="{FF2B5EF4-FFF2-40B4-BE49-F238E27FC236}">
                <a16:creationId xmlns:a16="http://schemas.microsoft.com/office/drawing/2014/main" id="{1337C7F1-A93F-013F-F237-BF66552D32AA}"/>
              </a:ext>
            </a:extLst>
          </p:cNvPr>
          <p:cNvSpPr txBox="1"/>
          <p:nvPr/>
        </p:nvSpPr>
        <p:spPr>
          <a:xfrm>
            <a:off x="881121" y="6167362"/>
            <a:ext cx="189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oogle Sans"/>
              </a:rPr>
              <a:t>Mózes:</a:t>
            </a:r>
            <a:br>
              <a:rPr lang="hu-HU" dirty="0">
                <a:latin typeface="Google Sans"/>
              </a:rPr>
            </a:br>
            <a:r>
              <a:rPr lang="hu-HU" dirty="0">
                <a:latin typeface="Google Sans"/>
              </a:rPr>
              <a:t>Mózes</a:t>
            </a:r>
            <a:endParaRPr lang="de-DE" dirty="0">
              <a:latin typeface="Google Sans"/>
            </a:endParaRP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9A263D2D-D4F2-A1D0-369D-08314E524DD3}"/>
              </a:ext>
            </a:extLst>
          </p:cNvPr>
          <p:cNvSpPr txBox="1"/>
          <p:nvPr/>
        </p:nvSpPr>
        <p:spPr>
          <a:xfrm>
            <a:off x="2110973" y="6174393"/>
            <a:ext cx="2919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effectLst/>
                <a:latin typeface="Google Sans"/>
              </a:rPr>
              <a:t>Csongor és Tünde:</a:t>
            </a:r>
            <a:br>
              <a:rPr lang="hu-HU" b="0" i="0" dirty="0">
                <a:effectLst/>
                <a:latin typeface="Google Sans"/>
              </a:rPr>
            </a:br>
            <a:r>
              <a:rPr lang="hu-HU" b="0" i="0" dirty="0" err="1">
                <a:effectLst/>
                <a:latin typeface="Google Sans"/>
              </a:rPr>
              <a:t>Kurrah</a:t>
            </a:r>
            <a:endParaRPr lang="de-DE" dirty="0">
              <a:latin typeface="Google Sans"/>
            </a:endParaRPr>
          </a:p>
        </p:txBody>
      </p:sp>
      <p:pic>
        <p:nvPicPr>
          <p:cNvPr id="53" name="Picture 5">
            <a:extLst>
              <a:ext uri="{FF2B5EF4-FFF2-40B4-BE49-F238E27FC236}">
                <a16:creationId xmlns:a16="http://schemas.microsoft.com/office/drawing/2014/main" id="{72236D23-3C9C-78E9-FA2E-6E045ED52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0886" y="4592460"/>
            <a:ext cx="1142392" cy="15565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7">
            <a:extLst>
              <a:ext uri="{FF2B5EF4-FFF2-40B4-BE49-F238E27FC236}">
                <a16:creationId xmlns:a16="http://schemas.microsoft.com/office/drawing/2014/main" id="{AD7C389D-C5C2-5424-C45B-E3311108B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5814" y="4605330"/>
            <a:ext cx="1150789" cy="16026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Szövegdoboz 54">
            <a:extLst>
              <a:ext uri="{FF2B5EF4-FFF2-40B4-BE49-F238E27FC236}">
                <a16:creationId xmlns:a16="http://schemas.microsoft.com/office/drawing/2014/main" id="{79AD52ED-A59E-4126-1A74-4D2CD4006D9F}"/>
              </a:ext>
            </a:extLst>
          </p:cNvPr>
          <p:cNvSpPr txBox="1"/>
          <p:nvPr/>
        </p:nvSpPr>
        <p:spPr>
          <a:xfrm>
            <a:off x="3926192" y="6199767"/>
            <a:ext cx="2919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effectLst/>
                <a:latin typeface="Google Sans"/>
              </a:rPr>
              <a:t>Rómeó és Júlia:</a:t>
            </a:r>
            <a:br>
              <a:rPr lang="hu-HU" dirty="0">
                <a:latin typeface="Google Sans"/>
              </a:rPr>
            </a:br>
            <a:r>
              <a:rPr lang="hu-HU" dirty="0">
                <a:latin typeface="Google Sans"/>
              </a:rPr>
              <a:t>Lőrinc barát</a:t>
            </a:r>
            <a:endParaRPr lang="de-DE" dirty="0">
              <a:latin typeface="Google Sans"/>
            </a:endParaRPr>
          </a:p>
        </p:txBody>
      </p:sp>
      <p:pic>
        <p:nvPicPr>
          <p:cNvPr id="56" name="Picture 9">
            <a:extLst>
              <a:ext uri="{FF2B5EF4-FFF2-40B4-BE49-F238E27FC236}">
                <a16:creationId xmlns:a16="http://schemas.microsoft.com/office/drawing/2014/main" id="{69AC19CE-23F6-89B9-BA5E-3AF57BB5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19139" y="4614320"/>
            <a:ext cx="1320856" cy="16026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Szövegdoboz 56">
            <a:extLst>
              <a:ext uri="{FF2B5EF4-FFF2-40B4-BE49-F238E27FC236}">
                <a16:creationId xmlns:a16="http://schemas.microsoft.com/office/drawing/2014/main" id="{1E18D017-C352-044E-8D88-A79EC61AA175}"/>
              </a:ext>
            </a:extLst>
          </p:cNvPr>
          <p:cNvSpPr txBox="1"/>
          <p:nvPr/>
        </p:nvSpPr>
        <p:spPr>
          <a:xfrm>
            <a:off x="5741411" y="6216952"/>
            <a:ext cx="2919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effectLst/>
                <a:latin typeface="Google Sans"/>
              </a:rPr>
              <a:t>Fösvény:</a:t>
            </a:r>
            <a:br>
              <a:rPr lang="hu-HU" b="0" i="0" dirty="0">
                <a:effectLst/>
                <a:latin typeface="Google Sans"/>
              </a:rPr>
            </a:br>
            <a:r>
              <a:rPr lang="hu-HU" b="0" i="0" dirty="0">
                <a:effectLst/>
                <a:latin typeface="Google Sans"/>
              </a:rPr>
              <a:t>Valér</a:t>
            </a:r>
            <a:endParaRPr lang="de-DE" dirty="0">
              <a:latin typeface="Google Sans"/>
            </a:endParaRPr>
          </a:p>
        </p:txBody>
      </p:sp>
      <p:pic>
        <p:nvPicPr>
          <p:cNvPr id="58" name="Picture 11">
            <a:extLst>
              <a:ext uri="{FF2B5EF4-FFF2-40B4-BE49-F238E27FC236}">
                <a16:creationId xmlns:a16="http://schemas.microsoft.com/office/drawing/2014/main" id="{24326C73-E306-108C-385F-FA59E8055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52531" y="4611217"/>
            <a:ext cx="1279281" cy="16167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Szövegdoboz 58">
            <a:extLst>
              <a:ext uri="{FF2B5EF4-FFF2-40B4-BE49-F238E27FC236}">
                <a16:creationId xmlns:a16="http://schemas.microsoft.com/office/drawing/2014/main" id="{E95AE4A1-912E-7CFC-E7C9-BF43940DF1C8}"/>
              </a:ext>
            </a:extLst>
          </p:cNvPr>
          <p:cNvSpPr txBox="1"/>
          <p:nvPr/>
        </p:nvSpPr>
        <p:spPr>
          <a:xfrm>
            <a:off x="8050181" y="6225942"/>
            <a:ext cx="2110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effectLst/>
                <a:latin typeface="Google Sans"/>
              </a:rPr>
              <a:t>Az </a:t>
            </a:r>
            <a:r>
              <a:rPr lang="hu-HU" dirty="0">
                <a:latin typeface="Google Sans"/>
              </a:rPr>
              <a:t>e</a:t>
            </a:r>
            <a:r>
              <a:rPr lang="hu-HU" b="0" i="0" dirty="0">
                <a:effectLst/>
                <a:latin typeface="Google Sans"/>
              </a:rPr>
              <a:t>mber tragédiája:</a:t>
            </a:r>
            <a:br>
              <a:rPr lang="hu-HU" b="0" i="0" dirty="0">
                <a:effectLst/>
                <a:latin typeface="Google Sans"/>
              </a:rPr>
            </a:br>
            <a:r>
              <a:rPr lang="hu-HU" b="0" i="0" dirty="0">
                <a:effectLst/>
                <a:latin typeface="Google Sans"/>
              </a:rPr>
              <a:t>Ádám</a:t>
            </a:r>
            <a:endParaRPr lang="de-DE" dirty="0">
              <a:latin typeface="Google Sans"/>
            </a:endParaRPr>
          </a:p>
        </p:txBody>
      </p:sp>
      <p:pic>
        <p:nvPicPr>
          <p:cNvPr id="60" name="Picture 13">
            <a:extLst>
              <a:ext uri="{FF2B5EF4-FFF2-40B4-BE49-F238E27FC236}">
                <a16:creationId xmlns:a16="http://schemas.microsoft.com/office/drawing/2014/main" id="{408BBFC5-AFC7-479C-1869-5CCAD3D3C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44348" y="4648137"/>
            <a:ext cx="1179606" cy="1490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Szövegdoboz 60">
            <a:extLst>
              <a:ext uri="{FF2B5EF4-FFF2-40B4-BE49-F238E27FC236}">
                <a16:creationId xmlns:a16="http://schemas.microsoft.com/office/drawing/2014/main" id="{96B4E769-963A-8531-0192-862947D73C7E}"/>
              </a:ext>
            </a:extLst>
          </p:cNvPr>
          <p:cNvSpPr txBox="1"/>
          <p:nvPr/>
        </p:nvSpPr>
        <p:spPr>
          <a:xfrm>
            <a:off x="10019724" y="6246734"/>
            <a:ext cx="18412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effectLst/>
                <a:latin typeface="Google Sans"/>
              </a:rPr>
              <a:t>Bánk bán:</a:t>
            </a:r>
            <a:br>
              <a:rPr lang="hu-HU" b="0" i="0" dirty="0">
                <a:effectLst/>
                <a:latin typeface="Google Sans"/>
              </a:rPr>
            </a:br>
            <a:r>
              <a:rPr lang="hu-HU" b="0" i="0" dirty="0">
                <a:effectLst/>
                <a:latin typeface="Google Sans"/>
              </a:rPr>
              <a:t>Bánk</a:t>
            </a:r>
            <a:endParaRPr lang="de-DE" dirty="0">
              <a:latin typeface="Google Sans"/>
            </a:endParaRPr>
          </a:p>
        </p:txBody>
      </p:sp>
      <p:sp>
        <p:nvSpPr>
          <p:cNvPr id="62" name="Ellipszis 61">
            <a:extLst>
              <a:ext uri="{FF2B5EF4-FFF2-40B4-BE49-F238E27FC236}">
                <a16:creationId xmlns:a16="http://schemas.microsoft.com/office/drawing/2014/main" id="{6B48FFC7-F7E1-2A15-433F-1DB7F0FEF65D}"/>
              </a:ext>
            </a:extLst>
          </p:cNvPr>
          <p:cNvSpPr/>
          <p:nvPr/>
        </p:nvSpPr>
        <p:spPr>
          <a:xfrm>
            <a:off x="11440924" y="3918350"/>
            <a:ext cx="694410" cy="69441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Szövegdoboz 62">
            <a:extLst>
              <a:ext uri="{FF2B5EF4-FFF2-40B4-BE49-F238E27FC236}">
                <a16:creationId xmlns:a16="http://schemas.microsoft.com/office/drawing/2014/main" id="{36C21225-CF45-7B92-E070-53BB013E4BC4}"/>
              </a:ext>
            </a:extLst>
          </p:cNvPr>
          <p:cNvSpPr txBox="1"/>
          <p:nvPr/>
        </p:nvSpPr>
        <p:spPr>
          <a:xfrm>
            <a:off x="11440731" y="4024754"/>
            <a:ext cx="988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Összes</a:t>
            </a:r>
            <a:r>
              <a:rPr lang="hu-HU" sz="1100" b="1" dirty="0"/>
              <a:t>:</a:t>
            </a:r>
            <a:endParaRPr lang="de-DE" sz="1100" b="1" dirty="0"/>
          </a:p>
        </p:txBody>
      </p:sp>
      <p:pic>
        <p:nvPicPr>
          <p:cNvPr id="65" name="Ábra 64" descr="Jobbra mutató nyíl egyszínű kitöltéssel">
            <a:extLst>
              <a:ext uri="{FF2B5EF4-FFF2-40B4-BE49-F238E27FC236}">
                <a16:creationId xmlns:a16="http://schemas.microsoft.com/office/drawing/2014/main" id="{34676A1B-E5FC-4076-F98E-DFD624A4884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614167" y="4155580"/>
            <a:ext cx="377211" cy="377211"/>
          </a:xfrm>
          <a:prstGeom prst="rect">
            <a:avLst/>
          </a:prstGeom>
        </p:spPr>
      </p:pic>
      <p:sp>
        <p:nvSpPr>
          <p:cNvPr id="14" name="Cím 1">
            <a:extLst>
              <a:ext uri="{FF2B5EF4-FFF2-40B4-BE49-F238E27FC236}">
                <a16:creationId xmlns:a16="http://schemas.microsoft.com/office/drawing/2014/main" id="{69C9DEE4-C015-5FFD-7415-2F6B10809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540" y="-1526906"/>
            <a:ext cx="7238515" cy="2403674"/>
          </a:xfrm>
        </p:spPr>
        <p:txBody>
          <a:bodyPr>
            <a:normAutofit/>
          </a:bodyPr>
          <a:lstStyle/>
          <a:p>
            <a:r>
              <a:rPr lang="hu-HU" sz="4400" dirty="0">
                <a:latin typeface="Amasis MT Pro" panose="02040504050005020304" pitchFamily="18" charset="-18"/>
              </a:rPr>
              <a:t>Sinkovits Imre</a:t>
            </a:r>
            <a:endParaRPr lang="de-DE" sz="4400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55014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A3DC8BDB-8793-AB44-0A6D-B788FEAF2E9F}"/>
              </a:ext>
            </a:extLst>
          </p:cNvPr>
          <p:cNvSpPr/>
          <p:nvPr/>
        </p:nvSpPr>
        <p:spPr>
          <a:xfrm>
            <a:off x="2597641" y="204870"/>
            <a:ext cx="7238515" cy="62109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8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pic>
        <p:nvPicPr>
          <p:cNvPr id="8" name="Ábra 7" descr="Rádiós mikrofon egyszínű kitöltéssel">
            <a:extLst>
              <a:ext uri="{FF2B5EF4-FFF2-40B4-BE49-F238E27FC236}">
                <a16:creationId xmlns:a16="http://schemas.microsoft.com/office/drawing/2014/main" id="{8DAB399E-B149-751F-0678-B78708F74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6187" y="273621"/>
            <a:ext cx="460278" cy="460278"/>
          </a:xfrm>
          <a:prstGeom prst="rect">
            <a:avLst/>
          </a:prstGeom>
        </p:spPr>
      </p:pic>
      <p:pic>
        <p:nvPicPr>
          <p:cNvPr id="10" name="Ábra 9" descr="Kamera egyszínű kitöltéssel">
            <a:extLst>
              <a:ext uri="{FF2B5EF4-FFF2-40B4-BE49-F238E27FC236}">
                <a16:creationId xmlns:a16="http://schemas.microsoft.com/office/drawing/2014/main" id="{FBC637EB-E6D5-DC08-D126-9AD5BC984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05440" y="258486"/>
            <a:ext cx="460278" cy="460278"/>
          </a:xfrm>
          <a:prstGeom prst="rect">
            <a:avLst/>
          </a:prstGeom>
        </p:spPr>
      </p:pic>
      <p:pic>
        <p:nvPicPr>
          <p:cNvPr id="12" name="Ábra 11" descr="Nagyító egyszínű kitöltéssel">
            <a:extLst>
              <a:ext uri="{FF2B5EF4-FFF2-40B4-BE49-F238E27FC236}">
                <a16:creationId xmlns:a16="http://schemas.microsoft.com/office/drawing/2014/main" id="{1E55B071-5513-570D-17E9-F1CEF9507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6859" y="263782"/>
            <a:ext cx="460278" cy="460278"/>
          </a:xfrm>
          <a:prstGeom prst="rect">
            <a:avLst/>
          </a:prstGeom>
        </p:spPr>
      </p:pic>
      <p:pic>
        <p:nvPicPr>
          <p:cNvPr id="16" name="Kép 15" descr="A képen Grafika, Betűtípus, Színesség, kör látható&#10;&#10;Automatikusan generált leírás">
            <a:extLst>
              <a:ext uri="{FF2B5EF4-FFF2-40B4-BE49-F238E27FC236}">
                <a16:creationId xmlns:a16="http://schemas.microsoft.com/office/drawing/2014/main" id="{89FBD342-C1DA-EA95-626E-1E6FFCDDF6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52279" y="120810"/>
            <a:ext cx="2133646" cy="722773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F70D9BC1-91A1-CA55-2FF3-8F8B695066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2080" y="254653"/>
            <a:ext cx="371266" cy="270909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E9E20773-3D31-50C4-9CDE-26A3B4F2F1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59418" y="190054"/>
            <a:ext cx="400106" cy="400106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D29FDAA7-53F3-4EA0-084D-F498A667D7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72346" y="143608"/>
            <a:ext cx="488595" cy="492997"/>
          </a:xfrm>
          <a:prstGeom prst="rect">
            <a:avLst/>
          </a:prstGeom>
        </p:spPr>
      </p:pic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C9B083A9-BFA3-D17E-BF89-1BCF08CB7FBF}"/>
              </a:ext>
            </a:extLst>
          </p:cNvPr>
          <p:cNvCxnSpPr/>
          <p:nvPr/>
        </p:nvCxnSpPr>
        <p:spPr>
          <a:xfrm>
            <a:off x="0" y="1587500"/>
            <a:ext cx="1219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Ábra 6" descr="Férfi profil egyszínű kitöltéssel">
            <a:extLst>
              <a:ext uri="{FF2B5EF4-FFF2-40B4-BE49-F238E27FC236}">
                <a16:creationId xmlns:a16="http://schemas.microsoft.com/office/drawing/2014/main" id="{D316F830-7C74-9D6C-C2A1-B13083635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73800" y="1163037"/>
            <a:ext cx="457200" cy="45720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841A148-ECEC-E743-EA69-49DF4303DDD8}"/>
              </a:ext>
            </a:extLst>
          </p:cNvPr>
          <p:cNvSpPr txBox="1"/>
          <p:nvPr/>
        </p:nvSpPr>
        <p:spPr>
          <a:xfrm>
            <a:off x="1864083" y="1163037"/>
            <a:ext cx="97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Élete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EE73313-0611-68EE-566E-FA5913555D98}"/>
              </a:ext>
            </a:extLst>
          </p:cNvPr>
          <p:cNvSpPr txBox="1"/>
          <p:nvPr/>
        </p:nvSpPr>
        <p:spPr>
          <a:xfrm>
            <a:off x="3414987" y="1169179"/>
            <a:ext cx="191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Munkássága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4785E32-ECAA-5661-D797-B011D097A163}"/>
              </a:ext>
            </a:extLst>
          </p:cNvPr>
          <p:cNvSpPr txBox="1"/>
          <p:nvPr/>
        </p:nvSpPr>
        <p:spPr>
          <a:xfrm>
            <a:off x="5799108" y="1169179"/>
            <a:ext cx="143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Szerepei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C971028A-E8D1-79DC-6F5E-7B1F4600FEF8}"/>
              </a:ext>
            </a:extLst>
          </p:cNvPr>
          <p:cNvSpPr txBox="1"/>
          <p:nvPr/>
        </p:nvSpPr>
        <p:spPr>
          <a:xfrm>
            <a:off x="7874950" y="1156738"/>
            <a:ext cx="1430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Bánk bán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27A34073-AA98-B590-1459-64F769A9AACA}"/>
              </a:ext>
            </a:extLst>
          </p:cNvPr>
          <p:cNvSpPr txBox="1"/>
          <p:nvPr/>
        </p:nvSpPr>
        <p:spPr>
          <a:xfrm>
            <a:off x="9915876" y="1156201"/>
            <a:ext cx="111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Forrás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pic>
        <p:nvPicPr>
          <p:cNvPr id="26" name="Ábra 25" descr="Bőrönd egyszínű kitöltéssel">
            <a:extLst>
              <a:ext uri="{FF2B5EF4-FFF2-40B4-BE49-F238E27FC236}">
                <a16:creationId xmlns:a16="http://schemas.microsoft.com/office/drawing/2014/main" id="{33829B83-6BE1-2A81-6427-72A0E8D94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13084" y="1163037"/>
            <a:ext cx="461666" cy="461666"/>
          </a:xfrm>
          <a:prstGeom prst="rect">
            <a:avLst/>
          </a:prstGeom>
        </p:spPr>
      </p:pic>
      <p:pic>
        <p:nvPicPr>
          <p:cNvPr id="28" name="Ábra 27" descr="Dráma egyszínű kitöltéssel">
            <a:extLst>
              <a:ext uri="{FF2B5EF4-FFF2-40B4-BE49-F238E27FC236}">
                <a16:creationId xmlns:a16="http://schemas.microsoft.com/office/drawing/2014/main" id="{E7D10800-DC61-8B4B-0197-E2161751A4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03421" y="1125834"/>
            <a:ext cx="461666" cy="461666"/>
          </a:xfrm>
          <a:prstGeom prst="rect">
            <a:avLst/>
          </a:prstGeom>
        </p:spPr>
      </p:pic>
      <p:pic>
        <p:nvPicPr>
          <p:cNvPr id="30" name="Ábra 29" descr="Kotta egyszínű kitöltéssel">
            <a:extLst>
              <a:ext uri="{FF2B5EF4-FFF2-40B4-BE49-F238E27FC236}">
                <a16:creationId xmlns:a16="http://schemas.microsoft.com/office/drawing/2014/main" id="{F734541F-1816-104B-54C5-77E2A22D4F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258759" y="1085513"/>
            <a:ext cx="634999" cy="634999"/>
          </a:xfrm>
          <a:prstGeom prst="rect">
            <a:avLst/>
          </a:prstGeom>
        </p:spPr>
      </p:pic>
      <p:pic>
        <p:nvPicPr>
          <p:cNvPr id="32" name="Ábra 31" descr="Internet egyszínű kitöltéssel">
            <a:extLst>
              <a:ext uri="{FF2B5EF4-FFF2-40B4-BE49-F238E27FC236}">
                <a16:creationId xmlns:a16="http://schemas.microsoft.com/office/drawing/2014/main" id="{E26F022C-658D-0C5A-26CB-30D1E00EFD2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464100" y="1158996"/>
            <a:ext cx="482029" cy="482029"/>
          </a:xfrm>
          <a:prstGeom prst="rect">
            <a:avLst/>
          </a:prstGeom>
        </p:spPr>
      </p:pic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B66CB0EB-CE96-F947-0B62-9C3791E1EF8A}"/>
              </a:ext>
            </a:extLst>
          </p:cNvPr>
          <p:cNvCxnSpPr>
            <a:cxnSpLocks/>
          </p:cNvCxnSpPr>
          <p:nvPr/>
        </p:nvCxnSpPr>
        <p:spPr>
          <a:xfrm flipV="1">
            <a:off x="7233085" y="1641025"/>
            <a:ext cx="1974415" cy="12081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1">
            <a:extLst>
              <a:ext uri="{FF2B5EF4-FFF2-40B4-BE49-F238E27FC236}">
                <a16:creationId xmlns:a16="http://schemas.microsoft.com/office/drawing/2014/main" id="{616230D6-2C58-400B-8EF3-A37FEA00C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51" y="1685087"/>
            <a:ext cx="2599366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err="1">
                <a:solidFill>
                  <a:srgbClr val="5E5E5E"/>
                </a:solidFill>
                <a:latin typeface="Google Sans"/>
              </a:rPr>
              <a:t>Nagyjából</a:t>
            </a:r>
            <a:r>
              <a:rPr lang="de-DE" altLang="de-DE" sz="1200" dirty="0">
                <a:solidFill>
                  <a:srgbClr val="5E5E5E"/>
                </a:solidFill>
                <a:latin typeface="Google Sans"/>
              </a:rPr>
              <a:t> 6 230 </a:t>
            </a:r>
            <a:r>
              <a:rPr lang="de-DE" altLang="de-DE" sz="1200" dirty="0" err="1">
                <a:solidFill>
                  <a:srgbClr val="5E5E5E"/>
                </a:solidFill>
                <a:latin typeface="Google Sans"/>
              </a:rPr>
              <a:t>találat</a:t>
            </a:r>
            <a:r>
              <a:rPr lang="de-DE" altLang="de-DE" sz="1200" dirty="0">
                <a:solidFill>
                  <a:srgbClr val="5E5E5E"/>
                </a:solidFill>
                <a:latin typeface="Google Sans"/>
              </a:rPr>
              <a:t> (0,21 </a:t>
            </a:r>
            <a:r>
              <a:rPr lang="de-DE" altLang="de-DE" sz="1200" dirty="0" err="1">
                <a:solidFill>
                  <a:srgbClr val="5E5E5E"/>
                </a:solidFill>
                <a:latin typeface="Google Sans"/>
              </a:rPr>
              <a:t>másodperc</a:t>
            </a:r>
            <a:r>
              <a:rPr lang="de-DE" altLang="de-DE" sz="1200" dirty="0">
                <a:solidFill>
                  <a:srgbClr val="5E5E5E"/>
                </a:solidFill>
                <a:latin typeface="Google Sans"/>
              </a:rPr>
              <a:t>)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1200" dirty="0">
              <a:solidFill>
                <a:srgbClr val="5E5E5E"/>
              </a:solidFill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2068DD1-8A8F-EEC4-B303-D221DF519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0" name="Picture 4" descr="Magyar Nemzeti Digitális Archívum • Katona József: Bánk bán">
            <a:extLst>
              <a:ext uri="{FF2B5EF4-FFF2-40B4-BE49-F238E27FC236}">
                <a16:creationId xmlns:a16="http://schemas.microsoft.com/office/drawing/2014/main" id="{A3EF843C-A21C-9072-8F28-681B0C07E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2" y="2174699"/>
            <a:ext cx="2705820" cy="1960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96C90B24-8AAF-10C3-089D-BF20F26AF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464" y="4408357"/>
            <a:ext cx="2705820" cy="1896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82A497BC-069F-F26F-2895-7A3AE8ABF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4209" y="2158843"/>
            <a:ext cx="2705820" cy="19466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D3800492-41FC-46BC-A565-896195DA5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4209" y="4413930"/>
            <a:ext cx="2705820" cy="1896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B1049BB0-7065-8F37-D766-933CECDB8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4830" y="2163361"/>
            <a:ext cx="2640760" cy="19375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F2B94EDF-BA9C-5391-CA2E-DD5544426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4408357"/>
            <a:ext cx="2679590" cy="19079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92CAD12F-01B3-CCA5-319F-293FE1AB2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15660" y="2151856"/>
            <a:ext cx="2685000" cy="20301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C9DA7264-2A8E-7628-DA08-019A23C0C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8" t="-2748" r="9629" b="2748"/>
          <a:stretch/>
        </p:blipFill>
        <p:spPr bwMode="auto">
          <a:xfrm>
            <a:off x="9015661" y="4383615"/>
            <a:ext cx="2685000" cy="1957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Ábra 81" descr="Kurzor egyszínű kitöltéssel">
            <a:extLst>
              <a:ext uri="{FF2B5EF4-FFF2-40B4-BE49-F238E27FC236}">
                <a16:creationId xmlns:a16="http://schemas.microsoft.com/office/drawing/2014/main" id="{E99AB9B1-3D37-0130-A76B-B6F30EB48B7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11493537" y="1623363"/>
            <a:ext cx="457200" cy="457200"/>
          </a:xfrm>
          <a:prstGeom prst="rect">
            <a:avLst/>
          </a:prstGeom>
        </p:spPr>
      </p:pic>
      <p:grpSp>
        <p:nvGrpSpPr>
          <p:cNvPr id="44" name="Csoportba foglalás 43">
            <a:extLst>
              <a:ext uri="{FF2B5EF4-FFF2-40B4-BE49-F238E27FC236}">
                <a16:creationId xmlns:a16="http://schemas.microsoft.com/office/drawing/2014/main" id="{06A0B1AE-5C5B-69E5-C5F4-98E8030B7696}"/>
              </a:ext>
            </a:extLst>
          </p:cNvPr>
          <p:cNvGrpSpPr/>
          <p:nvPr/>
        </p:nvGrpSpPr>
        <p:grpSpPr>
          <a:xfrm>
            <a:off x="228347" y="1941779"/>
            <a:ext cx="11904414" cy="4484129"/>
            <a:chOff x="200307" y="2168998"/>
            <a:chExt cx="11904414" cy="4484129"/>
          </a:xfrm>
        </p:grpSpPr>
        <p:pic>
          <p:nvPicPr>
            <p:cNvPr id="75" name="Picture 4" descr="Magyar Nemzeti Digitális Archívum • Katona József: Bánk bán">
              <a:extLst>
                <a:ext uri="{FF2B5EF4-FFF2-40B4-BE49-F238E27FC236}">
                  <a16:creationId xmlns:a16="http://schemas.microsoft.com/office/drawing/2014/main" id="{32171479-EC76-EE40-59D2-F37AF8828B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07" y="2168998"/>
              <a:ext cx="6099708" cy="448412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6" name="Téglalap 75">
              <a:extLst>
                <a:ext uri="{FF2B5EF4-FFF2-40B4-BE49-F238E27FC236}">
                  <a16:creationId xmlns:a16="http://schemas.microsoft.com/office/drawing/2014/main" id="{075AD49B-E149-2123-1BE7-D8456E7C949C}"/>
                </a:ext>
              </a:extLst>
            </p:cNvPr>
            <p:cNvSpPr/>
            <p:nvPr/>
          </p:nvSpPr>
          <p:spPr>
            <a:xfrm>
              <a:off x="6141768" y="2175521"/>
              <a:ext cx="5716597" cy="44720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" name="Szövegdoboz 2">
              <a:extLst>
                <a:ext uri="{FF2B5EF4-FFF2-40B4-BE49-F238E27FC236}">
                  <a16:creationId xmlns:a16="http://schemas.microsoft.com/office/drawing/2014/main" id="{729ACEB2-C981-59C5-9DD6-14EB4C2AAC58}"/>
                </a:ext>
              </a:extLst>
            </p:cNvPr>
            <p:cNvSpPr txBox="1"/>
            <p:nvPr/>
          </p:nvSpPr>
          <p:spPr>
            <a:xfrm>
              <a:off x="6588934" y="2269852"/>
              <a:ext cx="52529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>
                  <a:latin typeface="Google Sans"/>
                </a:rPr>
                <a:t>Sinkovits Imre Bánk bán szerepében</a:t>
              </a:r>
              <a:endParaRPr lang="de-DE" sz="2400" dirty="0">
                <a:latin typeface="Google Sans"/>
              </a:endParaRPr>
            </a:p>
          </p:txBody>
        </p:sp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5147F47B-0AD4-03D2-AF00-1D048E4E53E6}"/>
                </a:ext>
              </a:extLst>
            </p:cNvPr>
            <p:cNvSpPr txBox="1"/>
            <p:nvPr/>
          </p:nvSpPr>
          <p:spPr>
            <a:xfrm>
              <a:off x="6372792" y="3436307"/>
              <a:ext cx="5333549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„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Bánk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felfogásának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hibátlan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megvalósítója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Sinkovits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Imre,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akiben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jellemerő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és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férfias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gyöngédség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gondolkodó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fő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és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lobogó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szív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harmonikus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egészben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egyesül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, s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száján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Katona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költői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szövege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egy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szép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orgánum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hibátlan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értelmezésében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érvényesül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Talán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a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legmélyebb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benyomást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hagyó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Bánk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akit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valaha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látnom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0" i="0" dirty="0" err="1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adatott</a:t>
              </a:r>
              <a:r>
                <a:rPr lang="de-DE" b="0" i="0" dirty="0">
                  <a:effectLst/>
                  <a:latin typeface="Lucida Calligraphy" panose="03010101010101010101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."</a:t>
              </a:r>
              <a:endParaRPr lang="de-DE" dirty="0">
                <a:latin typeface="Lucida Calligraphy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Csillag: 5 ágú 17">
              <a:extLst>
                <a:ext uri="{FF2B5EF4-FFF2-40B4-BE49-F238E27FC236}">
                  <a16:creationId xmlns:a16="http://schemas.microsoft.com/office/drawing/2014/main" id="{205B59C6-E2BA-7CA6-0C2F-C667AEEA33A8}"/>
                </a:ext>
              </a:extLst>
            </p:cNvPr>
            <p:cNvSpPr/>
            <p:nvPr/>
          </p:nvSpPr>
          <p:spPr>
            <a:xfrm>
              <a:off x="6588989" y="6088767"/>
              <a:ext cx="392082" cy="392082"/>
            </a:xfrm>
            <a:prstGeom prst="star5">
              <a:avLst>
                <a:gd name="adj" fmla="val 21051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Csillag: 5 ágú 26">
              <a:extLst>
                <a:ext uri="{FF2B5EF4-FFF2-40B4-BE49-F238E27FC236}">
                  <a16:creationId xmlns:a16="http://schemas.microsoft.com/office/drawing/2014/main" id="{700880EC-BA1D-B449-A44C-CC4A0A51892D}"/>
                </a:ext>
              </a:extLst>
            </p:cNvPr>
            <p:cNvSpPr/>
            <p:nvPr/>
          </p:nvSpPr>
          <p:spPr>
            <a:xfrm>
              <a:off x="7078622" y="6088767"/>
              <a:ext cx="392082" cy="392082"/>
            </a:xfrm>
            <a:prstGeom prst="star5">
              <a:avLst>
                <a:gd name="adj" fmla="val 21051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Csillag: 5 ágú 36">
              <a:extLst>
                <a:ext uri="{FF2B5EF4-FFF2-40B4-BE49-F238E27FC236}">
                  <a16:creationId xmlns:a16="http://schemas.microsoft.com/office/drawing/2014/main" id="{2BEE0DE4-14E9-E60C-8228-4411990119D2}"/>
                </a:ext>
              </a:extLst>
            </p:cNvPr>
            <p:cNvSpPr/>
            <p:nvPr/>
          </p:nvSpPr>
          <p:spPr>
            <a:xfrm>
              <a:off x="7568255" y="6099910"/>
              <a:ext cx="392082" cy="392082"/>
            </a:xfrm>
            <a:prstGeom prst="star5">
              <a:avLst>
                <a:gd name="adj" fmla="val 21051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Csillag: 5 ágú 37">
              <a:extLst>
                <a:ext uri="{FF2B5EF4-FFF2-40B4-BE49-F238E27FC236}">
                  <a16:creationId xmlns:a16="http://schemas.microsoft.com/office/drawing/2014/main" id="{A459F94B-5E21-1A09-0D0A-B8432E2DD349}"/>
                </a:ext>
              </a:extLst>
            </p:cNvPr>
            <p:cNvSpPr/>
            <p:nvPr/>
          </p:nvSpPr>
          <p:spPr>
            <a:xfrm>
              <a:off x="8043861" y="6094898"/>
              <a:ext cx="392082" cy="392082"/>
            </a:xfrm>
            <a:prstGeom prst="star5">
              <a:avLst>
                <a:gd name="adj" fmla="val 21051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Csillag: 5 ágú 38">
              <a:extLst>
                <a:ext uri="{FF2B5EF4-FFF2-40B4-BE49-F238E27FC236}">
                  <a16:creationId xmlns:a16="http://schemas.microsoft.com/office/drawing/2014/main" id="{A2EC65DE-DC0A-1489-CD9B-3B9169A0D669}"/>
                </a:ext>
              </a:extLst>
            </p:cNvPr>
            <p:cNvSpPr/>
            <p:nvPr/>
          </p:nvSpPr>
          <p:spPr>
            <a:xfrm>
              <a:off x="8517852" y="6110918"/>
              <a:ext cx="392082" cy="392082"/>
            </a:xfrm>
            <a:prstGeom prst="star5">
              <a:avLst>
                <a:gd name="adj" fmla="val 21051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Szövegdoboz 39">
              <a:extLst>
                <a:ext uri="{FF2B5EF4-FFF2-40B4-BE49-F238E27FC236}">
                  <a16:creationId xmlns:a16="http://schemas.microsoft.com/office/drawing/2014/main" id="{FF543972-C11A-62A5-FD71-797105B1D84D}"/>
                </a:ext>
              </a:extLst>
            </p:cNvPr>
            <p:cNvSpPr txBox="1"/>
            <p:nvPr/>
          </p:nvSpPr>
          <p:spPr>
            <a:xfrm>
              <a:off x="9009100" y="6124550"/>
              <a:ext cx="30956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>
                  <a:latin typeface="Google Sans"/>
                </a:rPr>
                <a:t>5 csillaggal értékelte</a:t>
              </a:r>
              <a:endParaRPr lang="de-DE" sz="2400" dirty="0">
                <a:latin typeface="Google Sans"/>
              </a:endParaRPr>
            </a:p>
          </p:txBody>
        </p:sp>
        <p:sp>
          <p:nvSpPr>
            <p:cNvPr id="41" name="Ellipszis 40">
              <a:extLst>
                <a:ext uri="{FF2B5EF4-FFF2-40B4-BE49-F238E27FC236}">
                  <a16:creationId xmlns:a16="http://schemas.microsoft.com/office/drawing/2014/main" id="{DF49DC82-25BC-C8AC-1386-0325F2A9E059}"/>
                </a:ext>
              </a:extLst>
            </p:cNvPr>
            <p:cNvSpPr/>
            <p:nvPr/>
          </p:nvSpPr>
          <p:spPr>
            <a:xfrm>
              <a:off x="6514188" y="2862689"/>
              <a:ext cx="415470" cy="41547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Szövegdoboz 41">
              <a:extLst>
                <a:ext uri="{FF2B5EF4-FFF2-40B4-BE49-F238E27FC236}">
                  <a16:creationId xmlns:a16="http://schemas.microsoft.com/office/drawing/2014/main" id="{9D2C2412-A257-62F7-C7C2-A676C03B6BDE}"/>
                </a:ext>
              </a:extLst>
            </p:cNvPr>
            <p:cNvSpPr txBox="1"/>
            <p:nvPr/>
          </p:nvSpPr>
          <p:spPr>
            <a:xfrm>
              <a:off x="6462175" y="2886144"/>
              <a:ext cx="10085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>
                  <a:solidFill>
                    <a:schemeClr val="bg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NP</a:t>
              </a:r>
              <a:endParaRPr lang="de-DE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43" name="Szövegdoboz 42">
              <a:extLst>
                <a:ext uri="{FF2B5EF4-FFF2-40B4-BE49-F238E27FC236}">
                  <a16:creationId xmlns:a16="http://schemas.microsoft.com/office/drawing/2014/main" id="{870BB8F4-B28B-2A3F-6D01-EEFEAE518CAF}"/>
                </a:ext>
              </a:extLst>
            </p:cNvPr>
            <p:cNvSpPr txBox="1"/>
            <p:nvPr/>
          </p:nvSpPr>
          <p:spPr>
            <a:xfrm>
              <a:off x="6947708" y="2834437"/>
              <a:ext cx="2511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>
                  <a:latin typeface="Google Sans"/>
                  <a:ea typeface="ADLaM Display" panose="02010000000000000000" pitchFamily="2" charset="0"/>
                  <a:cs typeface="ADLaM Display" panose="02010000000000000000" pitchFamily="2" charset="0"/>
                </a:rPr>
                <a:t>Nagy Péter</a:t>
              </a:r>
              <a:endParaRPr lang="de-DE" sz="2400" dirty="0">
                <a:latin typeface="Google Sans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grpSp>
        <p:nvGrpSpPr>
          <p:cNvPr id="45" name="Csoportba foglalás 44">
            <a:extLst>
              <a:ext uri="{FF2B5EF4-FFF2-40B4-BE49-F238E27FC236}">
                <a16:creationId xmlns:a16="http://schemas.microsoft.com/office/drawing/2014/main" id="{921BD9FF-6F13-7BDA-49E1-046FB07D314E}"/>
              </a:ext>
            </a:extLst>
          </p:cNvPr>
          <p:cNvGrpSpPr/>
          <p:nvPr/>
        </p:nvGrpSpPr>
        <p:grpSpPr>
          <a:xfrm>
            <a:off x="218341" y="1974433"/>
            <a:ext cx="11904414" cy="4484129"/>
            <a:chOff x="200307" y="2163440"/>
            <a:chExt cx="11904414" cy="4484129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8EFB61A4-CC7D-6A28-1998-1BEA0B14E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0307" y="2163440"/>
              <a:ext cx="6099708" cy="448412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7" name="Téglalap 46">
              <a:extLst>
                <a:ext uri="{FF2B5EF4-FFF2-40B4-BE49-F238E27FC236}">
                  <a16:creationId xmlns:a16="http://schemas.microsoft.com/office/drawing/2014/main" id="{20323609-2E10-BA93-CA82-1FA4302B7B6D}"/>
                </a:ext>
              </a:extLst>
            </p:cNvPr>
            <p:cNvSpPr/>
            <p:nvPr/>
          </p:nvSpPr>
          <p:spPr>
            <a:xfrm>
              <a:off x="6141768" y="2175521"/>
              <a:ext cx="5716597" cy="44720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8" name="Szövegdoboz 47">
              <a:extLst>
                <a:ext uri="{FF2B5EF4-FFF2-40B4-BE49-F238E27FC236}">
                  <a16:creationId xmlns:a16="http://schemas.microsoft.com/office/drawing/2014/main" id="{98B3B721-97CB-253C-1A61-BDBCA020846A}"/>
                </a:ext>
              </a:extLst>
            </p:cNvPr>
            <p:cNvSpPr txBox="1"/>
            <p:nvPr/>
          </p:nvSpPr>
          <p:spPr>
            <a:xfrm>
              <a:off x="6588934" y="2269852"/>
              <a:ext cx="52529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>
                  <a:latin typeface="Google Sans"/>
                </a:rPr>
                <a:t>Sinkovits Imre Bánk bán szerepében</a:t>
              </a:r>
              <a:endParaRPr lang="de-DE" sz="2400" dirty="0">
                <a:latin typeface="Google Sans"/>
              </a:endParaRPr>
            </a:p>
          </p:txBody>
        </p:sp>
        <p:sp>
          <p:nvSpPr>
            <p:cNvPr id="49" name="Szövegdoboz 48">
              <a:extLst>
                <a:ext uri="{FF2B5EF4-FFF2-40B4-BE49-F238E27FC236}">
                  <a16:creationId xmlns:a16="http://schemas.microsoft.com/office/drawing/2014/main" id="{15BAF5BA-38DD-73AA-CF54-F48FC6FDDA73}"/>
                </a:ext>
              </a:extLst>
            </p:cNvPr>
            <p:cNvSpPr txBox="1"/>
            <p:nvPr/>
          </p:nvSpPr>
          <p:spPr>
            <a:xfrm>
              <a:off x="6353798" y="3489846"/>
              <a:ext cx="5479839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hu-HU" b="0" i="0" dirty="0">
                  <a:effectLst/>
                  <a:latin typeface="Lucida Calligraphy" panose="03010101010101010101" pitchFamily="66" charset="0"/>
                </a:rPr>
                <a:t>”Egységes hatalmas tömegben magaslik ebben a felújításban Bánk alakja, ahogyan Sinkovits Imre megépíti. A nemzet sérelme és egy magányos férfi megpróbáltatása masszív architektúrában áll össze az alakításban,(...) Innen Sinkovits Bánkjának méltósága a megjelenésben, és sodró ereje a tragédia cselekményében …”</a:t>
              </a:r>
            </a:p>
          </p:txBody>
        </p:sp>
        <p:sp>
          <p:nvSpPr>
            <p:cNvPr id="50" name="Csillag: 5 ágú 49">
              <a:extLst>
                <a:ext uri="{FF2B5EF4-FFF2-40B4-BE49-F238E27FC236}">
                  <a16:creationId xmlns:a16="http://schemas.microsoft.com/office/drawing/2014/main" id="{22ADCEDE-7812-93D2-76DC-6676FA6AF2B1}"/>
                </a:ext>
              </a:extLst>
            </p:cNvPr>
            <p:cNvSpPr/>
            <p:nvPr/>
          </p:nvSpPr>
          <p:spPr>
            <a:xfrm>
              <a:off x="6588989" y="6088767"/>
              <a:ext cx="392082" cy="392082"/>
            </a:xfrm>
            <a:prstGeom prst="star5">
              <a:avLst>
                <a:gd name="adj" fmla="val 21051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Csillag: 5 ágú 50">
              <a:extLst>
                <a:ext uri="{FF2B5EF4-FFF2-40B4-BE49-F238E27FC236}">
                  <a16:creationId xmlns:a16="http://schemas.microsoft.com/office/drawing/2014/main" id="{FCD5234A-BCCC-9405-D537-CA1E13D3FAFC}"/>
                </a:ext>
              </a:extLst>
            </p:cNvPr>
            <p:cNvSpPr/>
            <p:nvPr/>
          </p:nvSpPr>
          <p:spPr>
            <a:xfrm>
              <a:off x="7078622" y="6088767"/>
              <a:ext cx="392082" cy="392082"/>
            </a:xfrm>
            <a:prstGeom prst="star5">
              <a:avLst>
                <a:gd name="adj" fmla="val 21051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Csillag: 5 ágú 51">
              <a:extLst>
                <a:ext uri="{FF2B5EF4-FFF2-40B4-BE49-F238E27FC236}">
                  <a16:creationId xmlns:a16="http://schemas.microsoft.com/office/drawing/2014/main" id="{6034FEA0-4D3B-17D6-CC23-ABF77F7CB882}"/>
                </a:ext>
              </a:extLst>
            </p:cNvPr>
            <p:cNvSpPr/>
            <p:nvPr/>
          </p:nvSpPr>
          <p:spPr>
            <a:xfrm>
              <a:off x="7568255" y="6099910"/>
              <a:ext cx="392082" cy="392082"/>
            </a:xfrm>
            <a:prstGeom prst="star5">
              <a:avLst>
                <a:gd name="adj" fmla="val 21051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Csillag: 5 ágú 52">
              <a:extLst>
                <a:ext uri="{FF2B5EF4-FFF2-40B4-BE49-F238E27FC236}">
                  <a16:creationId xmlns:a16="http://schemas.microsoft.com/office/drawing/2014/main" id="{129A024E-FD63-2194-4730-DECE02D373B0}"/>
                </a:ext>
              </a:extLst>
            </p:cNvPr>
            <p:cNvSpPr/>
            <p:nvPr/>
          </p:nvSpPr>
          <p:spPr>
            <a:xfrm>
              <a:off x="8043861" y="6094898"/>
              <a:ext cx="392082" cy="392082"/>
            </a:xfrm>
            <a:prstGeom prst="star5">
              <a:avLst>
                <a:gd name="adj" fmla="val 21051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Csillag: 5 ágú 53">
              <a:extLst>
                <a:ext uri="{FF2B5EF4-FFF2-40B4-BE49-F238E27FC236}">
                  <a16:creationId xmlns:a16="http://schemas.microsoft.com/office/drawing/2014/main" id="{7E45741E-D572-46A7-AB15-5F5586062FC9}"/>
                </a:ext>
              </a:extLst>
            </p:cNvPr>
            <p:cNvSpPr/>
            <p:nvPr/>
          </p:nvSpPr>
          <p:spPr>
            <a:xfrm>
              <a:off x="8517852" y="6110918"/>
              <a:ext cx="392082" cy="392082"/>
            </a:xfrm>
            <a:prstGeom prst="star5">
              <a:avLst>
                <a:gd name="adj" fmla="val 21051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Szövegdoboz 54">
              <a:extLst>
                <a:ext uri="{FF2B5EF4-FFF2-40B4-BE49-F238E27FC236}">
                  <a16:creationId xmlns:a16="http://schemas.microsoft.com/office/drawing/2014/main" id="{E2A28D8A-F685-DAA4-33CF-D6F4A77F7973}"/>
                </a:ext>
              </a:extLst>
            </p:cNvPr>
            <p:cNvSpPr txBox="1"/>
            <p:nvPr/>
          </p:nvSpPr>
          <p:spPr>
            <a:xfrm>
              <a:off x="9009100" y="6124550"/>
              <a:ext cx="30956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>
                  <a:latin typeface="Google Sans"/>
                </a:rPr>
                <a:t>5 csillaggal értékelte</a:t>
              </a:r>
              <a:endParaRPr lang="de-DE" sz="2400" dirty="0">
                <a:latin typeface="Google Sans"/>
              </a:endParaRPr>
            </a:p>
          </p:txBody>
        </p:sp>
        <p:sp>
          <p:nvSpPr>
            <p:cNvPr id="56" name="Ellipszis 55">
              <a:extLst>
                <a:ext uri="{FF2B5EF4-FFF2-40B4-BE49-F238E27FC236}">
                  <a16:creationId xmlns:a16="http://schemas.microsoft.com/office/drawing/2014/main" id="{3AE8860B-67FA-50D9-99FE-E8FE7B9A53DE}"/>
                </a:ext>
              </a:extLst>
            </p:cNvPr>
            <p:cNvSpPr/>
            <p:nvPr/>
          </p:nvSpPr>
          <p:spPr>
            <a:xfrm>
              <a:off x="6514188" y="2862689"/>
              <a:ext cx="415470" cy="415470"/>
            </a:xfrm>
            <a:prstGeom prst="ellipse">
              <a:avLst/>
            </a:prstGeom>
            <a:blipFill>
              <a:blip r:embed="rId35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8" name="Szövegdoboz 57">
              <a:extLst>
                <a:ext uri="{FF2B5EF4-FFF2-40B4-BE49-F238E27FC236}">
                  <a16:creationId xmlns:a16="http://schemas.microsoft.com/office/drawing/2014/main" id="{C08902D4-B852-C51C-73AF-0DB664AB2008}"/>
                </a:ext>
              </a:extLst>
            </p:cNvPr>
            <p:cNvSpPr txBox="1"/>
            <p:nvPr/>
          </p:nvSpPr>
          <p:spPr>
            <a:xfrm>
              <a:off x="6947708" y="2834437"/>
              <a:ext cx="2782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>
                  <a:latin typeface="Google Sans"/>
                  <a:ea typeface="ADLaM Display" panose="02010000000000000000" pitchFamily="2" charset="0"/>
                  <a:cs typeface="ADLaM Display" panose="02010000000000000000" pitchFamily="2" charset="0"/>
                </a:rPr>
                <a:t>Mátrai- </a:t>
              </a:r>
              <a:r>
                <a:rPr lang="hu-HU" sz="2400" dirty="0" err="1">
                  <a:latin typeface="Google Sans"/>
                  <a:ea typeface="ADLaM Display" panose="02010000000000000000" pitchFamily="2" charset="0"/>
                  <a:cs typeface="ADLaM Display" panose="02010000000000000000" pitchFamily="2" charset="0"/>
                </a:rPr>
                <a:t>Betegh</a:t>
              </a:r>
              <a:r>
                <a:rPr lang="hu-HU" sz="2400" dirty="0">
                  <a:latin typeface="Google Sans"/>
                  <a:ea typeface="ADLaM Display" panose="02010000000000000000" pitchFamily="2" charset="0"/>
                  <a:cs typeface="ADLaM Display" panose="02010000000000000000" pitchFamily="2" charset="0"/>
                </a:rPr>
                <a:t> Béla</a:t>
              </a:r>
              <a:endParaRPr lang="de-DE" sz="2400" dirty="0">
                <a:latin typeface="Google Sans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grpSp>
        <p:nvGrpSpPr>
          <p:cNvPr id="60" name="Csoportba foglalás 59">
            <a:extLst>
              <a:ext uri="{FF2B5EF4-FFF2-40B4-BE49-F238E27FC236}">
                <a16:creationId xmlns:a16="http://schemas.microsoft.com/office/drawing/2014/main" id="{8C1DBE91-DF68-FF26-8422-C31139BBF5B7}"/>
              </a:ext>
            </a:extLst>
          </p:cNvPr>
          <p:cNvGrpSpPr/>
          <p:nvPr/>
        </p:nvGrpSpPr>
        <p:grpSpPr>
          <a:xfrm>
            <a:off x="305595" y="1986623"/>
            <a:ext cx="11641822" cy="4404184"/>
            <a:chOff x="263377" y="2279245"/>
            <a:chExt cx="11641822" cy="4404184"/>
          </a:xfrm>
        </p:grpSpPr>
        <p:pic>
          <p:nvPicPr>
            <p:cNvPr id="61" name="Picture 4">
              <a:extLst>
                <a:ext uri="{FF2B5EF4-FFF2-40B4-BE49-F238E27FC236}">
                  <a16:creationId xmlns:a16="http://schemas.microsoft.com/office/drawing/2014/main" id="{AFF9CD07-1FDB-C0A3-0A9A-BDBA8EBA9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3377" y="2279245"/>
              <a:ext cx="5973567" cy="440418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2" name="Téglalap 61">
              <a:extLst>
                <a:ext uri="{FF2B5EF4-FFF2-40B4-BE49-F238E27FC236}">
                  <a16:creationId xmlns:a16="http://schemas.microsoft.com/office/drawing/2014/main" id="{AA356B27-7C1F-2822-4E06-EB6DDBE628BB}"/>
                </a:ext>
              </a:extLst>
            </p:cNvPr>
            <p:cNvSpPr/>
            <p:nvPr/>
          </p:nvSpPr>
          <p:spPr>
            <a:xfrm>
              <a:off x="6141768" y="2279245"/>
              <a:ext cx="5716597" cy="440418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3" name="Szövegdoboz 62">
              <a:extLst>
                <a:ext uri="{FF2B5EF4-FFF2-40B4-BE49-F238E27FC236}">
                  <a16:creationId xmlns:a16="http://schemas.microsoft.com/office/drawing/2014/main" id="{AAD35850-A4DD-83CF-5C4B-10C06250C07A}"/>
                </a:ext>
              </a:extLst>
            </p:cNvPr>
            <p:cNvSpPr txBox="1"/>
            <p:nvPr/>
          </p:nvSpPr>
          <p:spPr>
            <a:xfrm>
              <a:off x="6652248" y="2335040"/>
              <a:ext cx="52529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>
                  <a:latin typeface="Google Sans"/>
                </a:rPr>
                <a:t>Sinkovits Imre Bánk bán szerepében</a:t>
              </a:r>
              <a:endParaRPr lang="de-DE" sz="2400" dirty="0">
                <a:latin typeface="Google Sans"/>
              </a:endParaRPr>
            </a:p>
          </p:txBody>
        </p:sp>
        <p:sp>
          <p:nvSpPr>
            <p:cNvPr id="4096" name="Szövegdoboz 4095">
              <a:extLst>
                <a:ext uri="{FF2B5EF4-FFF2-40B4-BE49-F238E27FC236}">
                  <a16:creationId xmlns:a16="http://schemas.microsoft.com/office/drawing/2014/main" id="{D499AD31-A618-1C7E-62AE-2219265FBD18}"/>
                </a:ext>
              </a:extLst>
            </p:cNvPr>
            <p:cNvSpPr txBox="1"/>
            <p:nvPr/>
          </p:nvSpPr>
          <p:spPr>
            <a:xfrm>
              <a:off x="6276149" y="3355497"/>
              <a:ext cx="5596966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hu-HU" b="0" i="0" dirty="0">
                  <a:effectLst/>
                  <a:latin typeface="Lucida Calligraphy" panose="03010101010101010101" pitchFamily="66" charset="0"/>
                </a:rPr>
                <a:t>„A szándék tiszta: egy klasszikust kíván az előadás klasszikusan nemes előadásban tolmácsolni." „Sinkovits Imrének jutott Bánk bán szerepe. Úgy érzem, rossz időpontban érte ez a nagy és megtiszteltető feladat. (...) Nagyszerű és emlékezetes, döbbenetesen tiszta, bensőséges, szép pillanatai vannak, de egészében az alakítás a szerep lehetőségeit és igényeit nem tudja betölteni."</a:t>
              </a:r>
            </a:p>
          </p:txBody>
        </p:sp>
        <p:sp>
          <p:nvSpPr>
            <p:cNvPr id="4097" name="Csillag: 5 ágú 4096">
              <a:extLst>
                <a:ext uri="{FF2B5EF4-FFF2-40B4-BE49-F238E27FC236}">
                  <a16:creationId xmlns:a16="http://schemas.microsoft.com/office/drawing/2014/main" id="{6C9107CE-E06E-E8D3-1055-FABB846FD69B}"/>
                </a:ext>
              </a:extLst>
            </p:cNvPr>
            <p:cNvSpPr/>
            <p:nvPr/>
          </p:nvSpPr>
          <p:spPr>
            <a:xfrm>
              <a:off x="6588989" y="6088767"/>
              <a:ext cx="392082" cy="392082"/>
            </a:xfrm>
            <a:prstGeom prst="star5">
              <a:avLst>
                <a:gd name="adj" fmla="val 21051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98" name="Csillag: 5 ágú 4097">
              <a:extLst>
                <a:ext uri="{FF2B5EF4-FFF2-40B4-BE49-F238E27FC236}">
                  <a16:creationId xmlns:a16="http://schemas.microsoft.com/office/drawing/2014/main" id="{1A99D05A-3839-8122-6A93-3EA2E7DB9D95}"/>
                </a:ext>
              </a:extLst>
            </p:cNvPr>
            <p:cNvSpPr/>
            <p:nvPr/>
          </p:nvSpPr>
          <p:spPr>
            <a:xfrm>
              <a:off x="7078622" y="6088767"/>
              <a:ext cx="392082" cy="392082"/>
            </a:xfrm>
            <a:prstGeom prst="star5">
              <a:avLst>
                <a:gd name="adj" fmla="val 21051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99" name="Csillag: 5 ágú 4098">
              <a:extLst>
                <a:ext uri="{FF2B5EF4-FFF2-40B4-BE49-F238E27FC236}">
                  <a16:creationId xmlns:a16="http://schemas.microsoft.com/office/drawing/2014/main" id="{8B8E9672-E4FE-94CB-0292-35E22884EA1C}"/>
                </a:ext>
              </a:extLst>
            </p:cNvPr>
            <p:cNvSpPr/>
            <p:nvPr/>
          </p:nvSpPr>
          <p:spPr>
            <a:xfrm>
              <a:off x="7568255" y="6099910"/>
              <a:ext cx="392082" cy="392082"/>
            </a:xfrm>
            <a:prstGeom prst="star5">
              <a:avLst>
                <a:gd name="adj" fmla="val 21051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03" name="Szövegdoboz 4102">
              <a:extLst>
                <a:ext uri="{FF2B5EF4-FFF2-40B4-BE49-F238E27FC236}">
                  <a16:creationId xmlns:a16="http://schemas.microsoft.com/office/drawing/2014/main" id="{DC00BD90-E44E-0165-6270-E14132102DAF}"/>
                </a:ext>
              </a:extLst>
            </p:cNvPr>
            <p:cNvSpPr txBox="1"/>
            <p:nvPr/>
          </p:nvSpPr>
          <p:spPr>
            <a:xfrm>
              <a:off x="8045634" y="6095404"/>
              <a:ext cx="30956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>
                  <a:latin typeface="Google Sans"/>
                </a:rPr>
                <a:t>3 csillaggal értékelte</a:t>
              </a:r>
              <a:endParaRPr lang="de-DE" sz="2400" dirty="0">
                <a:latin typeface="Google Sans"/>
              </a:endParaRPr>
            </a:p>
          </p:txBody>
        </p:sp>
        <p:sp>
          <p:nvSpPr>
            <p:cNvPr id="4104" name="Ellipszis 4103">
              <a:extLst>
                <a:ext uri="{FF2B5EF4-FFF2-40B4-BE49-F238E27FC236}">
                  <a16:creationId xmlns:a16="http://schemas.microsoft.com/office/drawing/2014/main" id="{BB49D59D-64FE-D6BB-39AB-AA8E6E150DCA}"/>
                </a:ext>
              </a:extLst>
            </p:cNvPr>
            <p:cNvSpPr/>
            <p:nvPr/>
          </p:nvSpPr>
          <p:spPr>
            <a:xfrm>
              <a:off x="6385852" y="2862689"/>
              <a:ext cx="415470" cy="415470"/>
            </a:xfrm>
            <a:prstGeom prst="ellipse">
              <a:avLst/>
            </a:prstGeom>
            <a:blipFill>
              <a:blip r:embed="rId37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05" name="Szövegdoboz 4104">
              <a:extLst>
                <a:ext uri="{FF2B5EF4-FFF2-40B4-BE49-F238E27FC236}">
                  <a16:creationId xmlns:a16="http://schemas.microsoft.com/office/drawing/2014/main" id="{0659B040-D176-E53F-4F98-DD144E4169FB}"/>
                </a:ext>
              </a:extLst>
            </p:cNvPr>
            <p:cNvSpPr txBox="1"/>
            <p:nvPr/>
          </p:nvSpPr>
          <p:spPr>
            <a:xfrm>
              <a:off x="6819372" y="2834437"/>
              <a:ext cx="2782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>
                  <a:latin typeface="Google Sans"/>
                  <a:ea typeface="ADLaM Display" panose="02010000000000000000" pitchFamily="2" charset="0"/>
                  <a:cs typeface="ADLaM Display" panose="02010000000000000000" pitchFamily="2" charset="0"/>
                </a:rPr>
                <a:t>Illés Jenő</a:t>
              </a:r>
              <a:endParaRPr lang="de-DE" sz="2400" dirty="0">
                <a:latin typeface="Google Sans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grpSp>
        <p:nvGrpSpPr>
          <p:cNvPr id="4123" name="Csoportba foglalás 4122">
            <a:extLst>
              <a:ext uri="{FF2B5EF4-FFF2-40B4-BE49-F238E27FC236}">
                <a16:creationId xmlns:a16="http://schemas.microsoft.com/office/drawing/2014/main" id="{6B766A99-2E3F-9A98-BEEE-4EA1115499F1}"/>
              </a:ext>
            </a:extLst>
          </p:cNvPr>
          <p:cNvGrpSpPr/>
          <p:nvPr/>
        </p:nvGrpSpPr>
        <p:grpSpPr>
          <a:xfrm>
            <a:off x="321880" y="2014405"/>
            <a:ext cx="11914563" cy="4404184"/>
            <a:chOff x="-20706" y="8155584"/>
            <a:chExt cx="11914563" cy="4404184"/>
          </a:xfrm>
        </p:grpSpPr>
        <p:grpSp>
          <p:nvGrpSpPr>
            <p:cNvPr id="4106" name="Csoportba foglalás 4105">
              <a:extLst>
                <a:ext uri="{FF2B5EF4-FFF2-40B4-BE49-F238E27FC236}">
                  <a16:creationId xmlns:a16="http://schemas.microsoft.com/office/drawing/2014/main" id="{7C372BCF-31E0-AE3A-54A4-5712DB351EA7}"/>
                </a:ext>
              </a:extLst>
            </p:cNvPr>
            <p:cNvGrpSpPr/>
            <p:nvPr/>
          </p:nvGrpSpPr>
          <p:grpSpPr>
            <a:xfrm>
              <a:off x="-20706" y="8155584"/>
              <a:ext cx="11914563" cy="4404184"/>
              <a:chOff x="341327" y="2266545"/>
              <a:chExt cx="11914563" cy="4404184"/>
            </a:xfrm>
          </p:grpSpPr>
          <p:pic>
            <p:nvPicPr>
              <p:cNvPr id="4107" name="Picture 4">
                <a:extLst>
                  <a:ext uri="{FF2B5EF4-FFF2-40B4-BE49-F238E27FC236}">
                    <a16:creationId xmlns:a16="http://schemas.microsoft.com/office/drawing/2014/main" id="{FC0A472F-DA4E-F5FE-3AF8-47CDFFF6DF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41"/>
              <a:stretch/>
            </p:blipFill>
            <p:spPr bwMode="auto">
              <a:xfrm>
                <a:off x="341327" y="2266545"/>
                <a:ext cx="5817666" cy="4404184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4109" name="Téglalap 4108">
                <a:extLst>
                  <a:ext uri="{FF2B5EF4-FFF2-40B4-BE49-F238E27FC236}">
                    <a16:creationId xmlns:a16="http://schemas.microsoft.com/office/drawing/2014/main" id="{D34D674E-89DA-93C7-5E83-719091C0C5CE}"/>
                  </a:ext>
                </a:extLst>
              </p:cNvPr>
              <p:cNvSpPr/>
              <p:nvPr/>
            </p:nvSpPr>
            <p:spPr>
              <a:xfrm>
                <a:off x="6141768" y="2279245"/>
                <a:ext cx="5716597" cy="436832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110" name="Szövegdoboz 4109">
                <a:extLst>
                  <a:ext uri="{FF2B5EF4-FFF2-40B4-BE49-F238E27FC236}">
                    <a16:creationId xmlns:a16="http://schemas.microsoft.com/office/drawing/2014/main" id="{BCE697A4-0FBD-CBAF-3670-E13F84F493DF}"/>
                  </a:ext>
                </a:extLst>
              </p:cNvPr>
              <p:cNvSpPr txBox="1"/>
              <p:nvPr/>
            </p:nvSpPr>
            <p:spPr>
              <a:xfrm>
                <a:off x="6652248" y="2335040"/>
                <a:ext cx="52529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2400" dirty="0">
                    <a:latin typeface="Google Sans"/>
                  </a:rPr>
                  <a:t>Sinkovits Imre Bánk bán szerepében</a:t>
                </a:r>
                <a:endParaRPr lang="de-DE" sz="2400" dirty="0">
                  <a:latin typeface="Google Sans"/>
                </a:endParaRPr>
              </a:p>
            </p:txBody>
          </p:sp>
          <p:sp>
            <p:nvSpPr>
              <p:cNvPr id="4111" name="Szövegdoboz 4110">
                <a:extLst>
                  <a:ext uri="{FF2B5EF4-FFF2-40B4-BE49-F238E27FC236}">
                    <a16:creationId xmlns:a16="http://schemas.microsoft.com/office/drawing/2014/main" id="{DE91190D-9D9F-D59E-7E19-F2ACCEBC5F37}"/>
                  </a:ext>
                </a:extLst>
              </p:cNvPr>
              <p:cNvSpPr txBox="1"/>
              <p:nvPr/>
            </p:nvSpPr>
            <p:spPr>
              <a:xfrm>
                <a:off x="6276903" y="3324181"/>
                <a:ext cx="5596966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hu-HU" sz="1600" b="0" i="0" dirty="0">
                    <a:effectLst/>
                    <a:latin typeface="Lucida Calligraphy" panose="03010101010101010101" pitchFamily="66" charset="0"/>
                  </a:rPr>
                  <a:t>„Tény, hogy sajnos nem láthattuk élőben az alakításait, viszont számos felvétel található az interneten, s e</a:t>
                </a:r>
                <a:r>
                  <a:rPr lang="hu-HU" sz="1600" dirty="0">
                    <a:latin typeface="Lucida Calligraphy" panose="03010101010101010101" pitchFamily="66" charset="0"/>
                  </a:rPr>
                  <a:t>zeket</a:t>
                </a:r>
                <a:r>
                  <a:rPr lang="hu-HU" sz="1600" b="0" i="0" dirty="0">
                    <a:effectLst/>
                    <a:latin typeface="Lucida Calligraphy" panose="03010101010101010101" pitchFamily="66" charset="0"/>
                  </a:rPr>
                  <a:t> megnézve mindig </a:t>
                </a:r>
                <a:r>
                  <a:rPr lang="hu-HU" sz="1600" dirty="0">
                    <a:latin typeface="Lucida Calligraphy" panose="03010101010101010101" pitchFamily="66" charset="0"/>
                  </a:rPr>
                  <a:t>rácsodálkozunk,</a:t>
                </a:r>
                <a:r>
                  <a:rPr lang="hu-HU" sz="1600" b="0" i="0" dirty="0">
                    <a:effectLst/>
                    <a:latin typeface="Lucida Calligraphy" panose="03010101010101010101" pitchFamily="66" charset="0"/>
                  </a:rPr>
                  <a:t> milyen nagyszerű színész volt Sinkovits Imre. </a:t>
                </a:r>
                <a:r>
                  <a:rPr lang="hu-HU" sz="1600" dirty="0">
                    <a:latin typeface="Lucida Calligraphy" panose="03010101010101010101" pitchFamily="66" charset="0"/>
                  </a:rPr>
                  <a:t>M</a:t>
                </a:r>
                <a:r>
                  <a:rPr lang="hu-HU" sz="1600" b="0" i="0" dirty="0">
                    <a:effectLst/>
                    <a:latin typeface="Lucida Calligraphy" panose="03010101010101010101" pitchFamily="66" charset="0"/>
                  </a:rPr>
                  <a:t>inden műfajban - a drámától a vígjátékig – nagyszerű alakítást nyújt, </a:t>
                </a:r>
                <a:r>
                  <a:rPr lang="hu-HU" sz="1600" dirty="0">
                    <a:latin typeface="Lucida Calligraphy" panose="03010101010101010101" pitchFamily="66" charset="0"/>
                  </a:rPr>
                  <a:t>s </a:t>
                </a:r>
                <a:r>
                  <a:rPr lang="hu-HU" sz="1600" b="0" i="0" dirty="0">
                    <a:effectLst/>
                    <a:latin typeface="Lucida Calligraphy" panose="03010101010101010101" pitchFamily="66" charset="0"/>
                  </a:rPr>
                  <a:t>közben gond nélkül el tud minket kalauzolni egy másik dimenzióba.</a:t>
                </a:r>
                <a:br>
                  <a:rPr lang="hu-HU" sz="1600" b="0" i="0" dirty="0">
                    <a:effectLst/>
                    <a:latin typeface="Lucida Calligraphy" panose="03010101010101010101" pitchFamily="66" charset="0"/>
                  </a:rPr>
                </a:br>
                <a:r>
                  <a:rPr lang="hu-HU" sz="1600" b="0" i="0" dirty="0">
                    <a:effectLst/>
                    <a:latin typeface="Lucida Calligraphy" panose="03010101010101010101" pitchFamily="66" charset="0"/>
                  </a:rPr>
                  <a:t>A világ szegényebb lett egy legendával.</a:t>
                </a:r>
                <a:br>
                  <a:rPr lang="hu-HU" sz="1600" b="0" i="0" dirty="0">
                    <a:effectLst/>
                    <a:latin typeface="Lucida Calligraphy" panose="03010101010101010101" pitchFamily="66" charset="0"/>
                  </a:rPr>
                </a:br>
                <a:r>
                  <a:rPr lang="hu-HU" sz="1600" b="0" i="0" dirty="0">
                    <a:effectLst/>
                    <a:latin typeface="Lucida Calligraphy" panose="03010101010101010101" pitchFamily="66" charset="0"/>
                  </a:rPr>
                  <a:t>Nyugodjon Békében!"</a:t>
                </a:r>
              </a:p>
            </p:txBody>
          </p:sp>
          <p:sp>
            <p:nvSpPr>
              <p:cNvPr id="4112" name="Csillag: 5 ágú 4111">
                <a:extLst>
                  <a:ext uri="{FF2B5EF4-FFF2-40B4-BE49-F238E27FC236}">
                    <a16:creationId xmlns:a16="http://schemas.microsoft.com/office/drawing/2014/main" id="{32850BCC-CB9A-2104-8159-4F270BD3F914}"/>
                  </a:ext>
                </a:extLst>
              </p:cNvPr>
              <p:cNvSpPr/>
              <p:nvPr/>
            </p:nvSpPr>
            <p:spPr>
              <a:xfrm>
                <a:off x="6588989" y="6088767"/>
                <a:ext cx="392082" cy="392082"/>
              </a:xfrm>
              <a:prstGeom prst="star5">
                <a:avLst>
                  <a:gd name="adj" fmla="val 21051"/>
                  <a:gd name="hf" fmla="val 105146"/>
                  <a:gd name="vf" fmla="val 110557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13" name="Csillag: 5 ágú 4112">
                <a:extLst>
                  <a:ext uri="{FF2B5EF4-FFF2-40B4-BE49-F238E27FC236}">
                    <a16:creationId xmlns:a16="http://schemas.microsoft.com/office/drawing/2014/main" id="{3619864B-26B9-676F-A506-EC8183C38941}"/>
                  </a:ext>
                </a:extLst>
              </p:cNvPr>
              <p:cNvSpPr/>
              <p:nvPr/>
            </p:nvSpPr>
            <p:spPr>
              <a:xfrm>
                <a:off x="7078622" y="6088767"/>
                <a:ext cx="392082" cy="392082"/>
              </a:xfrm>
              <a:prstGeom prst="star5">
                <a:avLst>
                  <a:gd name="adj" fmla="val 21051"/>
                  <a:gd name="hf" fmla="val 105146"/>
                  <a:gd name="vf" fmla="val 110557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14" name="Csillag: 5 ágú 4113">
                <a:extLst>
                  <a:ext uri="{FF2B5EF4-FFF2-40B4-BE49-F238E27FC236}">
                    <a16:creationId xmlns:a16="http://schemas.microsoft.com/office/drawing/2014/main" id="{D7692938-857A-22AA-16C4-33B9FF1F6C21}"/>
                  </a:ext>
                </a:extLst>
              </p:cNvPr>
              <p:cNvSpPr/>
              <p:nvPr/>
            </p:nvSpPr>
            <p:spPr>
              <a:xfrm>
                <a:off x="7568255" y="6099910"/>
                <a:ext cx="392082" cy="392082"/>
              </a:xfrm>
              <a:prstGeom prst="star5">
                <a:avLst>
                  <a:gd name="adj" fmla="val 21051"/>
                  <a:gd name="hf" fmla="val 105146"/>
                  <a:gd name="vf" fmla="val 110557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15" name="Szövegdoboz 4114">
                <a:extLst>
                  <a:ext uri="{FF2B5EF4-FFF2-40B4-BE49-F238E27FC236}">
                    <a16:creationId xmlns:a16="http://schemas.microsoft.com/office/drawing/2014/main" id="{EDADEAA8-46DE-2CD3-ABE7-DB48E44E51F3}"/>
                  </a:ext>
                </a:extLst>
              </p:cNvPr>
              <p:cNvSpPr txBox="1"/>
              <p:nvPr/>
            </p:nvSpPr>
            <p:spPr>
              <a:xfrm>
                <a:off x="9160269" y="6107971"/>
                <a:ext cx="30956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2400" dirty="0">
                    <a:latin typeface="Google Sans"/>
                  </a:rPr>
                  <a:t>5 csillaggal értékelte</a:t>
                </a:r>
                <a:endParaRPr lang="de-DE" sz="2400" dirty="0">
                  <a:latin typeface="Google Sans"/>
                </a:endParaRPr>
              </a:p>
            </p:txBody>
          </p:sp>
          <p:sp>
            <p:nvSpPr>
              <p:cNvPr id="4116" name="Ellipszis 4115">
                <a:extLst>
                  <a:ext uri="{FF2B5EF4-FFF2-40B4-BE49-F238E27FC236}">
                    <a16:creationId xmlns:a16="http://schemas.microsoft.com/office/drawing/2014/main" id="{C4305601-EB6E-8616-1AEB-8D0C22FFA72A}"/>
                  </a:ext>
                </a:extLst>
              </p:cNvPr>
              <p:cNvSpPr/>
              <p:nvPr/>
            </p:nvSpPr>
            <p:spPr>
              <a:xfrm>
                <a:off x="6385852" y="2771249"/>
                <a:ext cx="415470" cy="415470"/>
              </a:xfrm>
              <a:prstGeom prst="ellipse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117" name="Szövegdoboz 4116">
                <a:extLst>
                  <a:ext uri="{FF2B5EF4-FFF2-40B4-BE49-F238E27FC236}">
                    <a16:creationId xmlns:a16="http://schemas.microsoft.com/office/drawing/2014/main" id="{8B35EDED-4CB4-76CF-D0C8-AE33912B3F7E}"/>
                  </a:ext>
                </a:extLst>
              </p:cNvPr>
              <p:cNvSpPr txBox="1"/>
              <p:nvPr/>
            </p:nvSpPr>
            <p:spPr>
              <a:xfrm>
                <a:off x="6832083" y="2765292"/>
                <a:ext cx="27828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2400" dirty="0">
                    <a:latin typeface="Google Sans"/>
                    <a:ea typeface="ADLaM Display" panose="02010000000000000000" pitchFamily="2" charset="0"/>
                    <a:cs typeface="ADLaM Display" panose="02010000000000000000" pitchFamily="2" charset="0"/>
                  </a:rPr>
                  <a:t>Bánk Bán Brigád</a:t>
                </a:r>
              </a:p>
            </p:txBody>
          </p:sp>
        </p:grpSp>
        <p:sp>
          <p:nvSpPr>
            <p:cNvPr id="4121" name="Csillag: 5 ágú 4120">
              <a:extLst>
                <a:ext uri="{FF2B5EF4-FFF2-40B4-BE49-F238E27FC236}">
                  <a16:creationId xmlns:a16="http://schemas.microsoft.com/office/drawing/2014/main" id="{9DDC47D8-D63B-92A3-314C-FB3ADC430060}"/>
                </a:ext>
              </a:extLst>
            </p:cNvPr>
            <p:cNvSpPr/>
            <p:nvPr/>
          </p:nvSpPr>
          <p:spPr>
            <a:xfrm rot="12926093">
              <a:off x="8157789" y="12010320"/>
              <a:ext cx="392082" cy="392082"/>
            </a:xfrm>
            <a:prstGeom prst="star5">
              <a:avLst>
                <a:gd name="adj" fmla="val 21051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22" name="Csillag: 5 ágú 4121">
              <a:extLst>
                <a:ext uri="{FF2B5EF4-FFF2-40B4-BE49-F238E27FC236}">
                  <a16:creationId xmlns:a16="http://schemas.microsoft.com/office/drawing/2014/main" id="{B0579EC0-C877-2A40-A1F0-A8E38B4AEEB0}"/>
                </a:ext>
              </a:extLst>
            </p:cNvPr>
            <p:cNvSpPr/>
            <p:nvPr/>
          </p:nvSpPr>
          <p:spPr>
            <a:xfrm rot="12926093">
              <a:off x="7676311" y="12031801"/>
              <a:ext cx="392082" cy="392082"/>
            </a:xfrm>
            <a:prstGeom prst="star5">
              <a:avLst>
                <a:gd name="adj" fmla="val 21051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118" name="Cím 1">
            <a:extLst>
              <a:ext uri="{FF2B5EF4-FFF2-40B4-BE49-F238E27FC236}">
                <a16:creationId xmlns:a16="http://schemas.microsoft.com/office/drawing/2014/main" id="{B5507367-83EA-EAAE-E602-B4A33D02E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540" y="-1526906"/>
            <a:ext cx="7238515" cy="2403674"/>
          </a:xfrm>
        </p:spPr>
        <p:txBody>
          <a:bodyPr>
            <a:normAutofit/>
          </a:bodyPr>
          <a:lstStyle/>
          <a:p>
            <a:r>
              <a:rPr lang="hu-HU" sz="4400" dirty="0">
                <a:latin typeface="Amasis MT Pro" panose="02040504050005020304" pitchFamily="18" charset="-18"/>
              </a:rPr>
              <a:t>Sinkovits Imre</a:t>
            </a:r>
            <a:endParaRPr lang="de-DE" sz="4400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82696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046 L 1.66667E-6 0.00069 C -0.03958 0.00278 -0.04128 0.00324 -0.08516 0.00486 C -0.11198 0.00579 -0.13919 0.00625 -0.16589 0.00741 C -0.24193 0.01134 -0.33099 0.01921 -0.39922 0.02616 C -0.44414 0.03055 -0.49076 0.03403 -0.53373 0.03958 C -0.54935 0.04143 -0.56472 0.04329 -0.57982 0.04537 C -0.58399 0.04583 -0.58802 0.0463 -0.59154 0.04722 C -0.5957 0.04792 -0.59922 0.04907 -0.603 0.04977 C -0.6043 0.05023 -0.60586 0.05046 -0.6069 0.05069 C -0.6086 0.05139 -0.61029 0.05185 -0.61211 0.05231 C -0.61315 0.05255 -0.61472 0.05278 -0.61589 0.05324 C -0.61771 0.0537 -0.61888 0.0544 -0.62097 0.05509 C -0.62331 0.05579 -0.62669 0.05602 -0.62878 0.05671 C -0.62943 0.05717 -0.63008 0.05764 -0.63125 0.05764 C -0.6349 0.0588 -0.63893 0.05995 -0.64271 0.06111 C -0.64323 0.06134 -0.65078 0.06342 -0.653 0.06389 C -0.65664 0.06435 -0.66081 0.06505 -0.66458 0.06551 C -0.66654 0.06551 -0.66901 0.06574 -0.67097 0.06597 C -0.67318 0.0662 -0.67513 0.06667 -0.67735 0.0669 C -0.67995 0.06713 -0.68529 0.06736 -0.68529 0.06759 C -0.6944 0.06898 -0.68268 0.06713 -0.69414 0.06875 C -0.69544 0.06898 -0.69662 0.06921 -0.69766 0.06944 C -0.70026 0.06967 -0.70417 0.07014 -0.70703 0.07014 C -0.7099 0.07037 -0.71289 0.07037 -0.71589 0.0706 C -0.72018 0.07083 -0.71953 0.0706 -0.71953 0.07106 L -0.71953 0.07176 " pathEditMode="relative" rAng="0" ptsTypes="AAAAAAAAAAAAAAAAAAAAAAAAAAA">
                                      <p:cBhvr>
                                        <p:cTn id="6" dur="3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90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836 0.06667 L -0.71836 0.0669 C -0.70664 0.12963 -0.71758 0.07384 -0.70807 0.11713 C -0.70742 0.12014 -0.70716 0.12338 -0.70638 0.12639 C -0.7043 0.13356 -0.7013 0.14028 -0.69948 0.14768 C -0.69831 0.15231 -0.69727 0.15694 -0.69597 0.16157 C -0.69466 0.16667 -0.69297 0.17153 -0.69167 0.17685 C -0.69089 0.18032 -0.69076 0.18403 -0.68998 0.1875 C -0.68789 0.19745 -0.68451 0.20648 -0.68307 0.21667 C -0.68242 0.22083 -0.6819 0.22477 -0.68138 0.22893 C -0.68073 0.23356 -0.68034 0.23819 -0.67956 0.24259 C -0.67591 0.26574 -0.67669 0.2544 -0.67448 0.27338 C -0.6724 0.29005 -0.67409 0.2963 -0.66927 0.31782 C -0.66862 0.32037 -0.6681 0.32292 -0.66758 0.32546 C -0.66693 0.32847 -0.66654 0.33171 -0.66576 0.33472 C -0.66537 0.3368 -0.66472 0.33866 -0.66406 0.34074 C -0.6638 0.34329 -0.66367 0.34583 -0.66328 0.34838 C -0.66224 0.35324 -0.66055 0.35741 -0.65977 0.36227 C -0.65912 0.3662 -0.65925 0.37037 -0.65886 0.37454 C -0.65781 0.38634 -0.65807 0.37778 -0.65807 0.3868 L -0.65625 0.38518 " pathEditMode="relative" rAng="0" ptsTypes="AAAAAAAAAAAAAAAAAAAAA">
                                      <p:cBhvr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276 0.39884 L -0.66276 0.39884 C -0.65794 0.39722 -0.653 0.39676 -0.64831 0.39398 C -0.62722 0.38194 -0.62891 0.37546 -0.60755 0.35671 C -0.57761 0.32986 -0.5474 0.3037 -0.5168 0.2794 C -0.49011 0.25833 -0.52266 0.28472 -0.48255 0.24907 C -0.47695 0.24398 -0.4707 0.2412 -0.46537 0.23495 C -0.46146 0.23032 -0.45768 0.22523 -0.45365 0.22106 C -0.45104 0.21829 -0.44844 0.21597 -0.4457 0.21389 C -0.44024 0.20972 -0.4431 0.21412 -0.44037 0.20926 L -0.42852 0.19768 " pathEditMode="relative" ptsTypes="AAAAAAAAAAA">
                                      <p:cBhvr>
                                        <p:cTn id="4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998 0.20741 L -0.43998 0.20741 C -0.38099 0.2956 -0.30104 0.41759 -0.24466 0.46759 C -0.23763 0.47384 -0.21966 0.48912 -0.21159 0.49861 C -0.20847 0.50231 -0.20586 0.50717 -0.20287 0.51111 C -0.20117 0.51319 -0.19753 0.51736 -0.19753 0.51736 L -0.19753 0.51736 L -0.19753 0.51736 L -0.19753 0.51736 " pathEditMode="relative" ptsTypes="AAAAAAAAA">
                                      <p:cBhvr>
                                        <p:cTn id="6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75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75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zövegdoboz 40">
            <a:extLst>
              <a:ext uri="{FF2B5EF4-FFF2-40B4-BE49-F238E27FC236}">
                <a16:creationId xmlns:a16="http://schemas.microsoft.com/office/drawing/2014/main" id="{C303E7ED-B10D-069B-402A-A2362F0B1A37}"/>
              </a:ext>
            </a:extLst>
          </p:cNvPr>
          <p:cNvSpPr txBox="1"/>
          <p:nvPr/>
        </p:nvSpPr>
        <p:spPr>
          <a:xfrm>
            <a:off x="3731249" y="2778205"/>
            <a:ext cx="7762420" cy="2151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>
              <a:lnSpc>
                <a:spcPct val="250000"/>
              </a:lnSpc>
              <a:buFont typeface="Wingdings" panose="05000000000000000000" pitchFamily="2" charset="2"/>
              <a:buChar char=""/>
            </a:pPr>
            <a:r>
              <a:rPr lang="hu-HU" dirty="0">
                <a:hlinkClick r:id="rId2"/>
              </a:rPr>
              <a:t>https://nemzetiszinhaz.hu/muvesz/sinkovits-imre</a:t>
            </a:r>
            <a:endParaRPr lang="hu-HU" dirty="0"/>
          </a:p>
          <a:p>
            <a:pPr marL="812800" indent="-812800">
              <a:lnSpc>
                <a:spcPct val="250000"/>
              </a:lnSpc>
              <a:buFont typeface="Wingdings" panose="05000000000000000000" pitchFamily="2" charset="2"/>
              <a:buChar char=""/>
            </a:pPr>
            <a:r>
              <a:rPr lang="hu-HU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Sütő András: Sinkovits  </a:t>
            </a:r>
            <a:r>
              <a:rPr lang="hu-HU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Hugalibri</a:t>
            </a:r>
            <a:r>
              <a:rPr lang="hu-HU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Kft. (2001)</a:t>
            </a:r>
          </a:p>
          <a:p>
            <a:pPr marL="812800" indent="-812800">
              <a:lnSpc>
                <a:spcPct val="250000"/>
              </a:lnSpc>
              <a:buFont typeface="Wingdings" panose="05000000000000000000" pitchFamily="2" charset="2"/>
              <a:buChar char=""/>
            </a:pPr>
            <a:r>
              <a:rPr lang="de-DE" dirty="0">
                <a:solidFill>
                  <a:srgbClr val="46788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https://hu.wikipedia.org/wiki/Sinkovits_Imre</a:t>
            </a:r>
            <a:endParaRPr lang="hu-HU" dirty="0"/>
          </a:p>
          <a:p>
            <a:pPr marL="812800" indent="-812800">
              <a:lnSpc>
                <a:spcPct val="250000"/>
              </a:lnSpc>
              <a:buFont typeface="Wingdings" panose="05000000000000000000" pitchFamily="2" charset="2"/>
              <a:buChar char=""/>
            </a:pPr>
            <a:r>
              <a:rPr lang="hu-HU" dirty="0">
                <a:hlinkClick r:id="rId4"/>
              </a:rPr>
              <a:t>https://nullaev.hu/hu/sinkovits-imre</a:t>
            </a:r>
            <a:endParaRPr lang="hu-HU" dirty="0"/>
          </a:p>
          <a:p>
            <a:pPr marL="812800" indent="-812800">
              <a:lnSpc>
                <a:spcPct val="250000"/>
              </a:lnSpc>
              <a:buFont typeface="Wingdings" panose="05000000000000000000" pitchFamily="2" charset="2"/>
              <a:buChar char=""/>
            </a:pPr>
            <a:r>
              <a:rPr lang="hu-HU" dirty="0">
                <a:hlinkClick r:id="rId5"/>
              </a:rPr>
              <a:t>https://www.ujsagmuzeum.hu/sinkovits-imre2/</a:t>
            </a:r>
            <a:endParaRPr lang="hu-HU" dirty="0"/>
          </a:p>
          <a:p>
            <a:pPr marL="812800" indent="-812800">
              <a:lnSpc>
                <a:spcPct val="250000"/>
              </a:lnSpc>
              <a:buFont typeface="Wingdings" panose="05000000000000000000" pitchFamily="2" charset="2"/>
              <a:buChar char=""/>
            </a:pPr>
            <a:r>
              <a:rPr lang="hu-HU" dirty="0">
                <a:hlinkClick r:id="rId6"/>
              </a:rPr>
              <a:t>https://prezi.com/z3vxciu5llkk/sinkovits-imre/</a:t>
            </a:r>
            <a:endParaRPr lang="hu-HU" dirty="0"/>
          </a:p>
          <a:p>
            <a:pPr marL="812800" indent="-812800">
              <a:lnSpc>
                <a:spcPct val="250000"/>
              </a:lnSpc>
              <a:buFont typeface="Wingdings" panose="05000000000000000000" pitchFamily="2" charset="2"/>
              <a:buChar char=""/>
            </a:pPr>
            <a:r>
              <a:rPr lang="hu-HU" dirty="0">
                <a:hlinkClick r:id="rId7"/>
              </a:rPr>
              <a:t>https://prezi.com/4ms7gmzgsg4v/sinkovits-imre/</a:t>
            </a:r>
            <a:endParaRPr lang="hu-HU" dirty="0"/>
          </a:p>
          <a:p>
            <a:pPr marL="812800" indent="-812800">
              <a:lnSpc>
                <a:spcPct val="250000"/>
              </a:lnSpc>
              <a:buFont typeface="Wingdings" panose="05000000000000000000" pitchFamily="2" charset="2"/>
              <a:buChar char=""/>
            </a:pPr>
            <a:r>
              <a:rPr lang="de-DE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  <a:hlinkClick r:id="rId8"/>
              </a:rPr>
              <a:t>https://www.oszk.hu/sites/default/files/virtualis_kiallitasok/bank_ban/lapok/nsz75.html</a:t>
            </a:r>
            <a:endParaRPr lang="de-DE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12800" indent="-812800">
              <a:lnSpc>
                <a:spcPct val="250000"/>
              </a:lnSpc>
              <a:buFont typeface="Wingdings" panose="05000000000000000000" pitchFamily="2" charset="2"/>
              <a:buChar char=""/>
            </a:pPr>
            <a:r>
              <a:rPr lang="de-DE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  <a:hlinkClick r:id="rId9"/>
              </a:rPr>
              <a:t>https://moszkvater.com/nem-ezt-akartam-en/</a:t>
            </a:r>
            <a:endParaRPr lang="de-DE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12800" indent="-812800">
              <a:lnSpc>
                <a:spcPct val="250000"/>
              </a:lnSpc>
              <a:buFont typeface="Wingdings" panose="05000000000000000000" pitchFamily="2" charset="2"/>
              <a:buChar char=""/>
            </a:pPr>
            <a:r>
              <a:rPr lang="de-DE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  <a:hlinkClick r:id="rId10"/>
              </a:rPr>
              <a:t>https://szinhaz.net/wp-content/uploads/pdf/1975_07.pdf</a:t>
            </a:r>
            <a:endParaRPr lang="de-DE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12800" indent="-812800">
              <a:lnSpc>
                <a:spcPct val="250000"/>
              </a:lnSpc>
              <a:buFont typeface="Wingdings" panose="05000000000000000000" pitchFamily="2" charset="2"/>
              <a:buChar char=""/>
            </a:pPr>
            <a:r>
              <a:rPr lang="hu-HU" dirty="0">
                <a:hlinkClick r:id="rId11"/>
              </a:rPr>
              <a:t>https://nemzetiarchivum.hu/photobank</a:t>
            </a:r>
            <a:endParaRPr lang="hu-HU" dirty="0"/>
          </a:p>
          <a:p>
            <a:pPr marL="812800" indent="-812800">
              <a:lnSpc>
                <a:spcPct val="250000"/>
              </a:lnSpc>
              <a:buFont typeface="Wingdings" panose="05000000000000000000" pitchFamily="2" charset="2"/>
              <a:buChar char=""/>
            </a:pPr>
            <a:r>
              <a:rPr lang="hu-HU" dirty="0">
                <a:hlinkClick r:id="rId12"/>
              </a:rPr>
              <a:t>https://www.youtube.com/watch?v=NUfLM4JJHs4&amp;t=7s</a:t>
            </a:r>
            <a:endParaRPr lang="hu-HU" dirty="0"/>
          </a:p>
          <a:p>
            <a:pPr marL="812800" indent="-812800">
              <a:lnSpc>
                <a:spcPct val="250000"/>
              </a:lnSpc>
              <a:buFont typeface="Wingdings" panose="05000000000000000000" pitchFamily="2" charset="2"/>
              <a:buChar char=""/>
            </a:pPr>
            <a:endParaRPr lang="hu-HU" dirty="0"/>
          </a:p>
          <a:p>
            <a:pPr>
              <a:lnSpc>
                <a:spcPct val="250000"/>
              </a:lnSpc>
            </a:pPr>
            <a:endParaRPr lang="hu-HU" dirty="0"/>
          </a:p>
          <a:p>
            <a:pPr>
              <a:lnSpc>
                <a:spcPct val="250000"/>
              </a:lnSpc>
            </a:pPr>
            <a:endParaRPr lang="hu-HU" dirty="0"/>
          </a:p>
          <a:p>
            <a:pPr>
              <a:lnSpc>
                <a:spcPct val="250000"/>
              </a:lnSpc>
            </a:pPr>
            <a:endParaRPr lang="hu-HU" dirty="0"/>
          </a:p>
          <a:p>
            <a:pPr>
              <a:lnSpc>
                <a:spcPct val="250000"/>
              </a:lnSpc>
            </a:pPr>
            <a:endParaRPr lang="hu-HU" dirty="0"/>
          </a:p>
          <a:p>
            <a:endParaRPr lang="hu-HU" dirty="0"/>
          </a:p>
          <a:p>
            <a:endParaRPr lang="hu-HU" dirty="0"/>
          </a:p>
          <a:p>
            <a:pPr algn="ctr"/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Abban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hiszek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hogy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színház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segít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embereknek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jobbá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szebbé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tenni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életüket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azért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lettem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színész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mert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úgy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éreztem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hogyanról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de-DE" sz="24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mondanivalóm</a:t>
            </a:r>
            <a:r>
              <a:rPr lang="de-DE" sz="24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.„</a:t>
            </a:r>
            <a:endParaRPr lang="hu-HU" sz="2400" b="0" i="1" dirty="0">
              <a:solidFill>
                <a:srgbClr val="2021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2400" i="1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2400" i="1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2400" i="1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2400" i="1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2400" i="1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2400" i="1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2400" i="1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2400" i="1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2400" i="1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2400" i="1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2400" i="1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2400" i="1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5400" i="1" dirty="0">
                <a:solidFill>
                  <a:srgbClr val="202122"/>
                </a:solidFill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Köszönjük a figyelmet!</a:t>
            </a:r>
          </a:p>
          <a:p>
            <a:pPr algn="ctr"/>
            <a:endParaRPr lang="hu-HU" sz="2400" i="1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2400" i="1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2400" i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Készítette: Fábián Zoltán, </a:t>
            </a:r>
            <a:r>
              <a:rPr lang="hu-HU" sz="2400" i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Gesztei</a:t>
            </a:r>
            <a:r>
              <a:rPr lang="hu-HU" sz="2400" i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Diána, </a:t>
            </a:r>
            <a:r>
              <a:rPr lang="hu-HU" sz="2400" i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Konyeczky</a:t>
            </a:r>
            <a:r>
              <a:rPr lang="hu-HU" sz="2400" i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Kíra, </a:t>
            </a:r>
            <a:r>
              <a:rPr lang="hu-HU" sz="2400" i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Menczel</a:t>
            </a:r>
            <a:r>
              <a:rPr lang="hu-HU" sz="2400" i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Sára 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"/>
            </a:pPr>
            <a:endParaRPr lang="hu-HU" dirty="0"/>
          </a:p>
          <a:p>
            <a:pPr marL="285750" indent="-285750">
              <a:buFont typeface="Wingdings" panose="05000000000000000000" pitchFamily="2" charset="2"/>
              <a:buChar char=""/>
            </a:pPr>
            <a:endParaRPr lang="de-DE" dirty="0"/>
          </a:p>
        </p:txBody>
      </p:sp>
      <p:sp>
        <p:nvSpPr>
          <p:cNvPr id="42" name="Téglalap 41">
            <a:extLst>
              <a:ext uri="{FF2B5EF4-FFF2-40B4-BE49-F238E27FC236}">
                <a16:creationId xmlns:a16="http://schemas.microsoft.com/office/drawing/2014/main" id="{69DB9F7E-2A1E-5600-B2A2-27172BC53988}"/>
              </a:ext>
            </a:extLst>
          </p:cNvPr>
          <p:cNvSpPr/>
          <p:nvPr/>
        </p:nvSpPr>
        <p:spPr>
          <a:xfrm>
            <a:off x="210196" y="0"/>
            <a:ext cx="12192000" cy="279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9FB50335-2318-DD6F-CE79-9BBF81F5EE43}"/>
              </a:ext>
            </a:extLst>
          </p:cNvPr>
          <p:cNvCxnSpPr>
            <a:cxnSpLocks/>
          </p:cNvCxnSpPr>
          <p:nvPr/>
        </p:nvCxnSpPr>
        <p:spPr>
          <a:xfrm>
            <a:off x="11955005" y="1584500"/>
            <a:ext cx="0" cy="54579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7E961F42-0F0E-F64A-7678-DF803893CC56}"/>
              </a:ext>
            </a:extLst>
          </p:cNvPr>
          <p:cNvCxnSpPr>
            <a:cxnSpLocks/>
          </p:cNvCxnSpPr>
          <p:nvPr/>
        </p:nvCxnSpPr>
        <p:spPr>
          <a:xfrm>
            <a:off x="12175958" y="1587500"/>
            <a:ext cx="0" cy="54579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5" name="Kép 34">
            <a:extLst>
              <a:ext uri="{FF2B5EF4-FFF2-40B4-BE49-F238E27FC236}">
                <a16:creationId xmlns:a16="http://schemas.microsoft.com/office/drawing/2014/main" id="{A09E5AE9-41BB-280E-3996-5986D0FFD58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658" r="79077" b="4084"/>
          <a:stretch/>
        </p:blipFill>
        <p:spPr>
          <a:xfrm>
            <a:off x="68413" y="1948178"/>
            <a:ext cx="2501377" cy="3420488"/>
          </a:xfrm>
          <a:prstGeom prst="rect">
            <a:avLst/>
          </a:prstGeom>
        </p:spPr>
      </p:pic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1E76A4D7-4341-954B-1F8F-76B24842CC35}"/>
              </a:ext>
            </a:extLst>
          </p:cNvPr>
          <p:cNvSpPr/>
          <p:nvPr/>
        </p:nvSpPr>
        <p:spPr>
          <a:xfrm>
            <a:off x="3044006" y="1909142"/>
            <a:ext cx="8436783" cy="5253658"/>
          </a:xfrm>
          <a:prstGeom prst="roundRect">
            <a:avLst>
              <a:gd name="adj" fmla="val 2190"/>
            </a:avLst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églalap: lekerekített 36">
            <a:extLst>
              <a:ext uri="{FF2B5EF4-FFF2-40B4-BE49-F238E27FC236}">
                <a16:creationId xmlns:a16="http://schemas.microsoft.com/office/drawing/2014/main" id="{6320F38A-F10F-EE5A-B7D5-F434DF1921A5}"/>
              </a:ext>
            </a:extLst>
          </p:cNvPr>
          <p:cNvSpPr/>
          <p:nvPr/>
        </p:nvSpPr>
        <p:spPr>
          <a:xfrm>
            <a:off x="3044005" y="1905570"/>
            <a:ext cx="8436783" cy="799582"/>
          </a:xfrm>
          <a:prstGeom prst="roundRect">
            <a:avLst>
              <a:gd name="adj" fmla="val 12707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83049FEE-BFE5-6AB5-B9C8-1C2C9FB0EE82}"/>
              </a:ext>
            </a:extLst>
          </p:cNvPr>
          <p:cNvSpPr txBox="1"/>
          <p:nvPr/>
        </p:nvSpPr>
        <p:spPr>
          <a:xfrm>
            <a:off x="3096998" y="1982195"/>
            <a:ext cx="868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Google Sans"/>
              </a:rPr>
              <a:t>Keresési előzmény: 2024.03.21-2024.04.07.</a:t>
            </a:r>
            <a:endParaRPr lang="de-DE" sz="3600" dirty="0">
              <a:latin typeface="Google Sans"/>
            </a:endParaRPr>
          </a:p>
        </p:txBody>
      </p:sp>
      <p:sp>
        <p:nvSpPr>
          <p:cNvPr id="44" name="Téglalap 43">
            <a:extLst>
              <a:ext uri="{FF2B5EF4-FFF2-40B4-BE49-F238E27FC236}">
                <a16:creationId xmlns:a16="http://schemas.microsoft.com/office/drawing/2014/main" id="{96E3C94E-C3C1-DFCD-6EB5-67BF84478334}"/>
              </a:ext>
            </a:extLst>
          </p:cNvPr>
          <p:cNvSpPr/>
          <p:nvPr/>
        </p:nvSpPr>
        <p:spPr>
          <a:xfrm>
            <a:off x="11968521" y="1606772"/>
            <a:ext cx="200361" cy="32347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Téglalap: lekerekített 66">
            <a:extLst>
              <a:ext uri="{FF2B5EF4-FFF2-40B4-BE49-F238E27FC236}">
                <a16:creationId xmlns:a16="http://schemas.microsoft.com/office/drawing/2014/main" id="{59BD33E3-284B-A21C-246E-0D3348BDCC80}"/>
              </a:ext>
            </a:extLst>
          </p:cNvPr>
          <p:cNvSpPr/>
          <p:nvPr/>
        </p:nvSpPr>
        <p:spPr>
          <a:xfrm>
            <a:off x="2597641" y="204870"/>
            <a:ext cx="7238515" cy="62109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8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pic>
        <p:nvPicPr>
          <p:cNvPr id="68" name="Ábra 67" descr="Rádiós mikrofon egyszínű kitöltéssel">
            <a:extLst>
              <a:ext uri="{FF2B5EF4-FFF2-40B4-BE49-F238E27FC236}">
                <a16:creationId xmlns:a16="http://schemas.microsoft.com/office/drawing/2014/main" id="{43B616CB-120A-A215-DB23-3B127688E1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66187" y="273621"/>
            <a:ext cx="460278" cy="460278"/>
          </a:xfrm>
          <a:prstGeom prst="rect">
            <a:avLst/>
          </a:prstGeom>
        </p:spPr>
      </p:pic>
      <p:pic>
        <p:nvPicPr>
          <p:cNvPr id="69" name="Ábra 68" descr="Kamera egyszínű kitöltéssel">
            <a:extLst>
              <a:ext uri="{FF2B5EF4-FFF2-40B4-BE49-F238E27FC236}">
                <a16:creationId xmlns:a16="http://schemas.microsoft.com/office/drawing/2014/main" id="{AB9A3679-BF68-06DF-A01E-0D794F8B1C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05440" y="258486"/>
            <a:ext cx="460278" cy="460278"/>
          </a:xfrm>
          <a:prstGeom prst="rect">
            <a:avLst/>
          </a:prstGeom>
        </p:spPr>
      </p:pic>
      <p:pic>
        <p:nvPicPr>
          <p:cNvPr id="70" name="Ábra 69" descr="Nagyító egyszínű kitöltéssel">
            <a:extLst>
              <a:ext uri="{FF2B5EF4-FFF2-40B4-BE49-F238E27FC236}">
                <a16:creationId xmlns:a16="http://schemas.microsoft.com/office/drawing/2014/main" id="{3A30CA2A-D7AC-B75C-621C-19F31D7D5C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866859" y="263782"/>
            <a:ext cx="460278" cy="460278"/>
          </a:xfrm>
          <a:prstGeom prst="rect">
            <a:avLst/>
          </a:prstGeom>
        </p:spPr>
      </p:pic>
      <p:pic>
        <p:nvPicPr>
          <p:cNvPr id="71" name="Kép 70" descr="A képen Grafika, Betűtípus, Színesség, kör látható&#10;&#10;Automatikusan generált leírás">
            <a:extLst>
              <a:ext uri="{FF2B5EF4-FFF2-40B4-BE49-F238E27FC236}">
                <a16:creationId xmlns:a16="http://schemas.microsoft.com/office/drawing/2014/main" id="{F4819804-A7B5-187D-A098-4767056BE05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252279" y="120810"/>
            <a:ext cx="2133646" cy="722773"/>
          </a:xfrm>
          <a:prstGeom prst="rect">
            <a:avLst/>
          </a:prstGeom>
        </p:spPr>
      </p:pic>
      <p:pic>
        <p:nvPicPr>
          <p:cNvPr id="72" name="Kép 71">
            <a:extLst>
              <a:ext uri="{FF2B5EF4-FFF2-40B4-BE49-F238E27FC236}">
                <a16:creationId xmlns:a16="http://schemas.microsoft.com/office/drawing/2014/main" id="{03567AD1-B244-9FEE-F09E-FADDFAE0D12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82080" y="254653"/>
            <a:ext cx="371266" cy="270909"/>
          </a:xfrm>
          <a:prstGeom prst="rect">
            <a:avLst/>
          </a:prstGeom>
        </p:spPr>
      </p:pic>
      <p:pic>
        <p:nvPicPr>
          <p:cNvPr id="73" name="Kép 72">
            <a:extLst>
              <a:ext uri="{FF2B5EF4-FFF2-40B4-BE49-F238E27FC236}">
                <a16:creationId xmlns:a16="http://schemas.microsoft.com/office/drawing/2014/main" id="{C90E5766-BC0F-F7FA-807A-58800F94EE9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59418" y="190054"/>
            <a:ext cx="400106" cy="400106"/>
          </a:xfrm>
          <a:prstGeom prst="rect">
            <a:avLst/>
          </a:prstGeom>
        </p:spPr>
      </p:pic>
      <p:pic>
        <p:nvPicPr>
          <p:cNvPr id="74" name="Kép 73">
            <a:extLst>
              <a:ext uri="{FF2B5EF4-FFF2-40B4-BE49-F238E27FC236}">
                <a16:creationId xmlns:a16="http://schemas.microsoft.com/office/drawing/2014/main" id="{4A905D3E-766B-A436-1E69-CD1D48CAE11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372346" y="143608"/>
            <a:ext cx="488595" cy="492997"/>
          </a:xfrm>
          <a:prstGeom prst="rect">
            <a:avLst/>
          </a:prstGeom>
        </p:spPr>
      </p:pic>
      <p:cxnSp>
        <p:nvCxnSpPr>
          <p:cNvPr id="75" name="Egyenes összekötő 74">
            <a:extLst>
              <a:ext uri="{FF2B5EF4-FFF2-40B4-BE49-F238E27FC236}">
                <a16:creationId xmlns:a16="http://schemas.microsoft.com/office/drawing/2014/main" id="{3C987CB4-E3EF-9418-EDFB-62F9F8664EB6}"/>
              </a:ext>
            </a:extLst>
          </p:cNvPr>
          <p:cNvCxnSpPr/>
          <p:nvPr/>
        </p:nvCxnSpPr>
        <p:spPr>
          <a:xfrm>
            <a:off x="0" y="1587500"/>
            <a:ext cx="1219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Ábra 75" descr="Férfi profil egyszínű kitöltéssel">
            <a:extLst>
              <a:ext uri="{FF2B5EF4-FFF2-40B4-BE49-F238E27FC236}">
                <a16:creationId xmlns:a16="http://schemas.microsoft.com/office/drawing/2014/main" id="{F46E6EDE-B560-C77F-8395-3B1C51EE655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473800" y="1163037"/>
            <a:ext cx="457200" cy="457200"/>
          </a:xfrm>
          <a:prstGeom prst="rect">
            <a:avLst/>
          </a:prstGeom>
        </p:spPr>
      </p:pic>
      <p:sp>
        <p:nvSpPr>
          <p:cNvPr id="77" name="Szövegdoboz 76">
            <a:extLst>
              <a:ext uri="{FF2B5EF4-FFF2-40B4-BE49-F238E27FC236}">
                <a16:creationId xmlns:a16="http://schemas.microsoft.com/office/drawing/2014/main" id="{C72FC646-4E54-8B4A-48D6-8FDE29F95BCF}"/>
              </a:ext>
            </a:extLst>
          </p:cNvPr>
          <p:cNvSpPr txBox="1"/>
          <p:nvPr/>
        </p:nvSpPr>
        <p:spPr>
          <a:xfrm>
            <a:off x="1864083" y="1163037"/>
            <a:ext cx="97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Élete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78" name="Szövegdoboz 77">
            <a:extLst>
              <a:ext uri="{FF2B5EF4-FFF2-40B4-BE49-F238E27FC236}">
                <a16:creationId xmlns:a16="http://schemas.microsoft.com/office/drawing/2014/main" id="{7390C3F8-32A7-2A56-64CD-B878B49BD60A}"/>
              </a:ext>
            </a:extLst>
          </p:cNvPr>
          <p:cNvSpPr txBox="1"/>
          <p:nvPr/>
        </p:nvSpPr>
        <p:spPr>
          <a:xfrm>
            <a:off x="3414987" y="1169179"/>
            <a:ext cx="191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Munkássága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79" name="Szövegdoboz 78">
            <a:extLst>
              <a:ext uri="{FF2B5EF4-FFF2-40B4-BE49-F238E27FC236}">
                <a16:creationId xmlns:a16="http://schemas.microsoft.com/office/drawing/2014/main" id="{1A815339-17BC-A9A6-8409-3012D6D69722}"/>
              </a:ext>
            </a:extLst>
          </p:cNvPr>
          <p:cNvSpPr txBox="1"/>
          <p:nvPr/>
        </p:nvSpPr>
        <p:spPr>
          <a:xfrm>
            <a:off x="5799108" y="1169179"/>
            <a:ext cx="143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Szerepei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80" name="Szövegdoboz 79">
            <a:extLst>
              <a:ext uri="{FF2B5EF4-FFF2-40B4-BE49-F238E27FC236}">
                <a16:creationId xmlns:a16="http://schemas.microsoft.com/office/drawing/2014/main" id="{E6375EDC-713D-EE64-0F01-74CAA61E2D77}"/>
              </a:ext>
            </a:extLst>
          </p:cNvPr>
          <p:cNvSpPr txBox="1"/>
          <p:nvPr/>
        </p:nvSpPr>
        <p:spPr>
          <a:xfrm>
            <a:off x="7874950" y="1156738"/>
            <a:ext cx="1430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Bánk bán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sp>
        <p:nvSpPr>
          <p:cNvPr id="81" name="Szövegdoboz 80">
            <a:extLst>
              <a:ext uri="{FF2B5EF4-FFF2-40B4-BE49-F238E27FC236}">
                <a16:creationId xmlns:a16="http://schemas.microsoft.com/office/drawing/2014/main" id="{498E5924-529A-5F73-B8BA-066962F13B77}"/>
              </a:ext>
            </a:extLst>
          </p:cNvPr>
          <p:cNvSpPr txBox="1"/>
          <p:nvPr/>
        </p:nvSpPr>
        <p:spPr>
          <a:xfrm>
            <a:off x="9915876" y="1156201"/>
            <a:ext cx="111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masis MT Pro" panose="02040504050005020304" pitchFamily="18" charset="-18"/>
              </a:rPr>
              <a:t>Forrás</a:t>
            </a:r>
            <a:endParaRPr lang="de-DE" sz="2400" dirty="0">
              <a:latin typeface="Amasis MT Pro" panose="02040504050005020304" pitchFamily="18" charset="-18"/>
            </a:endParaRPr>
          </a:p>
        </p:txBody>
      </p:sp>
      <p:pic>
        <p:nvPicPr>
          <p:cNvPr id="82" name="Ábra 81" descr="Bőrönd egyszínű kitöltéssel">
            <a:extLst>
              <a:ext uri="{FF2B5EF4-FFF2-40B4-BE49-F238E27FC236}">
                <a16:creationId xmlns:a16="http://schemas.microsoft.com/office/drawing/2014/main" id="{6940CCFB-F937-C094-82E8-6DC9C7BC476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913084" y="1163037"/>
            <a:ext cx="461666" cy="461666"/>
          </a:xfrm>
          <a:prstGeom prst="rect">
            <a:avLst/>
          </a:prstGeom>
        </p:spPr>
      </p:pic>
      <p:pic>
        <p:nvPicPr>
          <p:cNvPr id="83" name="Ábra 82" descr="Dráma egyszínű kitöltéssel">
            <a:extLst>
              <a:ext uri="{FF2B5EF4-FFF2-40B4-BE49-F238E27FC236}">
                <a16:creationId xmlns:a16="http://schemas.microsoft.com/office/drawing/2014/main" id="{A46F8ADE-1FF0-F9DC-3B3C-428A385329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403421" y="1125834"/>
            <a:ext cx="461666" cy="461666"/>
          </a:xfrm>
          <a:prstGeom prst="rect">
            <a:avLst/>
          </a:prstGeom>
        </p:spPr>
      </p:pic>
      <p:pic>
        <p:nvPicPr>
          <p:cNvPr id="84" name="Ábra 83" descr="Kotta egyszínű kitöltéssel">
            <a:extLst>
              <a:ext uri="{FF2B5EF4-FFF2-40B4-BE49-F238E27FC236}">
                <a16:creationId xmlns:a16="http://schemas.microsoft.com/office/drawing/2014/main" id="{EAF2104D-3264-9B85-6FE6-3F4BD3B00B1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258759" y="1085513"/>
            <a:ext cx="634999" cy="634999"/>
          </a:xfrm>
          <a:prstGeom prst="rect">
            <a:avLst/>
          </a:prstGeom>
        </p:spPr>
      </p:pic>
      <p:pic>
        <p:nvPicPr>
          <p:cNvPr id="85" name="Ábra 84" descr="Internet egyszínű kitöltéssel">
            <a:extLst>
              <a:ext uri="{FF2B5EF4-FFF2-40B4-BE49-F238E27FC236}">
                <a16:creationId xmlns:a16="http://schemas.microsoft.com/office/drawing/2014/main" id="{32A8F284-202E-96D5-B8B8-7BFF86BFB4A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464100" y="1158996"/>
            <a:ext cx="482029" cy="482029"/>
          </a:xfrm>
          <a:prstGeom prst="rect">
            <a:avLst/>
          </a:prstGeom>
        </p:spPr>
      </p:pic>
      <p:cxnSp>
        <p:nvCxnSpPr>
          <p:cNvPr id="86" name="Egyenes összekötő 85">
            <a:extLst>
              <a:ext uri="{FF2B5EF4-FFF2-40B4-BE49-F238E27FC236}">
                <a16:creationId xmlns:a16="http://schemas.microsoft.com/office/drawing/2014/main" id="{4A0686C8-FBF9-B66A-8DB9-272D0B7E737D}"/>
              </a:ext>
            </a:extLst>
          </p:cNvPr>
          <p:cNvCxnSpPr>
            <a:cxnSpLocks/>
          </p:cNvCxnSpPr>
          <p:nvPr/>
        </p:nvCxnSpPr>
        <p:spPr>
          <a:xfrm flipV="1">
            <a:off x="9398768" y="1641025"/>
            <a:ext cx="1556902" cy="12081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2">
            <a:extLst>
              <a:ext uri="{FF2B5EF4-FFF2-40B4-BE49-F238E27FC236}">
                <a16:creationId xmlns:a16="http://schemas.microsoft.com/office/drawing/2014/main" id="{78B12B08-04DC-9694-6C50-CC6FA6D11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1" name="Kép 90">
            <a:extLst>
              <a:ext uri="{FF2B5EF4-FFF2-40B4-BE49-F238E27FC236}">
                <a16:creationId xmlns:a16="http://schemas.microsoft.com/office/drawing/2014/main" id="{C6F320E2-3449-B21D-B0C1-EB1BD66FAB8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16576" y="4535971"/>
            <a:ext cx="2584292" cy="1886733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8B0043F-FBF5-22CC-16AA-46B683D66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540" y="-1526906"/>
            <a:ext cx="7238515" cy="2403674"/>
          </a:xfrm>
        </p:spPr>
        <p:txBody>
          <a:bodyPr>
            <a:normAutofit/>
          </a:bodyPr>
          <a:lstStyle/>
          <a:p>
            <a:r>
              <a:rPr lang="hu-HU" sz="4400" dirty="0">
                <a:latin typeface="Amasis MT Pro" panose="02040504050005020304" pitchFamily="18" charset="-18"/>
              </a:rPr>
              <a:t>Sinkovits Imre</a:t>
            </a:r>
            <a:endParaRPr lang="de-DE" sz="4400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848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3.75E-6 0.71991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9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-0.02721 -2.5831 " pathEditMode="relative" rAng="0" ptsTypes="AA">
                                      <p:cBhvr>
                                        <p:cTn id="8" dur="4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" y="-1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FB3B8DED3310840A6BD9EF1BCC11AEB" ma:contentTypeVersion="14" ma:contentTypeDescription="Új dokumentum létrehozása." ma:contentTypeScope="" ma:versionID="a8c2a5cfc14e1f35f3ec7c8254ce597b">
  <xsd:schema xmlns:xsd="http://www.w3.org/2001/XMLSchema" xmlns:xs="http://www.w3.org/2001/XMLSchema" xmlns:p="http://schemas.microsoft.com/office/2006/metadata/properties" xmlns:ns3="567b1355-da18-415d-ae7c-30564383b545" xmlns:ns4="6de2dddb-df91-40c4-812f-b7bb0b686172" targetNamespace="http://schemas.microsoft.com/office/2006/metadata/properties" ma:root="true" ma:fieldsID="3250a65568745f7a6d692d77103ccbc9" ns3:_="" ns4:_="">
    <xsd:import namespace="567b1355-da18-415d-ae7c-30564383b545"/>
    <xsd:import namespace="6de2dddb-df91-40c4-812f-b7bb0b68617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b1355-da18-415d-ae7c-30564383b5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e2dddb-df91-40c4-812f-b7bb0b68617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Megosztási tipp kivonat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67b1355-da18-415d-ae7c-30564383b54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7CEB5D-8653-4DE3-AB52-9854B812F9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7b1355-da18-415d-ae7c-30564383b545"/>
    <ds:schemaRef ds:uri="6de2dddb-df91-40c4-812f-b7bb0b6861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3CFE6D-B30C-4A4E-92A3-74D847FB6941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6de2dddb-df91-40c4-812f-b7bb0b686172"/>
    <ds:schemaRef ds:uri="http://schemas.microsoft.com/office/infopath/2007/PartnerControls"/>
    <ds:schemaRef ds:uri="http://www.w3.org/XML/1998/namespace"/>
    <ds:schemaRef ds:uri="567b1355-da18-415d-ae7c-30564383b545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F86A6B5-B486-4808-A658-CAECA4C80A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784</Words>
  <Application>Microsoft Office PowerPoint</Application>
  <PresentationFormat>Szélesvásznú</PresentationFormat>
  <Paragraphs>143</Paragraphs>
  <Slides>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7" baseType="lpstr">
      <vt:lpstr>ADLaM Display</vt:lpstr>
      <vt:lpstr>Amasis MT Pro</vt:lpstr>
      <vt:lpstr>Aptos</vt:lpstr>
      <vt:lpstr>Aptos Display</vt:lpstr>
      <vt:lpstr>Arial</vt:lpstr>
      <vt:lpstr>Google Sans</vt:lpstr>
      <vt:lpstr>Helvetica</vt:lpstr>
      <vt:lpstr>Lucida Calligraphy</vt:lpstr>
      <vt:lpstr>Times New Roman</vt:lpstr>
      <vt:lpstr>Wingdings</vt:lpstr>
      <vt:lpstr>Office-téma</vt:lpstr>
      <vt:lpstr>Sinkovits Imre</vt:lpstr>
      <vt:lpstr>Sinkovits Imre</vt:lpstr>
      <vt:lpstr>Sinkovits Imre</vt:lpstr>
      <vt:lpstr>Sinkovits Imre</vt:lpstr>
      <vt:lpstr>Sinkovits Imre</vt:lpstr>
      <vt:lpstr>Sinkovits Imre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Sinkovits Imre</dc:title>
  <dc:creator>Fábián Zoltán</dc:creator>
  <cp:lastModifiedBy>Fábián Zoltán</cp:lastModifiedBy>
  <cp:revision>9</cp:revision>
  <dcterms:created xsi:type="dcterms:W3CDTF">2024-03-26T21:01:17Z</dcterms:created>
  <dcterms:modified xsi:type="dcterms:W3CDTF">2024-04-04T18:44:35Z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0x0101000FB3B8DED3310840A6BD9EF1BCC11AEB</vt:lpwstr>
  </property>
</Properties>
</file>