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D4FF6-E283-4172-B24B-D726B74A849D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51A81-20BE-43DC-8104-73469B6634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72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51A81-20BE-43DC-8104-73469B6634B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19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582705-E2AC-9638-6619-E4AEB0EA0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CC2CC3D-3D24-2D5A-8551-6854C97F6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AD3E304-3058-C85E-83B8-04A1A79C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6A7C97-DEB7-167B-1031-FF017783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FBF13E6-A80A-1D16-5ED6-8D9372EE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48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C2A88E-3AB7-4BF1-A538-9A3C7AA6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592A5D1-77D7-76A6-C2F4-86267C1FC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9F37F6D-6458-1706-7EB2-DEC8F892E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8AC9F4-CF57-29EB-A605-EABB9883F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D0D18AB-484A-9DC8-7151-C459B3C0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17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955DE23-6DD9-4D42-5D06-A4F77C185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4D198DD-82CD-8DCF-5A5D-91A23AE7B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C40A276-3983-3E68-1434-D526CB974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1081FB4-58B7-BAE1-9E57-35A397BF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6D2EF21-B6C3-BE4E-77A6-AEF64F30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78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A369A5-435F-433F-55BC-5A9CAAE1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6B6D9F-66C2-A53D-9BAC-8F129CF5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965A39C-498F-3FAA-E369-923F3C170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75355FD-7A50-FA1C-F2E0-B838AB28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4CBD1AE-A462-D958-C2B0-D3D83CD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54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8C8247-DF60-FDF6-B693-90D7928E9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9ADC898-C63E-499E-BD96-91644D7A1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2F2A22-360D-3FA8-C907-E25785E1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8BEA01-40E2-9435-A102-D17432D8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1331AED-1A43-D9A7-43FB-A3632A6A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18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E98A97-DEE9-83B1-7B42-8694B530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403509-562B-04DD-7258-C6B408061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8492DDB-22FE-9701-0C74-213BDB589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CE443DA-6F2F-F1EE-A421-309D9D31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D5A43F4-1163-5763-7278-963C5D5B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2DBE881-295E-FB1C-1337-928DF436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8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BD4924-29DF-D0E5-8A44-EBDF7A60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18F1597-073A-E831-439D-5F3AEB7FF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EF5E3C4-A9B4-5775-798B-F1D58E928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4064DFD-C48D-B6D4-DEDE-49180170B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5803BCA-9E0A-C5CF-4B00-0C3BE5703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AEB90EC-F15A-AC18-1BC3-1626C5EE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100BAA1-D354-FE9B-7E30-A1ABBFAA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F60AA33-6447-C3B8-040F-AA3E17B1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942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2D3C25-74B8-4E22-851D-5756EF9B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6BA9494-83A0-B394-E05D-43834E693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FFCA407-738C-4A41-07D9-D22D570A6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063F8BB-E177-957A-C35D-618CDCF4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6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792AD05-648A-B07E-39D2-1C25900A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36C1FF6-9A38-AE14-4162-66F0BD8C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8E9644C-6319-B184-C338-4B3A3154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8803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FA4959-223E-4D15-3887-91790B13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2B8C80-DAA8-9B3D-BBFF-903984F46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CF5E446-A8F1-631F-549B-88DB9D82C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5D5FF5B-3FF2-1763-9895-DF18E804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FDB8633-5188-BFE1-AC53-B7CF5287B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DF147B6-0050-9561-A8BA-F5CE6FDF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15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9B8573-D7B4-3527-EDAB-33AB565D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6DAED63-56ED-6FB7-42B3-05CDFDFC9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803A290-6A9B-59EC-6265-197829EDD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E4538D1-4A5B-FCAE-6DBF-4966CC18B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CF1E51A-1893-A1CD-D61C-9060ABF06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9438F9E-4B93-E0E9-3FB2-F8B5214B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32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A9ED5B2-7E89-A77B-B1A3-72E6DE328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BE2AB58-3E84-DF95-4E9A-A2AF12412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092F7C-B4D9-E0D3-7562-2FBAF40CB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8CADA3-C223-4F33-97CF-886AC21F9FA3}" type="datetimeFigureOut">
              <a:rPr lang="de-DE" smtClean="0"/>
              <a:t>20.05.2024</a:t>
            </a:fld>
            <a:endParaRPr lang="de-DE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961B4F-CD39-1A17-9E55-CC0FB0360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528FEA4-656E-30E0-854B-3BBFFB949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E2AD69-E2E6-4C23-8483-2A24625D4A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55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Duna partján álló teátrum, a Nemzeti Színház | CsodalatosBudapest.hu">
            <a:extLst>
              <a:ext uri="{FF2B5EF4-FFF2-40B4-BE49-F238E27FC236}">
                <a16:creationId xmlns:a16="http://schemas.microsoft.com/office/drawing/2014/main" id="{3FC1375A-814E-A834-C7FF-978DC904D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410C255-D15C-A47A-EC88-63282E861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Bánk bán az idők folyamán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E5188EB-FD1C-B6C0-23EE-7AEEA988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Készítette: Bánk Bán Brigád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37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/>
          <p:nvPr/>
        </p:nvCxnSpPr>
        <p:spPr>
          <a:xfrm>
            <a:off x="7904686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Kiss Ferenc (színművész) – Wikipédia">
            <a:extLst>
              <a:ext uri="{FF2B5EF4-FFF2-40B4-BE49-F238E27FC236}">
                <a16:creationId xmlns:a16="http://schemas.microsoft.com/office/drawing/2014/main" id="{90F2FA26-3F35-0794-E900-BD3E19E9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94" y="565489"/>
            <a:ext cx="2313648" cy="337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ürti József – Wikipédia">
            <a:extLst>
              <a:ext uri="{FF2B5EF4-FFF2-40B4-BE49-F238E27FC236}">
                <a16:creationId xmlns:a16="http://schemas.microsoft.com/office/drawing/2014/main" id="{1A8C4043-3600-7A8E-9119-F1CC6E4B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84" y="2200065"/>
            <a:ext cx="2275576" cy="336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F9F8835-F820-A7D1-8A24-5E15ED822BAD}"/>
              </a:ext>
            </a:extLst>
          </p:cNvPr>
          <p:cNvSpPr txBox="1"/>
          <p:nvPr/>
        </p:nvSpPr>
        <p:spPr>
          <a:xfrm>
            <a:off x="2522298" y="3911613"/>
            <a:ext cx="2470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/>
              <a:t>Bánk:</a:t>
            </a:r>
          </a:p>
          <a:p>
            <a:pPr algn="ctr"/>
            <a:r>
              <a:rPr lang="hu-HU" sz="2800" i="1" dirty="0"/>
              <a:t>Kiss Ferenc</a:t>
            </a:r>
            <a:endParaRPr lang="de-DE" sz="2800" i="1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CDE0580-BF62-6014-0297-DC9112C9317E}"/>
              </a:ext>
            </a:extLst>
          </p:cNvPr>
          <p:cNvSpPr txBox="1"/>
          <p:nvPr/>
        </p:nvSpPr>
        <p:spPr>
          <a:xfrm>
            <a:off x="4912242" y="1142513"/>
            <a:ext cx="2470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/>
              <a:t>Petúr:</a:t>
            </a:r>
          </a:p>
          <a:p>
            <a:pPr algn="ctr"/>
            <a:r>
              <a:rPr lang="hu-HU" sz="2800" i="1" dirty="0"/>
              <a:t>Kürti József</a:t>
            </a:r>
            <a:endParaRPr lang="de-DE" sz="2800" i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390B386-ABFB-FA7C-AF7F-C865DF31538A}"/>
              </a:ext>
            </a:extLst>
          </p:cNvPr>
          <p:cNvSpPr txBox="1"/>
          <p:nvPr/>
        </p:nvSpPr>
        <p:spPr>
          <a:xfrm>
            <a:off x="7230420" y="3769163"/>
            <a:ext cx="2745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/>
              <a:t>II. Endre:</a:t>
            </a:r>
          </a:p>
          <a:p>
            <a:pPr algn="ctr"/>
            <a:r>
              <a:rPr lang="de-DE" sz="2800" i="1" dirty="0" err="1"/>
              <a:t>Lehotay</a:t>
            </a:r>
            <a:r>
              <a:rPr lang="de-DE" sz="2800" i="1" dirty="0"/>
              <a:t> Árpád</a:t>
            </a:r>
          </a:p>
        </p:txBody>
      </p:sp>
      <p:pic>
        <p:nvPicPr>
          <p:cNvPr id="9222" name="Picture 6" descr="Lehotay Árpád">
            <a:extLst>
              <a:ext uri="{FF2B5EF4-FFF2-40B4-BE49-F238E27FC236}">
                <a16:creationId xmlns:a16="http://schemas.microsoft.com/office/drawing/2014/main" id="{FF4E6CE0-F8F3-0D8A-AA60-4897ED6E5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"/>
          <a:stretch/>
        </p:blipFill>
        <p:spPr bwMode="auto">
          <a:xfrm>
            <a:off x="7424947" y="444823"/>
            <a:ext cx="2275576" cy="33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artos Gyula – Wikipédia">
            <a:extLst>
              <a:ext uri="{FF2B5EF4-FFF2-40B4-BE49-F238E27FC236}">
                <a16:creationId xmlns:a16="http://schemas.microsoft.com/office/drawing/2014/main" id="{9AAF1D96-E25E-D796-958A-93A24E9A0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10247" r="-823" b="6371"/>
          <a:stretch/>
        </p:blipFill>
        <p:spPr bwMode="auto">
          <a:xfrm>
            <a:off x="9809502" y="2080750"/>
            <a:ext cx="2313648" cy="338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B5301333-1610-1354-12B3-A0540C700CE0}"/>
              </a:ext>
            </a:extLst>
          </p:cNvPr>
          <p:cNvSpPr txBox="1"/>
          <p:nvPr/>
        </p:nvSpPr>
        <p:spPr>
          <a:xfrm>
            <a:off x="9605470" y="603704"/>
            <a:ext cx="2745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/>
              <a:t>Tiborc:</a:t>
            </a:r>
          </a:p>
          <a:p>
            <a:pPr algn="ctr"/>
            <a:r>
              <a:rPr lang="hu-HU" sz="2800" i="1" dirty="0"/>
              <a:t>Németh Antal/ Bartos Gyula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2660712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D413FC-B29E-47B3-676C-FEC187ABADB6}"/>
              </a:ext>
            </a:extLst>
          </p:cNvPr>
          <p:cNvSpPr txBox="1"/>
          <p:nvPr/>
        </p:nvSpPr>
        <p:spPr>
          <a:xfrm>
            <a:off x="2307027" y="654210"/>
            <a:ext cx="6946779" cy="469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3200" dirty="0"/>
              <a:t>C</a:t>
            </a:r>
            <a:r>
              <a:rPr lang="de-DE" sz="3200" dirty="0" err="1"/>
              <a:t>selekmény</a:t>
            </a:r>
            <a:r>
              <a:rPr lang="de-DE" sz="3200" dirty="0"/>
              <a:t> </a:t>
            </a:r>
            <a:r>
              <a:rPr lang="de-DE" sz="3200" dirty="0" err="1"/>
              <a:t>hátterében</a:t>
            </a:r>
            <a:r>
              <a:rPr lang="de-DE" sz="3200" dirty="0"/>
              <a:t> </a:t>
            </a:r>
            <a:r>
              <a:rPr lang="de-DE" sz="3200" dirty="0" err="1"/>
              <a:t>zajló</a:t>
            </a:r>
            <a:r>
              <a:rPr lang="de-DE" sz="3200" dirty="0"/>
              <a:t> </a:t>
            </a:r>
            <a:r>
              <a:rPr lang="de-DE" sz="3200" dirty="0" err="1"/>
              <a:t>háború</a:t>
            </a:r>
            <a:r>
              <a:rPr lang="de-DE" sz="3200" dirty="0"/>
              <a:t> </a:t>
            </a:r>
            <a:r>
              <a:rPr lang="de-DE" sz="3200" dirty="0" err="1"/>
              <a:t>expresszív</a:t>
            </a:r>
            <a:r>
              <a:rPr lang="de-DE" sz="3200" dirty="0"/>
              <a:t> </a:t>
            </a:r>
            <a:r>
              <a:rPr lang="de-DE" sz="3200" dirty="0" err="1"/>
              <a:t>megjelenítésé</a:t>
            </a:r>
            <a:endParaRPr lang="hu-HU" sz="32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hu-HU" sz="32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3200" dirty="0"/>
              <a:t>K</a:t>
            </a:r>
            <a:r>
              <a:rPr lang="de-DE" sz="3200" dirty="0" err="1"/>
              <a:t>özelebb</a:t>
            </a:r>
            <a:r>
              <a:rPr lang="de-DE" sz="3200" dirty="0"/>
              <a:t> </a:t>
            </a:r>
            <a:r>
              <a:rPr lang="de-DE" sz="3200" dirty="0" err="1"/>
              <a:t>hozza</a:t>
            </a:r>
            <a:r>
              <a:rPr lang="de-DE" sz="3200" dirty="0"/>
              <a:t> a </a:t>
            </a:r>
            <a:r>
              <a:rPr lang="de-DE" sz="3200" dirty="0" err="1"/>
              <a:t>közönséghez</a:t>
            </a:r>
            <a:r>
              <a:rPr lang="de-DE" sz="3200" dirty="0"/>
              <a:t> a </a:t>
            </a:r>
            <a:r>
              <a:rPr lang="de-DE" sz="3200" dirty="0" err="1"/>
              <a:t>drámai</a:t>
            </a:r>
            <a:r>
              <a:rPr lang="de-DE" sz="3200" dirty="0"/>
              <a:t> </a:t>
            </a:r>
            <a:r>
              <a:rPr lang="de-DE" sz="3200" dirty="0" err="1"/>
              <a:t>összeütközést</a:t>
            </a:r>
            <a:r>
              <a:rPr lang="de-DE" sz="3200" dirty="0"/>
              <a:t> </a:t>
            </a:r>
            <a:endParaRPr lang="hu-HU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3200" dirty="0"/>
              <a:t>Fiatalok játszanak a darabban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3200" dirty="0"/>
              <a:t>A darab modernizációja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3200" dirty="0"/>
              <a:t>Követhetőbb, befogadhatóbb</a:t>
            </a:r>
          </a:p>
        </p:txBody>
      </p:sp>
      <p:pic>
        <p:nvPicPr>
          <p:cNvPr id="10244" name="Picture 4" descr="Bánk bán | Nemzeti Színház">
            <a:extLst>
              <a:ext uri="{FF2B5EF4-FFF2-40B4-BE49-F238E27FC236}">
                <a16:creationId xmlns:a16="http://schemas.microsoft.com/office/drawing/2014/main" id="{C1AE745E-AF77-3B0B-FA75-0897622EA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8" t="-519" r="25408" b="519"/>
          <a:stretch/>
        </p:blipFill>
        <p:spPr bwMode="auto">
          <a:xfrm>
            <a:off x="8716694" y="926498"/>
            <a:ext cx="3333116" cy="456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B684535E-2381-EC13-8B80-93FEAD0F3BAB}"/>
              </a:ext>
            </a:extLst>
          </p:cNvPr>
          <p:cNvCxnSpPr/>
          <p:nvPr/>
        </p:nvCxnSpPr>
        <p:spPr>
          <a:xfrm>
            <a:off x="2343845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865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0C00B8F3-43ED-F9AF-6021-EE8EBC63C0B3}"/>
              </a:ext>
            </a:extLst>
          </p:cNvPr>
          <p:cNvCxnSpPr/>
          <p:nvPr/>
        </p:nvCxnSpPr>
        <p:spPr>
          <a:xfrm>
            <a:off x="5108314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F77DC30F-CF51-5EAC-51E9-4B596F7E3FD7}"/>
              </a:ext>
            </a:extLst>
          </p:cNvPr>
          <p:cNvSpPr txBox="1"/>
          <p:nvPr/>
        </p:nvSpPr>
        <p:spPr>
          <a:xfrm>
            <a:off x="2397598" y="460440"/>
            <a:ext cx="7745862" cy="666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3200" dirty="0"/>
              <a:t>1964-ben </a:t>
            </a:r>
            <a:r>
              <a:rPr lang="de-DE" sz="3200" dirty="0" err="1"/>
              <a:t>született</a:t>
            </a:r>
            <a:r>
              <a:rPr lang="de-DE" sz="3200" dirty="0"/>
              <a:t> </a:t>
            </a:r>
            <a:r>
              <a:rPr lang="hu-HU" sz="3200" dirty="0" err="1"/>
              <a:t>Nagymuzsalyon</a:t>
            </a:r>
            <a:endParaRPr lang="hu-HU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200" dirty="0"/>
              <a:t>Megannyi színház igazgatója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200" dirty="0"/>
              <a:t>A Bánk bánt négyszer rendezte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3200" dirty="0"/>
              <a:t>MITEM</a:t>
            </a:r>
            <a:r>
              <a:rPr lang="hu-HU" sz="3200" dirty="0"/>
              <a:t> alapítója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200" dirty="0"/>
              <a:t>Számos elismerést, díjat kapott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3200" dirty="0"/>
              <a:t>A </a:t>
            </a:r>
            <a:r>
              <a:rPr lang="de-DE" sz="3200" dirty="0" err="1"/>
              <a:t>Színház</a:t>
            </a:r>
            <a:r>
              <a:rPr lang="hu-HU" sz="3200" dirty="0"/>
              <a:t>i</a:t>
            </a:r>
            <a:r>
              <a:rPr lang="de-DE" sz="3200" dirty="0"/>
              <a:t> Olimpia </a:t>
            </a:r>
            <a:r>
              <a:rPr lang="de-DE" sz="3200" dirty="0" err="1"/>
              <a:t>Nemzetközi</a:t>
            </a:r>
            <a:r>
              <a:rPr lang="de-DE" sz="3200" dirty="0"/>
              <a:t> </a:t>
            </a:r>
            <a:r>
              <a:rPr lang="de-DE" sz="3200" dirty="0" err="1"/>
              <a:t>Bizottságának</a:t>
            </a:r>
            <a:r>
              <a:rPr lang="de-DE" sz="3200" dirty="0"/>
              <a:t> </a:t>
            </a:r>
            <a:r>
              <a:rPr lang="de-DE" sz="3200" dirty="0" err="1"/>
              <a:t>tagja</a:t>
            </a:r>
            <a:br>
              <a:rPr lang="de-DE" sz="3200" dirty="0"/>
            </a:br>
            <a:endParaRPr lang="hu-HU" sz="3200" dirty="0"/>
          </a:p>
          <a:p>
            <a:pPr>
              <a:lnSpc>
                <a:spcPct val="150000"/>
              </a:lnSpc>
            </a:pPr>
            <a:endParaRPr lang="hu-HU" sz="3200" dirty="0"/>
          </a:p>
        </p:txBody>
      </p:sp>
      <p:pic>
        <p:nvPicPr>
          <p:cNvPr id="11266" name="Picture 2" descr="Vidnyánszky Attila | Nemzeti Színház">
            <a:extLst>
              <a:ext uri="{FF2B5EF4-FFF2-40B4-BE49-F238E27FC236}">
                <a16:creationId xmlns:a16="http://schemas.microsoft.com/office/drawing/2014/main" id="{FEBD495F-A7B2-BF67-52D0-11BD2DD6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177" y="778432"/>
            <a:ext cx="2691407" cy="405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E0D5CEE-462D-6A88-40B8-A232C0351D7B}"/>
              </a:ext>
            </a:extLst>
          </p:cNvPr>
          <p:cNvSpPr txBox="1"/>
          <p:nvPr/>
        </p:nvSpPr>
        <p:spPr>
          <a:xfrm>
            <a:off x="9407829" y="4843483"/>
            <a:ext cx="244548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100" b="1" dirty="0" err="1"/>
              <a:t>Vidnyánszky</a:t>
            </a:r>
            <a:r>
              <a:rPr lang="hu-HU" sz="3100" b="1" dirty="0"/>
              <a:t> </a:t>
            </a:r>
            <a:br>
              <a:rPr lang="hu-HU" sz="3100" b="1" dirty="0"/>
            </a:br>
            <a:r>
              <a:rPr lang="hu-HU" sz="3100" b="1" dirty="0"/>
              <a:t>Attila</a:t>
            </a:r>
            <a:endParaRPr lang="de-DE" sz="3100" b="1" dirty="0"/>
          </a:p>
        </p:txBody>
      </p:sp>
    </p:spTree>
    <p:extLst>
      <p:ext uri="{BB962C8B-B14F-4D97-AF65-F5344CB8AC3E}">
        <p14:creationId xmlns:p14="http://schemas.microsoft.com/office/powerpoint/2010/main" val="2946817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>
            <a:cxnSpLocks/>
          </p:cNvCxnSpPr>
          <p:nvPr/>
        </p:nvCxnSpPr>
        <p:spPr>
          <a:xfrm>
            <a:off x="7915314" y="6628755"/>
            <a:ext cx="1760313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utoShape 6" descr="Alakja délceg volt, sugármagas...&quot; Kétszáz éve született Id. Lendvay Márton  színész (1807-1858)">
            <a:extLst>
              <a:ext uri="{FF2B5EF4-FFF2-40B4-BE49-F238E27FC236}">
                <a16:creationId xmlns:a16="http://schemas.microsoft.com/office/drawing/2014/main" id="{18E005DE-C656-F652-8CF7-CA574F3698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23381" y="-310547"/>
            <a:ext cx="235859" cy="2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ACEF19A-9737-5934-3AA2-BCE78F2A00CD}"/>
              </a:ext>
            </a:extLst>
          </p:cNvPr>
          <p:cNvSpPr txBox="1"/>
          <p:nvPr/>
        </p:nvSpPr>
        <p:spPr>
          <a:xfrm>
            <a:off x="2164361" y="2901452"/>
            <a:ext cx="2692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 i="1"/>
            </a:lvl1pPr>
          </a:lstStyle>
          <a:p>
            <a:r>
              <a:rPr lang="hu-HU" dirty="0"/>
              <a:t>Bánk: </a:t>
            </a:r>
            <a:br>
              <a:rPr lang="hu-HU" dirty="0"/>
            </a:br>
            <a:r>
              <a:rPr lang="hu-HU" dirty="0"/>
              <a:t>László Zsolt</a:t>
            </a:r>
            <a:endParaRPr lang="de-DE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211358D-E906-7539-FDA7-CA44F64DD699}"/>
              </a:ext>
            </a:extLst>
          </p:cNvPr>
          <p:cNvSpPr txBox="1"/>
          <p:nvPr/>
        </p:nvSpPr>
        <p:spPr>
          <a:xfrm>
            <a:off x="4132397" y="2883278"/>
            <a:ext cx="2269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/>
              <a:t>Gertrudis: </a:t>
            </a:r>
            <a:br>
              <a:rPr lang="hu-HU" sz="2400" i="1" dirty="0"/>
            </a:br>
            <a:r>
              <a:rPr lang="hu-HU" sz="2400" i="1" dirty="0"/>
              <a:t>Kubik Anna</a:t>
            </a:r>
            <a:endParaRPr lang="de-DE" sz="2400" i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EE986727-38AD-DE1C-6B4A-9D8254E7E88A}"/>
              </a:ext>
            </a:extLst>
          </p:cNvPr>
          <p:cNvSpPr txBox="1"/>
          <p:nvPr/>
        </p:nvSpPr>
        <p:spPr>
          <a:xfrm>
            <a:off x="6096000" y="2829675"/>
            <a:ext cx="226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 err="1"/>
              <a:t>Biberach</a:t>
            </a:r>
            <a:r>
              <a:rPr lang="hu-HU" sz="2400" i="1" dirty="0"/>
              <a:t>:</a:t>
            </a:r>
          </a:p>
          <a:p>
            <a:pPr algn="ctr"/>
            <a:r>
              <a:rPr lang="hu-HU" sz="2400" i="1" dirty="0"/>
              <a:t>Kaszás Attila</a:t>
            </a:r>
            <a:endParaRPr lang="de-DE" sz="2400" i="1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6FE0F0B-5771-5AAA-2F7E-46670BD7928D}"/>
              </a:ext>
            </a:extLst>
          </p:cNvPr>
          <p:cNvSpPr txBox="1"/>
          <p:nvPr/>
        </p:nvSpPr>
        <p:spPr>
          <a:xfrm>
            <a:off x="4902677" y="4192735"/>
            <a:ext cx="2470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/>
              <a:t>Melinda:</a:t>
            </a:r>
          </a:p>
          <a:p>
            <a:pPr algn="ctr"/>
            <a:r>
              <a:rPr lang="hu-HU" sz="2400" i="1" dirty="0"/>
              <a:t>Nagy-</a:t>
            </a:r>
            <a:r>
              <a:rPr lang="hu-HU" sz="2400" i="1" dirty="0" err="1"/>
              <a:t>Kalózy</a:t>
            </a:r>
            <a:r>
              <a:rPr lang="hu-HU" sz="2400" i="1" dirty="0"/>
              <a:t> Eszter</a:t>
            </a:r>
            <a:endParaRPr lang="de-DE" sz="2400" i="1" dirty="0"/>
          </a:p>
        </p:txBody>
      </p:sp>
      <p:pic>
        <p:nvPicPr>
          <p:cNvPr id="12290" name="Picture 2" descr="László Zsolt">
            <a:extLst>
              <a:ext uri="{FF2B5EF4-FFF2-40B4-BE49-F238E27FC236}">
                <a16:creationId xmlns:a16="http://schemas.microsoft.com/office/drawing/2014/main" id="{C3771B45-C2CC-92CC-332C-25D5F234D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0" t="1278" r="18546" b="-1278"/>
          <a:stretch/>
        </p:blipFill>
        <p:spPr bwMode="auto">
          <a:xfrm>
            <a:off x="2703901" y="200909"/>
            <a:ext cx="1618787" cy="27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0A920-9E87-8B1C-02E5-0BA1AD4D7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6627"/>
          <a:stretch/>
        </p:blipFill>
        <p:spPr bwMode="auto">
          <a:xfrm>
            <a:off x="4512980" y="212587"/>
            <a:ext cx="1594866" cy="26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Kaszás Attila Munkássága | Nemzeti Színház">
            <a:extLst>
              <a:ext uri="{FF2B5EF4-FFF2-40B4-BE49-F238E27FC236}">
                <a16:creationId xmlns:a16="http://schemas.microsoft.com/office/drawing/2014/main" id="{38435BA4-B021-9FC6-9102-9A0F0267C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261" r="-11087" b="-261"/>
          <a:stretch/>
        </p:blipFill>
        <p:spPr bwMode="auto">
          <a:xfrm>
            <a:off x="6379534" y="229244"/>
            <a:ext cx="1784260" cy="26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Nagy-Kálózy Eszter | Nemzeti Színház">
            <a:extLst>
              <a:ext uri="{FF2B5EF4-FFF2-40B4-BE49-F238E27FC236}">
                <a16:creationId xmlns:a16="http://schemas.microsoft.com/office/drawing/2014/main" id="{8C4E78DC-C73E-82DC-7F83-8560094C7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1" b="23911"/>
          <a:stretch/>
        </p:blipFill>
        <p:spPr bwMode="auto">
          <a:xfrm>
            <a:off x="3502026" y="3771491"/>
            <a:ext cx="1592298" cy="20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Sinkó László | Nemzeti Színház">
            <a:extLst>
              <a:ext uri="{FF2B5EF4-FFF2-40B4-BE49-F238E27FC236}">
                <a16:creationId xmlns:a16="http://schemas.microsoft.com/office/drawing/2014/main" id="{525C9E6A-24B4-A330-0A1D-F2FCE8F04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-1346" r="-11319" b="1346"/>
          <a:stretch/>
        </p:blipFill>
        <p:spPr bwMode="auto">
          <a:xfrm>
            <a:off x="8257793" y="185154"/>
            <a:ext cx="1784260" cy="26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5850359-B362-2AF9-CD8D-123A303D4527}"/>
              </a:ext>
            </a:extLst>
          </p:cNvPr>
          <p:cNvSpPr txBox="1"/>
          <p:nvPr/>
        </p:nvSpPr>
        <p:spPr>
          <a:xfrm>
            <a:off x="7984177" y="2822519"/>
            <a:ext cx="226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/>
              <a:t>II. Endre:</a:t>
            </a:r>
          </a:p>
          <a:p>
            <a:pPr algn="ctr"/>
            <a:r>
              <a:rPr lang="hu-HU" sz="2400" i="1" dirty="0"/>
              <a:t>Sinkó László</a:t>
            </a:r>
            <a:endParaRPr lang="de-DE" sz="2400" i="1" dirty="0"/>
          </a:p>
        </p:txBody>
      </p:sp>
      <p:pic>
        <p:nvPicPr>
          <p:cNvPr id="12300" name="Picture 12" descr="Trill Zsolt | Nemzeti Színház">
            <a:extLst>
              <a:ext uri="{FF2B5EF4-FFF2-40B4-BE49-F238E27FC236}">
                <a16:creationId xmlns:a16="http://schemas.microsoft.com/office/drawing/2014/main" id="{C66955E4-76CB-A774-2C6E-1CFC137B6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818" r="-11818" b="-818"/>
          <a:stretch/>
        </p:blipFill>
        <p:spPr bwMode="auto">
          <a:xfrm>
            <a:off x="10220640" y="195930"/>
            <a:ext cx="1792772" cy="270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D3CC7C1-3098-E0C1-4108-D4FDD837F881}"/>
              </a:ext>
            </a:extLst>
          </p:cNvPr>
          <p:cNvSpPr txBox="1"/>
          <p:nvPr/>
        </p:nvSpPr>
        <p:spPr>
          <a:xfrm>
            <a:off x="9862356" y="2822519"/>
            <a:ext cx="226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/>
              <a:t>Ottó:</a:t>
            </a:r>
          </a:p>
          <a:p>
            <a:pPr algn="ctr"/>
            <a:r>
              <a:rPr lang="hu-HU" sz="2400" i="1" dirty="0" err="1"/>
              <a:t>Trill</a:t>
            </a:r>
            <a:r>
              <a:rPr lang="hu-HU" sz="2400" i="1" dirty="0"/>
              <a:t> Zsolt</a:t>
            </a:r>
            <a:endParaRPr lang="de-DE" sz="2400" i="1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8958D2E-86E1-5A6E-B486-D7FFC122BBA2}"/>
              </a:ext>
            </a:extLst>
          </p:cNvPr>
          <p:cNvSpPr txBox="1"/>
          <p:nvPr/>
        </p:nvSpPr>
        <p:spPr>
          <a:xfrm>
            <a:off x="8807221" y="4282298"/>
            <a:ext cx="2470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/>
              <a:t>Tiborc:</a:t>
            </a:r>
          </a:p>
          <a:p>
            <a:pPr algn="ctr"/>
            <a:r>
              <a:rPr lang="hu-HU" sz="2400" i="1" dirty="0"/>
              <a:t>Szarvas József</a:t>
            </a:r>
            <a:endParaRPr lang="de-DE" sz="2400" i="1" dirty="0"/>
          </a:p>
        </p:txBody>
      </p:sp>
      <p:pic>
        <p:nvPicPr>
          <p:cNvPr id="12304" name="Picture 16" descr="Szarvas József | Nemzeti Színház">
            <a:extLst>
              <a:ext uri="{FF2B5EF4-FFF2-40B4-BE49-F238E27FC236}">
                <a16:creationId xmlns:a16="http://schemas.microsoft.com/office/drawing/2014/main" id="{562B26E2-3EA9-6096-8BE3-66C4C8CF2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8"/>
          <a:stretch/>
        </p:blipFill>
        <p:spPr bwMode="auto">
          <a:xfrm>
            <a:off x="7291451" y="3771491"/>
            <a:ext cx="1642623" cy="206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5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Duna partján álló teátrum, a Nemzeti Színház | CsodalatosBudapest.hu">
            <a:extLst>
              <a:ext uri="{FF2B5EF4-FFF2-40B4-BE49-F238E27FC236}">
                <a16:creationId xmlns:a16="http://schemas.microsoft.com/office/drawing/2014/main" id="{3FC1375A-814E-A834-C7FF-978DC904D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410C255-D15C-A47A-EC88-63282E861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Köszönjük a figyelmet!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E5188EB-FD1C-B6C0-23EE-7AEEA988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Készítette: Bánk Bán Brigád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51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/>
          <p:nvPr/>
        </p:nvCxnSpPr>
        <p:spPr>
          <a:xfrm>
            <a:off x="2322576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E56D2F20-C25D-B5A4-6F36-152C5D23C444}"/>
              </a:ext>
            </a:extLst>
          </p:cNvPr>
          <p:cNvSpPr txBox="1"/>
          <p:nvPr/>
        </p:nvSpPr>
        <p:spPr>
          <a:xfrm>
            <a:off x="3314690" y="360941"/>
            <a:ext cx="8625860" cy="519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3200" dirty="0"/>
              <a:t>Kitör a forradalom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Táncsics kiszabadítása </a:t>
            </a:r>
            <a:r>
              <a:rPr lang="hu-HU" sz="3200" dirty="0">
                <a:sym typeface="Wingdings" panose="05000000000000000000" pitchFamily="2" charset="2"/>
              </a:rPr>
              <a:t></a:t>
            </a:r>
            <a:r>
              <a:rPr lang="hu-HU" sz="3200" dirty="0"/>
              <a:t> színház  elfoglalása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A Bánk bán előadás félbeszakítása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Egressy Gábor szaval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Rákóczi-induló, </a:t>
            </a:r>
            <a:r>
              <a:rPr lang="de-DE" sz="3200" dirty="0"/>
              <a:t>Marseillaise</a:t>
            </a:r>
            <a:r>
              <a:rPr lang="hu-HU" sz="3200" dirty="0"/>
              <a:t>, Hunyadi László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Szózat és Himnusz közös éneklése</a:t>
            </a:r>
          </a:p>
          <a:p>
            <a:pPr>
              <a:lnSpc>
                <a:spcPct val="150000"/>
              </a:lnSpc>
            </a:pPr>
            <a:r>
              <a:rPr lang="hu-HU" sz="3200" dirty="0"/>
              <a:t>Az előadást március 23-rá rakták át </a:t>
            </a:r>
            <a:endParaRPr lang="de-DE" sz="3200" dirty="0"/>
          </a:p>
        </p:txBody>
      </p:sp>
      <p:pic>
        <p:nvPicPr>
          <p:cNvPr id="9" name="Ábra 8" descr="Jelző egyszínű kitöltéssel">
            <a:extLst>
              <a:ext uri="{FF2B5EF4-FFF2-40B4-BE49-F238E27FC236}">
                <a16:creationId xmlns:a16="http://schemas.microsoft.com/office/drawing/2014/main" id="{4487A8E8-9B1F-6F6C-1CAA-312C9DFE7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7792" y="1333332"/>
            <a:ext cx="469372" cy="469372"/>
          </a:xfrm>
          <a:prstGeom prst="rect">
            <a:avLst/>
          </a:prstGeom>
        </p:spPr>
      </p:pic>
      <p:pic>
        <p:nvPicPr>
          <p:cNvPr id="10" name="Ábra 9" descr="Jelző egyszínű kitöltéssel">
            <a:extLst>
              <a:ext uri="{FF2B5EF4-FFF2-40B4-BE49-F238E27FC236}">
                <a16:creationId xmlns:a16="http://schemas.microsoft.com/office/drawing/2014/main" id="{2C7B2E46-FBFD-45CD-C247-56310BD1B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8554" y="2081883"/>
            <a:ext cx="469372" cy="469372"/>
          </a:xfrm>
          <a:prstGeom prst="rect">
            <a:avLst/>
          </a:prstGeom>
        </p:spPr>
      </p:pic>
      <p:pic>
        <p:nvPicPr>
          <p:cNvPr id="11" name="Ábra 10" descr="Jelző egyszínű kitöltéssel">
            <a:extLst>
              <a:ext uri="{FF2B5EF4-FFF2-40B4-BE49-F238E27FC236}">
                <a16:creationId xmlns:a16="http://schemas.microsoft.com/office/drawing/2014/main" id="{4477CD2E-BDAD-D057-F5A7-DFAFA0150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8554" y="2819985"/>
            <a:ext cx="469372" cy="469372"/>
          </a:xfrm>
          <a:prstGeom prst="rect">
            <a:avLst/>
          </a:prstGeom>
        </p:spPr>
      </p:pic>
      <p:pic>
        <p:nvPicPr>
          <p:cNvPr id="12" name="Ábra 11" descr="Jelző egyszínű kitöltéssel">
            <a:extLst>
              <a:ext uri="{FF2B5EF4-FFF2-40B4-BE49-F238E27FC236}">
                <a16:creationId xmlns:a16="http://schemas.microsoft.com/office/drawing/2014/main" id="{499BA5DF-82E1-4EFD-22B0-71D2BE383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8554" y="3537882"/>
            <a:ext cx="469372" cy="469372"/>
          </a:xfrm>
          <a:prstGeom prst="rect">
            <a:avLst/>
          </a:prstGeom>
        </p:spPr>
      </p:pic>
      <p:pic>
        <p:nvPicPr>
          <p:cNvPr id="13" name="Ábra 12" descr="Jelző egyszínű kitöltéssel">
            <a:extLst>
              <a:ext uri="{FF2B5EF4-FFF2-40B4-BE49-F238E27FC236}">
                <a16:creationId xmlns:a16="http://schemas.microsoft.com/office/drawing/2014/main" id="{6597E36A-999A-D566-6275-37D05FCD7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8554" y="4308551"/>
            <a:ext cx="469372" cy="469372"/>
          </a:xfrm>
          <a:prstGeom prst="rect">
            <a:avLst/>
          </a:prstGeom>
        </p:spPr>
      </p:pic>
      <p:pic>
        <p:nvPicPr>
          <p:cNvPr id="14" name="Ábra 13" descr="Jelző egyszínű kitöltéssel">
            <a:extLst>
              <a:ext uri="{FF2B5EF4-FFF2-40B4-BE49-F238E27FC236}">
                <a16:creationId xmlns:a16="http://schemas.microsoft.com/office/drawing/2014/main" id="{B2BEF48B-819C-9A4E-2C94-F3B3C7E7C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8554" y="5024860"/>
            <a:ext cx="469372" cy="469372"/>
          </a:xfrm>
          <a:prstGeom prst="rect">
            <a:avLst/>
          </a:prstGeom>
        </p:spPr>
      </p:pic>
      <p:pic>
        <p:nvPicPr>
          <p:cNvPr id="15" name="Ábra 14" descr="Jelző egyszínű kitöltéssel">
            <a:extLst>
              <a:ext uri="{FF2B5EF4-FFF2-40B4-BE49-F238E27FC236}">
                <a16:creationId xmlns:a16="http://schemas.microsoft.com/office/drawing/2014/main" id="{266E7851-FEB9-F1C8-27A4-50E61D431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7792" y="634716"/>
            <a:ext cx="469372" cy="4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0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/>
          <p:nvPr/>
        </p:nvCxnSpPr>
        <p:spPr>
          <a:xfrm>
            <a:off x="5044520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E56D2F20-C25D-B5A4-6F36-152C5D23C444}"/>
              </a:ext>
            </a:extLst>
          </p:cNvPr>
          <p:cNvSpPr txBox="1"/>
          <p:nvPr/>
        </p:nvSpPr>
        <p:spPr>
          <a:xfrm>
            <a:off x="4132693" y="-255192"/>
            <a:ext cx="3926614" cy="92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4000" b="1" dirty="0"/>
              <a:t>Lendvay Márton</a:t>
            </a:r>
            <a:endParaRPr lang="de-DE" sz="4000" b="1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D413FC-B29E-47B3-676C-FEC187ABADB6}"/>
              </a:ext>
            </a:extLst>
          </p:cNvPr>
          <p:cNvSpPr txBox="1"/>
          <p:nvPr/>
        </p:nvSpPr>
        <p:spPr>
          <a:xfrm>
            <a:off x="3472061" y="926920"/>
            <a:ext cx="9345310" cy="44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3200" dirty="0"/>
              <a:t>1808-ban Nagybányán született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3200" dirty="0"/>
              <a:t>Vándorszínésznek állt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3200" dirty="0"/>
              <a:t>Több szeretője, szerelme volt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3200" dirty="0"/>
              <a:t>A </a:t>
            </a:r>
            <a:r>
              <a:rPr lang="de-DE" sz="3200" dirty="0" err="1"/>
              <a:t>Nemzeti</a:t>
            </a:r>
            <a:r>
              <a:rPr lang="de-DE" sz="3200" dirty="0"/>
              <a:t> </a:t>
            </a:r>
            <a:r>
              <a:rPr lang="de-DE" sz="3200" dirty="0" err="1"/>
              <a:t>Színház</a:t>
            </a:r>
            <a:r>
              <a:rPr lang="de-DE" sz="3200" dirty="0"/>
              <a:t> </a:t>
            </a:r>
            <a:r>
              <a:rPr lang="de-DE" sz="3200" dirty="0" err="1"/>
              <a:t>első</a:t>
            </a:r>
            <a:r>
              <a:rPr lang="de-DE" sz="3200" dirty="0"/>
              <a:t> </a:t>
            </a:r>
            <a:r>
              <a:rPr lang="de-DE" sz="3200" dirty="0" err="1"/>
              <a:t>nemzedékének</a:t>
            </a:r>
            <a:r>
              <a:rPr lang="de-DE" sz="3200" dirty="0"/>
              <a:t> </a:t>
            </a:r>
            <a:r>
              <a:rPr lang="de-DE" sz="3200" dirty="0" err="1"/>
              <a:t>tagja</a:t>
            </a:r>
            <a:endParaRPr lang="hu-HU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3200" dirty="0"/>
              <a:t>Színész és rendező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3200" dirty="0"/>
              <a:t>1858-ban hal meg</a:t>
            </a:r>
            <a:endParaRPr lang="de-DE" sz="3200" dirty="0"/>
          </a:p>
        </p:txBody>
      </p:sp>
      <p:pic>
        <p:nvPicPr>
          <p:cNvPr id="2052" name="Picture 4" descr="Lendvay Márton (színművész, 1807–1858) – Wikipédia">
            <a:extLst>
              <a:ext uri="{FF2B5EF4-FFF2-40B4-BE49-F238E27FC236}">
                <a16:creationId xmlns:a16="http://schemas.microsoft.com/office/drawing/2014/main" id="{E7B1E41C-D480-9292-8E26-B9F5AA2D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08" y="499730"/>
            <a:ext cx="1755854" cy="2452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49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>
            <a:cxnSpLocks/>
          </p:cNvCxnSpPr>
          <p:nvPr/>
        </p:nvCxnSpPr>
        <p:spPr>
          <a:xfrm>
            <a:off x="7915314" y="6628755"/>
            <a:ext cx="1760313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utoShape 6" descr="Alakja délceg volt, sugármagas...&quot; Kétszáz éve született Id. Lendvay Márton  színész (1807-1858)">
            <a:extLst>
              <a:ext uri="{FF2B5EF4-FFF2-40B4-BE49-F238E27FC236}">
                <a16:creationId xmlns:a16="http://schemas.microsoft.com/office/drawing/2014/main" id="{18E005DE-C656-F652-8CF7-CA574F3698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23381" y="-310547"/>
            <a:ext cx="235859" cy="2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1067CBFD-A0D4-E588-24F7-5D3AD211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76" y="375289"/>
            <a:ext cx="2366757" cy="39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étszáz éve született a &quot;világszép Róza&quot; - Hello Miskolc">
            <a:extLst>
              <a:ext uri="{FF2B5EF4-FFF2-40B4-BE49-F238E27FC236}">
                <a16:creationId xmlns:a16="http://schemas.microsoft.com/office/drawing/2014/main" id="{7F7EDE1E-A664-42DE-9092-C4ABF4A32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r="10325"/>
          <a:stretch/>
        </p:blipFill>
        <p:spPr bwMode="auto">
          <a:xfrm>
            <a:off x="4808124" y="766088"/>
            <a:ext cx="2415152" cy="39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vg360 - Budapesti fura szerzetek: Egressy Gábor, a sztárszínész és  forradalmár, aki élete végéig felelősnek érezte magát Petőfi Sándor halála  miatt">
            <a:extLst>
              <a:ext uri="{FF2B5EF4-FFF2-40B4-BE49-F238E27FC236}">
                <a16:creationId xmlns:a16="http://schemas.microsoft.com/office/drawing/2014/main" id="{3E0AE607-80AB-5A0E-B1BA-DBB5B0759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r="2429" b="2666"/>
          <a:stretch/>
        </p:blipFill>
        <p:spPr bwMode="auto">
          <a:xfrm>
            <a:off x="7280780" y="396938"/>
            <a:ext cx="2353123" cy="39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ivatal Anikó – Wikipédia">
            <a:extLst>
              <a:ext uri="{FF2B5EF4-FFF2-40B4-BE49-F238E27FC236}">
                <a16:creationId xmlns:a16="http://schemas.microsoft.com/office/drawing/2014/main" id="{D1A7F91C-09A8-9AF4-6B0A-E59FE4EB3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329" r="6024" b="-329"/>
          <a:stretch/>
        </p:blipFill>
        <p:spPr bwMode="auto">
          <a:xfrm>
            <a:off x="9691407" y="766087"/>
            <a:ext cx="2470106" cy="39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5ACEF19A-9737-5934-3AA2-BCE78F2A00CD}"/>
              </a:ext>
            </a:extLst>
          </p:cNvPr>
          <p:cNvSpPr txBox="1"/>
          <p:nvPr/>
        </p:nvSpPr>
        <p:spPr>
          <a:xfrm>
            <a:off x="2147020" y="4337013"/>
            <a:ext cx="2692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 i="1"/>
            </a:lvl1pPr>
          </a:lstStyle>
          <a:p>
            <a:r>
              <a:rPr lang="hu-HU" dirty="0"/>
              <a:t>Bánk: </a:t>
            </a:r>
            <a:br>
              <a:rPr lang="hu-HU" dirty="0"/>
            </a:br>
            <a:r>
              <a:rPr lang="hu-HU" dirty="0"/>
              <a:t>Lendvay Márton</a:t>
            </a:r>
            <a:endParaRPr lang="de-DE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211358D-E906-7539-FDA7-CA44F64DD699}"/>
              </a:ext>
            </a:extLst>
          </p:cNvPr>
          <p:cNvSpPr txBox="1"/>
          <p:nvPr/>
        </p:nvSpPr>
        <p:spPr>
          <a:xfrm>
            <a:off x="4913106" y="4731560"/>
            <a:ext cx="2269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/>
              <a:t>Gertrudis: </a:t>
            </a:r>
            <a:br>
              <a:rPr lang="hu-HU" sz="2400" i="1" dirty="0"/>
            </a:br>
            <a:r>
              <a:rPr lang="hu-HU" sz="2400" i="1" dirty="0" err="1"/>
              <a:t>Laborfalvi</a:t>
            </a:r>
            <a:r>
              <a:rPr lang="hu-HU" sz="2400" i="1" dirty="0"/>
              <a:t> Róza</a:t>
            </a:r>
            <a:endParaRPr lang="de-DE" sz="2400" i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EE986727-38AD-DE1C-6B4A-9D8254E7E88A}"/>
              </a:ext>
            </a:extLst>
          </p:cNvPr>
          <p:cNvSpPr txBox="1"/>
          <p:nvPr/>
        </p:nvSpPr>
        <p:spPr>
          <a:xfrm>
            <a:off x="7322468" y="4373036"/>
            <a:ext cx="2269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/>
              <a:t>Petúr:</a:t>
            </a:r>
          </a:p>
          <a:p>
            <a:pPr algn="ctr"/>
            <a:r>
              <a:rPr lang="hu-HU" sz="2400" i="1" dirty="0"/>
              <a:t>Egressy Gábor</a:t>
            </a:r>
            <a:endParaRPr lang="de-DE" sz="2400" i="1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6FE0F0B-5771-5AAA-2F7E-46670BD7928D}"/>
              </a:ext>
            </a:extLst>
          </p:cNvPr>
          <p:cNvSpPr txBox="1"/>
          <p:nvPr/>
        </p:nvSpPr>
        <p:spPr>
          <a:xfrm>
            <a:off x="9755206" y="4765854"/>
            <a:ext cx="2470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/>
              <a:t>Melinda:</a:t>
            </a:r>
          </a:p>
          <a:p>
            <a:pPr algn="ctr"/>
            <a:r>
              <a:rPr lang="hu-HU" sz="2400" i="1" dirty="0"/>
              <a:t>Hivatal Anikó</a:t>
            </a:r>
            <a:endParaRPr lang="de-DE" sz="2400" i="1" dirty="0"/>
          </a:p>
        </p:txBody>
      </p:sp>
    </p:spTree>
    <p:extLst>
      <p:ext uri="{BB962C8B-B14F-4D97-AF65-F5344CB8AC3E}">
        <p14:creationId xmlns:p14="http://schemas.microsoft.com/office/powerpoint/2010/main" val="2381760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/>
          <p:nvPr/>
        </p:nvCxnSpPr>
        <p:spPr>
          <a:xfrm>
            <a:off x="2343845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D413FC-B29E-47B3-676C-FEC187ABADB6}"/>
              </a:ext>
            </a:extLst>
          </p:cNvPr>
          <p:cNvSpPr txBox="1"/>
          <p:nvPr/>
        </p:nvSpPr>
        <p:spPr>
          <a:xfrm>
            <a:off x="3157628" y="236963"/>
            <a:ext cx="49359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Erkel- és </a:t>
            </a:r>
            <a:r>
              <a:rPr lang="hu-HU" sz="3200" dirty="0" err="1"/>
              <a:t>és</a:t>
            </a:r>
            <a:r>
              <a:rPr lang="hu-HU" sz="3200" dirty="0"/>
              <a:t> Egressy-féle opera ősbemutatója </a:t>
            </a:r>
            <a:br>
              <a:rPr lang="hu-HU" sz="3200" dirty="0"/>
            </a:br>
            <a:endParaRPr lang="hu-HU" sz="3200" dirty="0"/>
          </a:p>
          <a:p>
            <a:r>
              <a:rPr lang="de-DE" sz="3200" dirty="0" err="1"/>
              <a:t>Elsőként</a:t>
            </a:r>
            <a:r>
              <a:rPr lang="de-DE" sz="3200" dirty="0"/>
              <a:t> a </a:t>
            </a:r>
            <a:r>
              <a:rPr lang="de-DE" sz="3200" dirty="0" err="1"/>
              <a:t>Tisza-parti</a:t>
            </a:r>
            <a:r>
              <a:rPr lang="de-DE" sz="3200" dirty="0"/>
              <a:t> </a:t>
            </a:r>
            <a:r>
              <a:rPr lang="de-DE" sz="3200" dirty="0" err="1"/>
              <a:t>jelenet</a:t>
            </a:r>
            <a:r>
              <a:rPr lang="hu-HU" sz="3200" dirty="0" err="1"/>
              <a:t>et</a:t>
            </a:r>
            <a:r>
              <a:rPr lang="hu-HU" sz="3200" dirty="0"/>
              <a:t> hallhatták a Nemzeti Múzeum díszteremben január 8-án</a:t>
            </a:r>
          </a:p>
          <a:p>
            <a:endParaRPr lang="hu-HU" sz="3200" dirty="0"/>
          </a:p>
          <a:p>
            <a:r>
              <a:rPr lang="hu-HU" sz="3200" dirty="0"/>
              <a:t>A teljes mű ősbemutatójára 1861. március 9-én került sor</a:t>
            </a:r>
          </a:p>
        </p:txBody>
      </p:sp>
      <p:pic>
        <p:nvPicPr>
          <p:cNvPr id="4098" name="Picture 2" descr="Bánk bán (opera) – Wikipédia">
            <a:extLst>
              <a:ext uri="{FF2B5EF4-FFF2-40B4-BE49-F238E27FC236}">
                <a16:creationId xmlns:a16="http://schemas.microsoft.com/office/drawing/2014/main" id="{06F71CC5-F056-B404-BC94-95A0C20F7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612" y="420713"/>
            <a:ext cx="3912972" cy="50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Ábra 7" descr="Violinkulcs egyszínű kitöltéssel">
            <a:extLst>
              <a:ext uri="{FF2B5EF4-FFF2-40B4-BE49-F238E27FC236}">
                <a16:creationId xmlns:a16="http://schemas.microsoft.com/office/drawing/2014/main" id="{78A72C38-8566-1378-79D9-55FF95909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0487" y="307756"/>
            <a:ext cx="914400" cy="914400"/>
          </a:xfrm>
          <a:prstGeom prst="rect">
            <a:avLst/>
          </a:prstGeom>
        </p:spPr>
      </p:pic>
      <p:pic>
        <p:nvPicPr>
          <p:cNvPr id="9" name="Ábra 8" descr="Violinkulcs egyszínű kitöltéssel">
            <a:extLst>
              <a:ext uri="{FF2B5EF4-FFF2-40B4-BE49-F238E27FC236}">
                <a16:creationId xmlns:a16="http://schemas.microsoft.com/office/drawing/2014/main" id="{1F51307E-40E3-17DF-1C29-D3700777E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0487" y="2331486"/>
            <a:ext cx="914400" cy="914400"/>
          </a:xfrm>
          <a:prstGeom prst="rect">
            <a:avLst/>
          </a:prstGeom>
        </p:spPr>
      </p:pic>
      <p:pic>
        <p:nvPicPr>
          <p:cNvPr id="10" name="Ábra 9" descr="Violinkulcs egyszínű kitöltéssel">
            <a:extLst>
              <a:ext uri="{FF2B5EF4-FFF2-40B4-BE49-F238E27FC236}">
                <a16:creationId xmlns:a16="http://schemas.microsoft.com/office/drawing/2014/main" id="{732D5D0E-CA88-CD71-EE4A-AEA5A93A9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0487" y="44157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60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/>
          <p:nvPr/>
        </p:nvCxnSpPr>
        <p:spPr>
          <a:xfrm>
            <a:off x="5087053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D413FC-B29E-47B3-676C-FEC187ABADB6}"/>
              </a:ext>
            </a:extLst>
          </p:cNvPr>
          <p:cNvSpPr txBox="1"/>
          <p:nvPr/>
        </p:nvSpPr>
        <p:spPr>
          <a:xfrm>
            <a:off x="2672195" y="95588"/>
            <a:ext cx="684760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3100" dirty="0"/>
              <a:t>1814-ben Nagyváradon született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3100" dirty="0"/>
              <a:t>Orvosnak és mérnöknek tanult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3100" dirty="0"/>
              <a:t>Pesten színésznek állt, ezért apja névváltoztatásra kényszerítette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3100" dirty="0"/>
              <a:t>A Nemzeti Színház első nemzedékének tagja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3100" dirty="0"/>
              <a:t>Drámaíró, színész, rendező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3100" dirty="0"/>
              <a:t>1878-ban halt meg</a:t>
            </a:r>
          </a:p>
          <a:p>
            <a:endParaRPr lang="hu-HU" sz="3200" dirty="0"/>
          </a:p>
        </p:txBody>
      </p:sp>
      <p:pic>
        <p:nvPicPr>
          <p:cNvPr id="5122" name="Picture 2" descr="Szigligeti Ede (1814–1878) | televizio.sk">
            <a:extLst>
              <a:ext uri="{FF2B5EF4-FFF2-40B4-BE49-F238E27FC236}">
                <a16:creationId xmlns:a16="http://schemas.microsoft.com/office/drawing/2014/main" id="{A717C034-F301-78B0-09A3-61A267039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0" r="27759"/>
          <a:stretch/>
        </p:blipFill>
        <p:spPr bwMode="auto">
          <a:xfrm>
            <a:off x="8970288" y="542261"/>
            <a:ext cx="2941295" cy="3821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4D2733E-32BB-5877-AAEF-A2A17DD8FF56}"/>
              </a:ext>
            </a:extLst>
          </p:cNvPr>
          <p:cNvSpPr txBox="1"/>
          <p:nvPr/>
        </p:nvSpPr>
        <p:spPr>
          <a:xfrm>
            <a:off x="9218427" y="4621308"/>
            <a:ext cx="629447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100" b="1" dirty="0"/>
              <a:t>Szigligeti Ede</a:t>
            </a:r>
            <a:endParaRPr lang="de-DE" sz="3100" b="1" dirty="0"/>
          </a:p>
        </p:txBody>
      </p:sp>
    </p:spTree>
    <p:extLst>
      <p:ext uri="{BB962C8B-B14F-4D97-AF65-F5344CB8AC3E}">
        <p14:creationId xmlns:p14="http://schemas.microsoft.com/office/powerpoint/2010/main" val="621927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/>
          <p:nvPr/>
        </p:nvCxnSpPr>
        <p:spPr>
          <a:xfrm>
            <a:off x="7968486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utoShape 6" descr="Alakja délceg volt, sugármagas...&quot; Kétszáz éve született Id. Lendvay Márton  színész (1807-1858)">
            <a:extLst>
              <a:ext uri="{FF2B5EF4-FFF2-40B4-BE49-F238E27FC236}">
                <a16:creationId xmlns:a16="http://schemas.microsoft.com/office/drawing/2014/main" id="{CEF71228-E832-11BB-1BD3-D915A674BF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23381" y="-310547"/>
            <a:ext cx="235859" cy="2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2FF6D4C-F272-1CA3-9776-47DD37592F7F}"/>
              </a:ext>
            </a:extLst>
          </p:cNvPr>
          <p:cNvSpPr txBox="1"/>
          <p:nvPr/>
        </p:nvSpPr>
        <p:spPr>
          <a:xfrm>
            <a:off x="3817089" y="5232124"/>
            <a:ext cx="682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i="1" dirty="0"/>
              <a:t>Nem áll rendelkezésünkre megfelelő Információ</a:t>
            </a:r>
            <a:endParaRPr lang="de-DE" sz="2400" i="1" dirty="0"/>
          </a:p>
        </p:txBody>
      </p:sp>
      <p:pic>
        <p:nvPicPr>
          <p:cNvPr id="6146" name="Picture 2" descr="Erkel - A Bánk bán végjelenete, 1861 (Fotó: Vasárnapi Ujság/OSZK)">
            <a:extLst>
              <a:ext uri="{FF2B5EF4-FFF2-40B4-BE49-F238E27FC236}">
                <a16:creationId xmlns:a16="http://schemas.microsoft.com/office/drawing/2014/main" id="{8738C2A6-EDFE-B86E-6FE4-E852911B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16" y="415331"/>
            <a:ext cx="6746093" cy="471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164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/>
          <p:nvPr/>
        </p:nvCxnSpPr>
        <p:spPr>
          <a:xfrm>
            <a:off x="2343845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D413FC-B29E-47B3-676C-FEC187ABADB6}"/>
              </a:ext>
            </a:extLst>
          </p:cNvPr>
          <p:cNvSpPr txBox="1"/>
          <p:nvPr/>
        </p:nvSpPr>
        <p:spPr>
          <a:xfrm>
            <a:off x="2989349" y="496420"/>
            <a:ext cx="8304270" cy="666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Korábbi rendezések tanulmányozása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Híres színészek felkérése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Emeletes- és forgószínpad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A mű érzékenyítése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A szünetekkel való játék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Későbbi politikai támadások </a:t>
            </a:r>
            <a:br>
              <a:rPr lang="hu-HU" sz="3200" dirty="0"/>
            </a:br>
            <a:r>
              <a:rPr lang="hu-HU" sz="3200" dirty="0"/>
              <a:t>(</a:t>
            </a:r>
            <a:r>
              <a:rPr lang="de-DE" sz="3200" dirty="0" err="1"/>
              <a:t>Kárpáti</a:t>
            </a:r>
            <a:r>
              <a:rPr lang="de-DE" sz="3200" dirty="0"/>
              <a:t> </a:t>
            </a:r>
            <a:r>
              <a:rPr lang="de-DE" sz="3200" dirty="0" err="1"/>
              <a:t>Aurél</a:t>
            </a:r>
            <a:r>
              <a:rPr lang="hu-HU" sz="3200" dirty="0"/>
              <a:t>)</a:t>
            </a:r>
          </a:p>
          <a:p>
            <a:pPr>
              <a:lnSpc>
                <a:spcPct val="150000"/>
              </a:lnSpc>
            </a:pPr>
            <a:endParaRPr lang="hu-HU" sz="3200" dirty="0"/>
          </a:p>
          <a:p>
            <a:pPr>
              <a:lnSpc>
                <a:spcPct val="150000"/>
              </a:lnSpc>
            </a:pPr>
            <a:endParaRPr lang="hu-HU" sz="3200" dirty="0"/>
          </a:p>
        </p:txBody>
      </p:sp>
      <p:pic>
        <p:nvPicPr>
          <p:cNvPr id="7170" name="Picture 2" descr="Németh Antal és a Bánk Bán">
            <a:extLst>
              <a:ext uri="{FF2B5EF4-FFF2-40B4-BE49-F238E27FC236}">
                <a16:creationId xmlns:a16="http://schemas.microsoft.com/office/drawing/2014/main" id="{3DD1A693-94C6-9005-7C5B-A49150AA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910" y="1360423"/>
            <a:ext cx="2755899" cy="44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7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átogatás a Nemzeti Színház épületében | Barátság Klub">
            <a:extLst>
              <a:ext uri="{FF2B5EF4-FFF2-40B4-BE49-F238E27FC236}">
                <a16:creationId xmlns:a16="http://schemas.microsoft.com/office/drawing/2014/main" id="{B4B9CB5A-C45D-0970-D79A-60558CDEA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9FACBB-6AE4-45CF-C95A-9AF29519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7679"/>
            <a:ext cx="2782824" cy="58070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1848</a:t>
            </a:r>
            <a:b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1861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1936</a:t>
            </a:r>
            <a:b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hu-HU" sz="9600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2002</a:t>
            </a:r>
            <a:endParaRPr lang="de-DE" sz="9600" dirty="0">
              <a:solidFill>
                <a:schemeClr val="tx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9B4EE69-B76F-9F15-3D06-F55B7E74787E}"/>
              </a:ext>
            </a:extLst>
          </p:cNvPr>
          <p:cNvSpPr txBox="1"/>
          <p:nvPr/>
        </p:nvSpPr>
        <p:spPr>
          <a:xfrm>
            <a:off x="2304268" y="590426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		Rendező		Színészek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E1E84B0-8BD3-A5FE-821F-744B65C31A79}"/>
              </a:ext>
            </a:extLst>
          </p:cNvPr>
          <p:cNvCxnSpPr/>
          <p:nvPr/>
        </p:nvCxnSpPr>
        <p:spPr>
          <a:xfrm>
            <a:off x="5023257" y="6628755"/>
            <a:ext cx="1700784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D413FC-B29E-47B3-676C-FEC187ABADB6}"/>
              </a:ext>
            </a:extLst>
          </p:cNvPr>
          <p:cNvSpPr txBox="1"/>
          <p:nvPr/>
        </p:nvSpPr>
        <p:spPr>
          <a:xfrm>
            <a:off x="2747983" y="768785"/>
            <a:ext cx="6569322" cy="617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1903-ban Budapesten született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Európa számos országában tanult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A </a:t>
            </a:r>
            <a:r>
              <a:rPr lang="de-DE" sz="3200" dirty="0" err="1"/>
              <a:t>Bánk</a:t>
            </a:r>
            <a:r>
              <a:rPr lang="de-DE" sz="3200" dirty="0"/>
              <a:t> </a:t>
            </a:r>
            <a:r>
              <a:rPr lang="de-DE" sz="3200" dirty="0" err="1"/>
              <a:t>bánt</a:t>
            </a:r>
            <a:r>
              <a:rPr lang="de-DE" sz="3200" dirty="0"/>
              <a:t> </a:t>
            </a:r>
            <a:r>
              <a:rPr lang="hu-HU" sz="3200" dirty="0"/>
              <a:t>kétszer</a:t>
            </a:r>
            <a:r>
              <a:rPr lang="de-DE" sz="3200" dirty="0"/>
              <a:t> </a:t>
            </a:r>
            <a:r>
              <a:rPr lang="de-DE" sz="3200" dirty="0" err="1"/>
              <a:t>rendezte</a:t>
            </a:r>
            <a:endParaRPr lang="hu-HU" sz="32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3200" dirty="0"/>
              <a:t>M</a:t>
            </a:r>
            <a:r>
              <a:rPr lang="de-DE" sz="3200" dirty="0" err="1"/>
              <a:t>onográfiája</a:t>
            </a:r>
            <a:r>
              <a:rPr lang="de-DE" sz="3200" dirty="0"/>
              <a:t>: </a:t>
            </a:r>
            <a:br>
              <a:rPr lang="hu-HU" sz="3200" dirty="0"/>
            </a:br>
            <a:r>
              <a:rPr lang="de-DE" sz="3200" dirty="0" err="1"/>
              <a:t>Bánk</a:t>
            </a:r>
            <a:r>
              <a:rPr lang="de-DE" sz="3200" dirty="0"/>
              <a:t> </a:t>
            </a:r>
            <a:r>
              <a:rPr lang="de-DE" sz="3200" dirty="0" err="1"/>
              <a:t>bán</a:t>
            </a:r>
            <a:r>
              <a:rPr lang="de-DE" sz="3200" dirty="0"/>
              <a:t> </a:t>
            </a:r>
            <a:r>
              <a:rPr lang="de-DE" sz="3200" dirty="0" err="1"/>
              <a:t>száz</a:t>
            </a:r>
            <a:r>
              <a:rPr lang="de-DE" sz="3200" dirty="0"/>
              <a:t> </a:t>
            </a:r>
            <a:r>
              <a:rPr lang="de-DE" sz="3200" dirty="0" err="1"/>
              <a:t>éve</a:t>
            </a:r>
            <a:r>
              <a:rPr lang="de-DE" sz="3200" dirty="0"/>
              <a:t> a </a:t>
            </a:r>
            <a:r>
              <a:rPr lang="de-DE" sz="3200" dirty="0" err="1"/>
              <a:t>színpadon</a:t>
            </a:r>
            <a:endParaRPr lang="hu-HU" sz="32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3200" dirty="0" err="1"/>
              <a:t>Halála</a:t>
            </a:r>
            <a:r>
              <a:rPr lang="de-DE" sz="3200" dirty="0"/>
              <a:t>: 1968</a:t>
            </a:r>
          </a:p>
          <a:p>
            <a:br>
              <a:rPr lang="de-DE" sz="3200" dirty="0"/>
            </a:br>
            <a:endParaRPr lang="hu-HU" sz="3200" dirty="0"/>
          </a:p>
          <a:p>
            <a:pPr>
              <a:lnSpc>
                <a:spcPct val="150000"/>
              </a:lnSpc>
            </a:pPr>
            <a:endParaRPr lang="hu-HU" sz="3200" dirty="0"/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9E445C7D-0908-ECD3-6514-9ACCD27B3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23" y="197262"/>
            <a:ext cx="2214458" cy="295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émeth Antal: Bánk Bán száz éve a színpadon. Budapest, 1935, | Darabanth  Kft.">
            <a:extLst>
              <a:ext uri="{FF2B5EF4-FFF2-40B4-BE49-F238E27FC236}">
                <a16:creationId xmlns:a16="http://schemas.microsoft.com/office/drawing/2014/main" id="{03E9D184-4749-C754-B44F-14353346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623" y="3186524"/>
            <a:ext cx="2154058" cy="271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48530BB-ACDB-91DC-C21A-C3921C7EC4E2}"/>
              </a:ext>
            </a:extLst>
          </p:cNvPr>
          <p:cNvSpPr txBox="1"/>
          <p:nvPr/>
        </p:nvSpPr>
        <p:spPr>
          <a:xfrm>
            <a:off x="4132693" y="-255192"/>
            <a:ext cx="3926614" cy="92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4000" b="1" dirty="0"/>
              <a:t>Németh Márton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1482982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FB3B8DED3310840A6BD9EF1BCC11AEB" ma:contentTypeVersion="15" ma:contentTypeDescription="Új dokumentum létrehozása." ma:contentTypeScope="" ma:versionID="99901674a2d315fb4187438170fcdb74">
  <xsd:schema xmlns:xsd="http://www.w3.org/2001/XMLSchema" xmlns:xs="http://www.w3.org/2001/XMLSchema" xmlns:p="http://schemas.microsoft.com/office/2006/metadata/properties" xmlns:ns3="567b1355-da18-415d-ae7c-30564383b545" xmlns:ns4="6de2dddb-df91-40c4-812f-b7bb0b686172" targetNamespace="http://schemas.microsoft.com/office/2006/metadata/properties" ma:root="true" ma:fieldsID="30b08f6c3d2ff4382a91a065cc66f730" ns3:_="" ns4:_="">
    <xsd:import namespace="567b1355-da18-415d-ae7c-30564383b545"/>
    <xsd:import namespace="6de2dddb-df91-40c4-812f-b7bb0b68617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b1355-da18-415d-ae7c-30564383b5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2dddb-df91-40c4-812f-b7bb0b6861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67b1355-da18-415d-ae7c-30564383b545" xsi:nil="true"/>
  </documentManagement>
</p:properties>
</file>

<file path=customXml/itemProps1.xml><?xml version="1.0" encoding="utf-8"?>
<ds:datastoreItem xmlns:ds="http://schemas.openxmlformats.org/officeDocument/2006/customXml" ds:itemID="{92803E43-F2AF-44B0-ADA5-B63DE86430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b1355-da18-415d-ae7c-30564383b545"/>
    <ds:schemaRef ds:uri="6de2dddb-df91-40c4-812f-b7bb0b6861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1A688E-6D15-4F76-B8AD-BB7D5D1F2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D4A7AA-7D79-4C48-A271-61947ECFF7C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567b1355-da18-415d-ae7c-30564383b545"/>
    <ds:schemaRef ds:uri="6de2dddb-df91-40c4-812f-b7bb0b686172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Microsoft Office PowerPoint</Application>
  <PresentationFormat>Szélesvásznú</PresentationFormat>
  <Paragraphs>107</Paragraphs>
  <Slides>14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2" baseType="lpstr">
      <vt:lpstr>Aharoni</vt:lpstr>
      <vt:lpstr>Aptos</vt:lpstr>
      <vt:lpstr>Aptos Display</vt:lpstr>
      <vt:lpstr>Arial</vt:lpstr>
      <vt:lpstr>Courier New</vt:lpstr>
      <vt:lpstr>Times New Roman</vt:lpstr>
      <vt:lpstr>Wingdings</vt:lpstr>
      <vt:lpstr>Office-téma</vt:lpstr>
      <vt:lpstr>Bánk bán az idők folyamán</vt:lpstr>
      <vt:lpstr>1848 1861 1936 2002</vt:lpstr>
      <vt:lpstr>1848 1861 1936 2002</vt:lpstr>
      <vt:lpstr>1848 1861 1936 2002</vt:lpstr>
      <vt:lpstr>1848 1861 1936 2002</vt:lpstr>
      <vt:lpstr>1848 1861 1936 2002</vt:lpstr>
      <vt:lpstr>1848 1861 1936 2002</vt:lpstr>
      <vt:lpstr>1848 1861 1936 2002</vt:lpstr>
      <vt:lpstr>1848 1861 1936 2002</vt:lpstr>
      <vt:lpstr>1848 1861 1936 2002</vt:lpstr>
      <vt:lpstr>1848 1861 1936 2002</vt:lpstr>
      <vt:lpstr>1848 1861 1936 2002</vt:lpstr>
      <vt:lpstr>1848 1861 1936 2002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Bánk Bán az idők folyamán</dc:title>
  <dc:creator>Fábián Zoltán</dc:creator>
  <cp:lastModifiedBy>Fábián Zoltán</cp:lastModifiedBy>
  <cp:revision>4</cp:revision>
  <dcterms:created xsi:type="dcterms:W3CDTF">2024-05-20T07:02:51Z</dcterms:created>
  <dcterms:modified xsi:type="dcterms:W3CDTF">2024-05-20T17:16:19Z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0x0101000FB3B8DED3310840A6BD9EF1BCC11AEB</vt:lpwstr>
  </property>
</Properties>
</file>