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DF9AC9-E3ED-485F-88A5-605A4FAEF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4E44D2E-4340-4597-8E8C-9EEC7F2F1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7EA11F-4740-4C93-B166-462B183A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7DB0CA-C743-44CA-B22C-D74E245F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F408E9-462D-4F2C-B5F3-DC0BA50F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03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999C84-7052-4978-BF07-1C10250E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87AA771-F9B5-431A-B224-E31EDA0B6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5C45BC-082D-4F9F-89E8-73FF0DE6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B7833D-4C96-443D-A9AE-2F29122D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4A5AB4-14E8-4231-A8AB-A0BA7818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05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16E2768-D1B7-4CCE-8F59-4CB26AFAC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B492AA2-905C-499F-9DB5-B3A5F5344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C57EFF-7F20-4FE8-AB98-E0AE35B6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7597DA-BE42-4610-A297-2FF8CB0A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94E6DC-2B8C-4FAD-84D9-D2841350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95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B38D20-A2C7-4525-8C93-CB383B87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EE0B02-4C8A-490E-9558-67F379922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9BA5F3-967C-4C2B-AC94-1FE7F3EA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AC4ACC-3BFE-4733-A82E-3EC4EB0A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AC950C-0FA9-46C2-875F-2FC80A7C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29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CE224C-8CDE-409E-8DF1-9F11BA25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0A58266-CD91-4D6B-B3E1-ABF6AFA50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34CDF1-C3F0-4925-AC86-1C84357E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AC4E94-0335-43BE-8404-1E096EE1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1ABB38-4A51-4693-B6C0-9B670AE3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45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501CD8-1946-4A20-8575-19E645F9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D1DDF8-05F9-4270-9E69-E61DC7F97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C569D66-BC9B-4409-887B-284CE3BEC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D4971BC-4D0C-4FC9-B7BC-35286B5E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27007CC-D265-45A0-B116-476B08F0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5D2FC4-6DAC-4F23-8EAE-CC553348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2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512486-A1A6-4A13-894D-A7351B89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62B873-B046-4DB0-AD17-4279B840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8B07CE-3244-4FED-8B35-F4B882F0A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8026A5A-7848-42CC-BB77-DDD9FADD1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CADB1C3-B0D5-40CE-A637-F350E2D4A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01FFF2B-F28B-4991-85C1-E08D8C01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C97A4FC-9ECB-459F-85CD-234ACE2A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AB429D3-F6D9-4132-85D5-F5714887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64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922CEC-97EE-42C4-AF96-8B594963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450FF34-636E-4C3B-AAFA-AD32D32F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6BB304C-6CC7-401E-912D-F585EAA3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D2175C6-7F43-4408-973B-2D48F495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2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1392310-3CE7-45A7-8BBF-C1A926AA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5B570C3-911E-440F-AEC0-55B67281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404BDC4-45CB-4557-B60D-C6EE72EA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4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B178DF-149F-4874-80E5-766E62B8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83C76B-E65E-4B6A-9E0E-C0E00F8A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41DA753-E251-4A5D-A0DA-0BB7D2211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CE9888C-FC40-4270-B508-D4BD0305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B37003B-995D-4E8B-AF06-37271B40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8D3F956-B894-41DB-AA66-89BD22F4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77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6C1E81-4172-41AD-9D6D-5F3CD2D5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D3EA251-C881-4E60-8B43-10BB804A7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2F0C871-8BEC-482F-A7CF-833B6A13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E5D8C36-E651-462D-B248-99DEAA57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C1DDE39-FC81-4DAA-9C96-1CFBA0C7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9A3F8CB-B7F5-41D7-8ACF-1D92E1BC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70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8FBFC40-CB71-4A24-8955-267EE833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6659B89-72FF-45B8-B9E3-CCD378BB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07755B-C4F5-4EC3-8DF7-756BF9FCF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2C9C-C3CF-4EA4-B04B-ADAAAD24550A}" type="datetimeFigureOut">
              <a:rPr lang="hu-HU" smtClean="0"/>
              <a:t>2024. 05. 19.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6BB6FF-CAFD-44CC-BC73-D9D1DEED1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5BF388-B730-4560-A970-F5FC9B4C0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30DA-9B65-4A52-8A44-D8E8C53EE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9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mzetiszinhaz.hu/hirek/2017/11/nemeth-antal-es-a-bank-ban#_ftn45" TargetMode="External"/><Relationship Id="rId2" Type="http://schemas.openxmlformats.org/officeDocument/2006/relationships/hyperlink" Target="https://nemzetiszinhaz.hu/hirek/2017/11/nemeth-antal-es-a-bank-ban#_ftn4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19805B-769B-45EB-8135-4390B25E2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288" y="479395"/>
            <a:ext cx="8874712" cy="1846556"/>
          </a:xfrm>
        </p:spPr>
        <p:txBody>
          <a:bodyPr>
            <a:normAutofit/>
          </a:bodyPr>
          <a:lstStyle/>
          <a:p>
            <a:r>
              <a:rPr lang="hu-HU" dirty="0"/>
              <a:t>Bánk bán Nemzeti Színház-i előadásai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17C47EE-622D-4276-8AE1-0FED296B2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</a:t>
            </a:r>
            <a:r>
              <a:rPr lang="hu-HU" dirty="0" err="1"/>
              <a:t>Filii</a:t>
            </a:r>
            <a:r>
              <a:rPr lang="hu-HU" dirty="0"/>
              <a:t> </a:t>
            </a:r>
            <a:r>
              <a:rPr lang="hu-HU" dirty="0" err="1"/>
              <a:t>Lucis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131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F27D44-6A94-43DF-9E93-5BF2A2DE9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5623" cy="769194"/>
          </a:xfrm>
        </p:spPr>
        <p:txBody>
          <a:bodyPr/>
          <a:lstStyle/>
          <a:p>
            <a:r>
              <a:rPr lang="hu-HU" dirty="0"/>
              <a:t>Marton Endre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54B802-ECEF-472B-8502-B2A5EA41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2" y="1134320"/>
            <a:ext cx="10682468" cy="5042643"/>
          </a:xfrm>
        </p:spPr>
        <p:txBody>
          <a:bodyPr/>
          <a:lstStyle/>
          <a:p>
            <a:r>
              <a:rPr lang="hu-HU" dirty="0"/>
              <a:t>1975. 03. 22. Nemzeti Színház, rendező: Marton Endre, Bánk bán: Sinkovits Imre</a:t>
            </a:r>
          </a:p>
          <a:p>
            <a:r>
              <a:rPr lang="hu-HU" dirty="0"/>
              <a:t> két veszély fenyeget minden színjátékot: vagy valójában csak „megjeleníti" az írott szöveget, avagy csak azt teszi hozzá, azaz „túlzottan aktualizál". A Nemzeti Színház új Bánk bán-előadása, Marton Endre rendezésében, lényegében elkerülte ezeket a veszélyeket.</a:t>
            </a:r>
          </a:p>
          <a:p>
            <a:r>
              <a:rPr lang="hu-HU" dirty="0"/>
              <a:t>Középpontban: a „szerelmi tragédia„</a:t>
            </a:r>
          </a:p>
          <a:p>
            <a:r>
              <a:rPr lang="hu-HU" dirty="0"/>
              <a:t>https://epa.oszk.hu/03000/03040/00101/pdf/EPA03040_szinhaz_1975_07_003-008.pdf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ECED805-8E00-4C87-95AB-FDCF71C82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89267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9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9D5A53-AC6B-4CB1-A769-3816589E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7197" cy="827067"/>
          </a:xfrm>
        </p:spPr>
        <p:txBody>
          <a:bodyPr/>
          <a:lstStyle/>
          <a:p>
            <a:r>
              <a:rPr lang="hu-HU" dirty="0" err="1"/>
              <a:t>Iglódi</a:t>
            </a:r>
            <a:r>
              <a:rPr lang="hu-HU" dirty="0"/>
              <a:t> István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56663E-4D67-4E3C-BD10-608C64CB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2" y="1377387"/>
            <a:ext cx="10705618" cy="4799576"/>
          </a:xfrm>
        </p:spPr>
        <p:txBody>
          <a:bodyPr/>
          <a:lstStyle/>
          <a:p>
            <a:r>
              <a:rPr lang="hu-HU" dirty="0"/>
              <a:t>1992. 11. 06. Nemzeti Színház, Várszínház Szent György tér 3. rendező: </a:t>
            </a:r>
            <a:r>
              <a:rPr lang="hu-HU" dirty="0" err="1"/>
              <a:t>Iglódi</a:t>
            </a:r>
            <a:r>
              <a:rPr lang="hu-HU" dirty="0"/>
              <a:t> István, koreográfus: Énekes  István, Bánk bán: Kozák András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A55660C-AFC9-4BE8-BB20-17EE67A4B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10" y="2887472"/>
            <a:ext cx="2388430" cy="32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4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B2B26C-30C1-4CA5-B39B-E1B53A19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08221" cy="757619"/>
          </a:xfrm>
        </p:spPr>
        <p:txBody>
          <a:bodyPr/>
          <a:lstStyle/>
          <a:p>
            <a:r>
              <a:rPr lang="hu-HU" dirty="0"/>
              <a:t>Alföldi Róbert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14E294-A772-466D-BC09-7F8FB57F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2744"/>
            <a:ext cx="10515601" cy="5054219"/>
          </a:xfrm>
        </p:spPr>
        <p:txBody>
          <a:bodyPr/>
          <a:lstStyle/>
          <a:p>
            <a:r>
              <a:rPr lang="hu-HU" dirty="0"/>
              <a:t>2009. 10. 23. Nemzeti Színház, </a:t>
            </a:r>
            <a:r>
              <a:rPr lang="hu-HU" dirty="0" err="1"/>
              <a:t>Gobbi</a:t>
            </a:r>
            <a:r>
              <a:rPr lang="hu-HU" dirty="0"/>
              <a:t> Hilda színpad, rendező: Alföldi Róbert, Bánk bán: Fehér Tibor</a:t>
            </a:r>
          </a:p>
          <a:p>
            <a:r>
              <a:rPr lang="hu-HU" dirty="0"/>
              <a:t>„A Bánk Bán Juniorban a Nemzeti gárdájának ifjú titánjai mutathatták meg, mit tudnak, Alföldi pedig ismét egy régi nemzeti fétisünket porolta le és állított színpadra.” https://szinhaz.hu/2009/07/20/katona_jozsef_bank_ban_junior_r_alfoldi_robert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67BFBDE-97EA-4BDE-9822-793FD237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81" y="3649853"/>
            <a:ext cx="4461196" cy="29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97121F-2A00-4517-BFBD-5B9C6E03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/>
          <a:lstStyle/>
          <a:p>
            <a:r>
              <a:rPr lang="hu-HU" dirty="0" err="1"/>
              <a:t>Vidnyánszky</a:t>
            </a:r>
            <a:r>
              <a:rPr lang="hu-HU" dirty="0"/>
              <a:t> Attila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D9BB29-1AC2-4F19-849D-3F1F0DE6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81" y="1307939"/>
            <a:ext cx="10659319" cy="4869024"/>
          </a:xfrm>
        </p:spPr>
        <p:txBody>
          <a:bodyPr/>
          <a:lstStyle/>
          <a:p>
            <a:r>
              <a:rPr lang="hu-HU" dirty="0" err="1"/>
              <a:t>Vidnyánszky</a:t>
            </a:r>
            <a:r>
              <a:rPr lang="hu-HU" dirty="0"/>
              <a:t> Attila háromszor rendezte meg a Nemzeti Színházban a Bánk bánt</a:t>
            </a:r>
          </a:p>
          <a:p>
            <a:r>
              <a:rPr lang="hu-HU" dirty="0"/>
              <a:t>2002. 12. 14. Nemzeti Színház, Nagyszínpad, Bánk bán: László Zsolt</a:t>
            </a:r>
          </a:p>
          <a:p>
            <a:r>
              <a:rPr lang="hu-HU" dirty="0"/>
              <a:t>2017. 09. 11. Nemzeti Színház, </a:t>
            </a:r>
            <a:r>
              <a:rPr lang="hu-HU" dirty="0" err="1"/>
              <a:t>Gobbi</a:t>
            </a:r>
            <a:r>
              <a:rPr lang="hu-HU" dirty="0"/>
              <a:t> Hilda színpad, Bánk bán: </a:t>
            </a:r>
            <a:r>
              <a:rPr lang="hu-HU" dirty="0" err="1"/>
              <a:t>Mátray</a:t>
            </a:r>
            <a:r>
              <a:rPr lang="hu-HU" dirty="0"/>
              <a:t> László „Ez a forma mindenekelőtt arra adhat alkalmat, hogy közelebb hozza a közönséghez a drámai összeütközést, a „végsőkig feszült indulatok nyelvét”</a:t>
            </a:r>
          </a:p>
          <a:p>
            <a:r>
              <a:rPr lang="hu-HU" dirty="0"/>
              <a:t>Bánk bán Maraton 2020. október 20-22.</a:t>
            </a:r>
          </a:p>
          <a:p>
            <a:r>
              <a:rPr lang="hu-HU" dirty="0"/>
              <a:t>2023. 03. 24. Nemzeti Színház, Nagyszínpad, Bánk bán: </a:t>
            </a:r>
            <a:r>
              <a:rPr lang="hu-HU" dirty="0" err="1"/>
              <a:t>Berettyán</a:t>
            </a:r>
            <a:r>
              <a:rPr lang="hu-HU" dirty="0"/>
              <a:t> Sándor „A </a:t>
            </a:r>
            <a:r>
              <a:rPr lang="hu-HU" dirty="0" err="1"/>
              <a:t>becsűletes</a:t>
            </a:r>
            <a:r>
              <a:rPr lang="hu-HU" dirty="0"/>
              <a:t> </a:t>
            </a:r>
            <a:r>
              <a:rPr lang="hu-HU" dirty="0" err="1"/>
              <a:t>kínoztatik</a:t>
            </a:r>
            <a:r>
              <a:rPr lang="hu-HU" dirty="0"/>
              <a:t>, </a:t>
            </a:r>
            <a:r>
              <a:rPr lang="hu-HU" dirty="0" err="1"/>
              <a:t>megostoroztatik</a:t>
            </a:r>
            <a:r>
              <a:rPr lang="hu-HU" dirty="0"/>
              <a:t>, kipörkölik szemeit, s midőn minden kitelhető csapást kiállt, akkor törik kerékbe.”</a:t>
            </a:r>
          </a:p>
        </p:txBody>
      </p:sp>
    </p:spTree>
    <p:extLst>
      <p:ext uri="{BB962C8B-B14F-4D97-AF65-F5344CB8AC3E}">
        <p14:creationId xmlns:p14="http://schemas.microsoft.com/office/powerpoint/2010/main" val="254453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C029154-2543-4370-83D1-4DC3D5475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79" y="427219"/>
            <a:ext cx="6353998" cy="1250787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5AB2322-DAFB-40CB-A2B4-431E06D4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2" y="1995925"/>
            <a:ext cx="2797473" cy="419621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E1412F6-4D0D-4A58-BC8F-C6803DC6D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95925"/>
            <a:ext cx="3824530" cy="266867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1420D0E-D4E6-4A9A-B6D9-1C27F87B6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77" y="1995925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7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4FD85A-EE4B-44EE-9CE1-B076E904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A kezdetek…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C14D39-0AE7-438E-8B8E-C2C41C97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349406"/>
            <a:ext cx="10687975" cy="4827557"/>
          </a:xfrm>
        </p:spPr>
        <p:txBody>
          <a:bodyPr/>
          <a:lstStyle/>
          <a:p>
            <a:r>
              <a:rPr lang="hu-HU" dirty="0"/>
              <a:t>1839. március 23.  Pesti Magyar Színház, Pest, Kerepesi út 3.                      </a:t>
            </a:r>
          </a:p>
          <a:p>
            <a:pPr marL="0" indent="0">
              <a:buNone/>
            </a:pPr>
            <a:r>
              <a:rPr lang="hu-HU" dirty="0"/>
              <a:t>Rendező és Bánk bán: Egressy Gábor  gróf Széchenyi István kritikája: "rossz, veszedelmes tendenciának„</a:t>
            </a:r>
          </a:p>
          <a:p>
            <a:r>
              <a:rPr lang="hu-HU" dirty="0"/>
              <a:t>1848. március 15-én a Nemzeti Színház díszműsorán a Bánk bánnal ünnepelt, de az előadás félbeszakadt… „Talpra magyar…” Rendező és Bánk bán: Lendvay Márton</a:t>
            </a:r>
          </a:p>
          <a:p>
            <a:r>
              <a:rPr lang="hu-HU" dirty="0"/>
              <a:t>1861. március 3. Pesti Magyar Színház, Pest, Kerepesi út 3. opera</a:t>
            </a:r>
          </a:p>
          <a:p>
            <a:pPr marL="0" indent="0">
              <a:buNone/>
            </a:pPr>
            <a:r>
              <a:rPr lang="hu-HU" dirty="0"/>
              <a:t>Rendező: Szigligeti Ede, Bánk bán: </a:t>
            </a:r>
            <a:r>
              <a:rPr lang="hu-HU" dirty="0" err="1"/>
              <a:t>Ellinger</a:t>
            </a:r>
            <a:r>
              <a:rPr lang="hu-HU" dirty="0"/>
              <a:t>  József                       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9A0F30-D97E-453B-81DC-CCE79E2F2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80" y="4366895"/>
            <a:ext cx="283464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8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32B2B6-94BF-47BD-8619-02CE8FC5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8420" cy="838835"/>
          </a:xfrm>
        </p:spPr>
        <p:txBody>
          <a:bodyPr/>
          <a:lstStyle/>
          <a:p>
            <a:r>
              <a:rPr lang="hu-HU" dirty="0"/>
              <a:t>Színházigazgató rendezők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377559-DC37-4E0A-A8C1-B9D8361A3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10" y="1203960"/>
            <a:ext cx="10664190" cy="5404230"/>
          </a:xfrm>
        </p:spPr>
        <p:txBody>
          <a:bodyPr/>
          <a:lstStyle/>
          <a:p>
            <a:r>
              <a:rPr lang="hu-HU" dirty="0"/>
              <a:t>1868. szeptember 27.  Nemzeti Színház, Pest, Kerepesi út 3. rendező: </a:t>
            </a:r>
            <a:r>
              <a:rPr lang="hu-HU" dirty="0" err="1"/>
              <a:t>Paulay</a:t>
            </a:r>
            <a:r>
              <a:rPr lang="hu-HU" dirty="0"/>
              <a:t> Ede, Bánk bán:  1868 és 1930 között </a:t>
            </a:r>
            <a:r>
              <a:rPr lang="hu-HU" dirty="0" err="1"/>
              <a:t>Paulay</a:t>
            </a:r>
            <a:r>
              <a:rPr lang="hu-HU" dirty="0"/>
              <a:t> Ede szövegváltozata alapján játszotta a drámát a Nemzeti Színház, de dramaturgiai beavatkozásra nem került sor. </a:t>
            </a:r>
          </a:p>
          <a:p>
            <a:endParaRPr lang="hu-HU" dirty="0"/>
          </a:p>
          <a:p>
            <a:pPr lvl="6"/>
            <a:r>
              <a:rPr lang="hu-HU" sz="2400" dirty="0"/>
              <a:t>1836-1894: színész, innovatív rendező, erős kezű színházvezető, 1874 aligazgatója a Színiakadémiának</a:t>
            </a:r>
          </a:p>
          <a:p>
            <a:pPr lvl="6"/>
            <a:r>
              <a:rPr lang="hu-HU" sz="2400" dirty="0"/>
              <a:t>Célja, hogy a Nemzeti Színház az ország első színháza legyen</a:t>
            </a:r>
          </a:p>
          <a:p>
            <a:pPr lvl="6"/>
            <a:r>
              <a:rPr lang="hu-HU" sz="2400" dirty="0"/>
              <a:t>Színészként, rendezőként foglalkozott a Bánk bánnal</a:t>
            </a:r>
          </a:p>
          <a:p>
            <a:pPr lvl="6"/>
            <a:r>
              <a:rPr lang="hu-HU" sz="2400" dirty="0"/>
              <a:t>Felfedezte: Csiky Gergely, Ibsen műveit</a:t>
            </a:r>
          </a:p>
          <a:p>
            <a:pPr lvl="6"/>
            <a:r>
              <a:rPr lang="hu-HU" sz="2400" dirty="0"/>
              <a:t>Karrierjének vége: összeverte a súgót, aki megtréfálta</a:t>
            </a:r>
          </a:p>
          <a:p>
            <a:pPr lvl="6"/>
            <a:r>
              <a:rPr lang="hu-HU" sz="2400" dirty="0"/>
              <a:t>Legnagyobb érdeme marad a régibb magyar drámai irodalom fölelevenítése</a:t>
            </a:r>
          </a:p>
          <a:p>
            <a:pPr lvl="6"/>
            <a:endParaRPr lang="hu-HU" sz="240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3576A01-E748-470B-A1D1-E718BA80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8" y="2988598"/>
            <a:ext cx="2211895" cy="291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D069BB-166F-4FB0-89D9-AB02A67E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365126"/>
            <a:ext cx="10448278" cy="797850"/>
          </a:xfrm>
        </p:spPr>
        <p:txBody>
          <a:bodyPr/>
          <a:lstStyle/>
          <a:p>
            <a:r>
              <a:rPr lang="hu-HU" dirty="0"/>
              <a:t>Hevesi Sándor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056DEA-8C65-4C95-9127-6F011646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65" y="994300"/>
            <a:ext cx="10866270" cy="5863700"/>
          </a:xfrm>
        </p:spPr>
        <p:txBody>
          <a:bodyPr>
            <a:normAutofit fontScale="92500" lnSpcReduction="10000"/>
          </a:bodyPr>
          <a:lstStyle/>
          <a:p>
            <a:endParaRPr lang="hu-HU" dirty="0"/>
          </a:p>
          <a:p>
            <a:r>
              <a:rPr lang="hu-HU" dirty="0"/>
              <a:t>Háromszor rendezte meg a Bánk bánt </a:t>
            </a:r>
          </a:p>
          <a:p>
            <a:r>
              <a:rPr lang="hu-HU" dirty="0"/>
              <a:t>1916.01.10. Bánk bán: Kürti József. Bánk mint nemes méltóság jelenik meg. „túlfűtött történelmi </a:t>
            </a:r>
            <a:r>
              <a:rPr lang="hu-HU" dirty="0" err="1"/>
              <a:t>atmoszféra”Szász</a:t>
            </a:r>
            <a:r>
              <a:rPr lang="hu-HU" dirty="0"/>
              <a:t> Károly kritikus ízekre szedte a darab dramaturgiáját és rendezését az Urániában. Az előversengés kimaradt.</a:t>
            </a:r>
          </a:p>
          <a:p>
            <a:r>
              <a:rPr lang="hu-HU" dirty="0"/>
              <a:t>1924. 06. 10. Bánk bán: </a:t>
            </a:r>
            <a:r>
              <a:rPr lang="hu-HU" dirty="0" err="1"/>
              <a:t>Ódry</a:t>
            </a:r>
            <a:r>
              <a:rPr lang="hu-HU" dirty="0"/>
              <a:t> Árpád. Az önmagával tusázó Bánk jelenik meg </a:t>
            </a:r>
            <a:r>
              <a:rPr lang="hu-HU" dirty="0" err="1"/>
              <a:t>Ódry</a:t>
            </a:r>
            <a:r>
              <a:rPr lang="hu-HU" dirty="0"/>
              <a:t> játékában. A kritika a hősi vonást hiányolta játékából.</a:t>
            </a:r>
          </a:p>
          <a:p>
            <a:r>
              <a:rPr lang="hu-HU" dirty="0"/>
              <a:t>1930. 04. 24. Előbb csak suttogtak róla, majd a Pesti Naplónak adott nyilatkozatában (1928. október 21.) Hevesi Sándor, A nemzeti Színház igazgatója megerősítette: a Bánk bán szövegét is érintő új rendezésre készül, ki akarja javítani már Vörösmartytól kifogásolt hibáit. Hevesi nyilatkozata szokatlanul heves ellenkezést keltett. Nem tudni, Hevesi 1930 áprilisában színre került rendezése megvalósította-e eredeti szándékát, vagy a támadások hatására engedett belőle. Mint rendezői példányából nyomon követhető, az öt felvonást háromba vonta össze. A parlamentben is beszéltek róla…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4991113-7DCE-4E3C-B80B-6478F9422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85" y="201776"/>
            <a:ext cx="1186650" cy="16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0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0A2A0A-5CF2-4AF3-9FA3-6D83A5F7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69325" cy="827067"/>
          </a:xfrm>
        </p:spPr>
        <p:txBody>
          <a:bodyPr/>
          <a:lstStyle/>
          <a:p>
            <a:r>
              <a:rPr lang="hu-HU" dirty="0"/>
              <a:t>Németh Antal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17F9B7-C9BC-49B2-9264-3B4CD30F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6" y="1192192"/>
            <a:ext cx="11065398" cy="5347504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Kétszer rendezte meg a Bánk bánt, másodjára 1936-ban a Nemzeti Színház igazgatójaként. Ezt az előadást két év múlva új szereplőkkel felújították.</a:t>
            </a:r>
          </a:p>
          <a:p>
            <a:r>
              <a:rPr lang="hu-HU" dirty="0"/>
              <a:t> Bánk bán: Kiss Ferenc, aki később politikai kapcsolatai révén borsot tört az igazgató orra alá</a:t>
            </a:r>
          </a:p>
          <a:p>
            <a:r>
              <a:rPr lang="hu-HU" dirty="0"/>
              <a:t>előadás fő célkitűzését: „a rendezés igyekezett lehetőleg a stílusegység sérelme nélkül eltávolodni a történelmi realizmus szempontjaitól, és Katona József drámájának időtlen karakterét hangsúlyozni. […]” forgószínpad, 3 felvonás- vegyes kritika, baloldali sajtó támadta</a:t>
            </a:r>
          </a:p>
          <a:p>
            <a:r>
              <a:rPr lang="hu-HU" dirty="0"/>
              <a:t>„Az egész úgy hat a sötét háttérfüggöny előtt, mint egy </a:t>
            </a:r>
            <a:r>
              <a:rPr lang="hu-HU" dirty="0" err="1"/>
              <a:t>tetejétől</a:t>
            </a:r>
            <a:r>
              <a:rPr lang="hu-HU" dirty="0"/>
              <a:t> és falaitól megfosztott emeletes román palota belső szerkezete, amilyent építészeti szakkönyvek ábráin lehet látni. Ennek a különös építménynek – amely a modern orosz és német színpadi architektúrával tart szoros rokonságot – két nagy hibája van: platója egyrészt túl magas, annyira, hogy a fenn játszó figurák fél testét elvágja, másrészt felfelé nyitott s kietlen űrbe veszve, harsogásra kényszeríti a színészt, akinek így játéka sem kap semmiféle keretet. […]” Kárpáti Aurél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71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64F3EB-DE73-4E19-BEE1-20FEAC7F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35" y="451412"/>
            <a:ext cx="11065398" cy="6250329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„A rendező önkényes beavatkozásai közül legjobban a befejezés bőszítette fel. Az előadás ugyanis nem a király </a:t>
            </a:r>
            <a:r>
              <a:rPr lang="hu-HU" dirty="0" err="1"/>
              <a:t>szavaival</a:t>
            </a:r>
            <a:r>
              <a:rPr lang="hu-HU" dirty="0"/>
              <a:t> ért véget („Magyarok! Igen jól ismerem – szeretnek, / </a:t>
            </a:r>
            <a:r>
              <a:rPr lang="hu-HU" dirty="0" err="1"/>
              <a:t>Enyimek</a:t>
            </a:r>
            <a:r>
              <a:rPr lang="hu-HU" dirty="0"/>
              <a:t>! – Hogy ily nemes szívekkel egybe / Férkőzni nem tudtál, Gertrudisom!”), hanem egy temetési szertartással. „Ilyen nem lehet csinálni! – kiáltja az olvasó és a rendező felé indulatosan. – Katona elhibázottságában is nagyszerű remekműve tökéletesen befejezett, lezárt egész. Nem tűr el semmiféle szövegtoldást. Pláne akkor, mikor ez az operaszerű, konvencionális pótbevégzés fölhígítja a zárótétel tömör alaphangulatát, és megbontja az előadást. Már csak azért is, mert az adott helyzetben szinte frivolan hat, ahogy a bevonuló papság az előtte fekvő halottra – szegény Melindára – ügyet sem vetve igyekszik a másik, előkelőbb ravatal felé, amelyen Gertrudis pihen.” Kárpáti Aurél</a:t>
            </a:r>
          </a:p>
          <a:p>
            <a:r>
              <a:rPr lang="hu-HU" dirty="0"/>
              <a:t>„Ami az összjátékot illeti, mozgásban és dikcióban határozottan felismerhető bizonyos stílustartásra való törekvés. Főképp a verset elég egységesen hozzák a főszereplők, leszámítva az alsó és felső színtér okozta beszédkülönbségnek dinamikus eltolódását. De leginkább egyes szereplők játéka szolgál rá az elismerésre. Elsősorban Kiss Ferenc szuggesztív </a:t>
            </a:r>
            <a:r>
              <a:rPr lang="hu-HU" dirty="0" err="1"/>
              <a:t>erejű</a:t>
            </a:r>
            <a:r>
              <a:rPr lang="hu-HU" dirty="0"/>
              <a:t>, hamleti töprengésekkel aláfestett, fojtottan izzó Bánk-alakítása. A kiváló színész egyik legjobb szerepe ez, amelyet az utóbbi évek folyamán tökéletessé érlelt. Rajta kívül még Kürti József szenvedélyes, háborgó Petúrja tartozik a régebbi szereposztás kiemelkedő értékei közé. Az újak sorából különösen </a:t>
            </a:r>
            <a:r>
              <a:rPr lang="hu-HU" dirty="0" err="1"/>
              <a:t>Somlay</a:t>
            </a:r>
            <a:r>
              <a:rPr lang="hu-HU" dirty="0"/>
              <a:t> Artúr (Tiborc), Tőkés Anna</a:t>
            </a:r>
            <a:r>
              <a:rPr lang="hu-HU" baseline="30000" dirty="0">
                <a:hlinkClick r:id="rId2"/>
              </a:rPr>
              <a:t>[44]</a:t>
            </a:r>
            <a:r>
              <a:rPr lang="hu-HU" dirty="0"/>
              <a:t> (Melinda) és Timár József (</a:t>
            </a:r>
            <a:r>
              <a:rPr lang="hu-HU" dirty="0" err="1"/>
              <a:t>Biberach</a:t>
            </a:r>
            <a:r>
              <a:rPr lang="hu-HU" dirty="0"/>
              <a:t>) ad súlyt az együttesnek, amelyben T. </a:t>
            </a:r>
            <a:r>
              <a:rPr lang="hu-HU" dirty="0" err="1"/>
              <a:t>Mátray</a:t>
            </a:r>
            <a:r>
              <a:rPr lang="hu-HU" dirty="0"/>
              <a:t> Erzsi</a:t>
            </a:r>
            <a:r>
              <a:rPr lang="hu-HU" baseline="30000" dirty="0">
                <a:hlinkClick r:id="rId3"/>
              </a:rPr>
              <a:t>[45]</a:t>
            </a:r>
            <a:r>
              <a:rPr lang="hu-HU" dirty="0"/>
              <a:t> (Gertrudis) csupán a dekoratív megjelenés nyomatékával foglal helyet.” Kárpáti Aurél</a:t>
            </a:r>
            <a:endParaRPr lang="hu-HU" baseline="30000" dirty="0"/>
          </a:p>
          <a:p>
            <a:r>
              <a:rPr lang="hu-HU" baseline="30000" dirty="0"/>
              <a:t>https://nemzetiszinhaz.hu/hirek/2017/11/nemeth-antal-es-a-bank-ban</a:t>
            </a:r>
          </a:p>
        </p:txBody>
      </p:sp>
    </p:spTree>
    <p:extLst>
      <p:ext uri="{BB962C8B-B14F-4D97-AF65-F5344CB8AC3E}">
        <p14:creationId xmlns:p14="http://schemas.microsoft.com/office/powerpoint/2010/main" val="200980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BAB1BF-1C25-4409-9BED-66636A54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84" y="393539"/>
            <a:ext cx="10751916" cy="5783424"/>
          </a:xfrm>
        </p:spPr>
        <p:txBody>
          <a:bodyPr/>
          <a:lstStyle/>
          <a:p>
            <a:r>
              <a:rPr lang="hu-HU" dirty="0"/>
              <a:t>A rendezői kudarc után igazgatói kudarc is, hogy nem tudja sikerre vinni külföldön a Bánk bánt.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E5124CA-328F-46B7-B7C1-137D8C74B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0" y="1584782"/>
            <a:ext cx="2318542" cy="309139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5966142-B037-49C9-87D5-A05E8129E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84" y="1517518"/>
            <a:ext cx="1969418" cy="31909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C2E4554-6123-45B5-8798-C9E35DB5C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08" y="1517518"/>
            <a:ext cx="2128972" cy="3250597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F5C7FE5-2EE9-4A59-A264-BD8E597DB0A5}"/>
              </a:ext>
            </a:extLst>
          </p:cNvPr>
          <p:cNvSpPr txBox="1"/>
          <p:nvPr/>
        </p:nvSpPr>
        <p:spPr>
          <a:xfrm flipH="1">
            <a:off x="883917" y="4896091"/>
            <a:ext cx="10751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Németh Antal						Kárpáti Aurél</a:t>
            </a:r>
          </a:p>
          <a:p>
            <a:r>
              <a:rPr lang="hu-HU" sz="2800" dirty="0"/>
              <a:t>Utóélet: 1944/45 Németh Antal felújító előadást tervezett, rendező: Galamb Sándor, Bánk bán: Timár József. A német megszállás miatt elmaradt.</a:t>
            </a:r>
          </a:p>
        </p:txBody>
      </p:sp>
    </p:spTree>
    <p:extLst>
      <p:ext uri="{BB962C8B-B14F-4D97-AF65-F5344CB8AC3E}">
        <p14:creationId xmlns:p14="http://schemas.microsoft.com/office/powerpoint/2010/main" val="1162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C10698-BC40-454F-9D15-435FDE43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5623" cy="815493"/>
          </a:xfrm>
        </p:spPr>
        <p:txBody>
          <a:bodyPr/>
          <a:lstStyle/>
          <a:p>
            <a:r>
              <a:rPr lang="hu-HU" dirty="0"/>
              <a:t>Major Tamás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A77860-7E2F-4D32-8E6D-DF80465B1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3" y="1180618"/>
            <a:ext cx="11586258" cy="555584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1951. 05. 30. Nemzeti Színház, Budapest rendező: Major Tamás és Vámos László, Bánk bán: Bessenyei Ferenc</a:t>
            </a:r>
          </a:p>
          <a:p>
            <a:r>
              <a:rPr lang="hu-HU" dirty="0"/>
              <a:t>A világháború után marxista felfogásban tűzte műsorára a Bánk bánt a Nemzeti. A rendező Major Tamás szerint „valami klasszikus hagyományt játszott eddig a Nemzeti (…) a darab forradalmi és szocialista tartalma kiesett az előadásból.” Az ő rendezése viszont „németellenes, szociális, sőt szocialista”. Ennek szellemében történt meg a darab 1951-es felújítása is, amelyben </a:t>
            </a:r>
            <a:r>
              <a:rPr lang="hu-HU" dirty="0" err="1"/>
              <a:t>Somlay</a:t>
            </a:r>
            <a:r>
              <a:rPr lang="hu-HU" dirty="0"/>
              <a:t> Artúr alakította Petur bánt. </a:t>
            </a:r>
            <a:r>
              <a:rPr lang="hu-HU" dirty="0" err="1"/>
              <a:t>Somlay</a:t>
            </a:r>
            <a:r>
              <a:rPr lang="hu-HU" dirty="0"/>
              <a:t> november 9-én is közben akart járni a kitelepítettek érdekében, de Révai József miniszter nem fogadta. A Bánk bán esti előadása után a hatalom és Major által kihasznált és reményvesztett, a kommunistákkal többé közösséget vállalni nem akaró művész öngyilkosságot követett el. A kép (jobb szélen) </a:t>
            </a:r>
            <a:r>
              <a:rPr lang="hu-HU" dirty="0" err="1"/>
              <a:t>Somlay</a:t>
            </a:r>
            <a:r>
              <a:rPr lang="hu-HU" dirty="0"/>
              <a:t> Petur szerepében Balázs Samuval és Hindi Sándorral (Nemzeti Színház, 1951) | ismeretlen fotós képe </a:t>
            </a:r>
          </a:p>
          <a:p>
            <a:r>
              <a:rPr lang="hu-HU" dirty="0"/>
              <a:t>https://nemzetiszinhaz.hu/hirek/2020/11/sirato-ildiko-szerepdarab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818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1EA264-C4DF-4F9E-B1D1-62C51548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850"/>
          </a:xfrm>
        </p:spPr>
        <p:txBody>
          <a:bodyPr>
            <a:normAutofit fontScale="90000"/>
          </a:bodyPr>
          <a:lstStyle/>
          <a:p>
            <a:r>
              <a:rPr lang="hu-HU" dirty="0"/>
              <a:t>Bessenyei Ferenc		Petur-</a:t>
            </a:r>
            <a:r>
              <a:rPr lang="hu-HU" dirty="0" err="1"/>
              <a:t>Somlay</a:t>
            </a:r>
            <a:r>
              <a:rPr lang="hu-HU" dirty="0"/>
              <a:t> tragédiája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25BE269-343C-407F-BA02-AD3062AC8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1537"/>
            <a:ext cx="4196623" cy="435133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9D5A7F9-D36F-447E-8F31-6AE175478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3337"/>
            <a:ext cx="5424026" cy="41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8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Szélesvásznú</PresentationFormat>
  <Paragraphs>57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Bánk bán Nemzeti Színház-i előadásai</vt:lpstr>
      <vt:lpstr>A kezdetek…</vt:lpstr>
      <vt:lpstr>Színházigazgató rendezők</vt:lpstr>
      <vt:lpstr>Hevesi Sándor </vt:lpstr>
      <vt:lpstr>Németh Antal</vt:lpstr>
      <vt:lpstr>PowerPoint-bemutató</vt:lpstr>
      <vt:lpstr>PowerPoint-bemutató</vt:lpstr>
      <vt:lpstr>Major Tamás</vt:lpstr>
      <vt:lpstr>Bessenyei Ferenc  Petur-Somlay tragédiája</vt:lpstr>
      <vt:lpstr>Marton Endre</vt:lpstr>
      <vt:lpstr>Iglódi István</vt:lpstr>
      <vt:lpstr>Alföldi Róbert</vt:lpstr>
      <vt:lpstr>Vidnyánszky Attila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 Nemzeti Színház-i előadásai</dc:title>
  <dc:creator>Ági</dc:creator>
  <cp:lastModifiedBy>Ági</cp:lastModifiedBy>
  <cp:revision>38</cp:revision>
  <dcterms:created xsi:type="dcterms:W3CDTF">2024-05-17T19:37:21Z</dcterms:created>
  <dcterms:modified xsi:type="dcterms:W3CDTF">2024-05-19T13:27:26Z</dcterms:modified>
</cp:coreProperties>
</file>