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C3A46-F24E-447C-897F-95686E452C69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69DEF-D16C-4ED8-BA29-1FB9FEC60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90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69DEF-D16C-4ED8-BA29-1FB9FEC60A9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86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7BE69C-B68E-567C-C855-A43EBC86D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133ED47-D7D8-2912-19AB-D04A0425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937D92-4549-00D4-FF4B-9CB67463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67B0BA-8785-D6B3-4A9C-65EE1D7A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A4F584-7E24-050C-70D7-0E9095BB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047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44F71F-64C7-D424-9CDC-4D0978CC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C0F91E0-7D6B-39BE-3CB1-748EDCEDD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7BCEAF-0CA3-2DA4-5BA2-2A7285C5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A60C03-606A-DD60-156A-7DE167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6C77D5A-F010-61D5-3FD3-10E8CFB1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79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7E83648-9DE1-4250-5AE9-87E3C9F69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BB11FC6-9CBD-3FC3-AD64-4AF2719A1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D1A4B6-6137-54B3-F0AD-7BA0456E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8DCE96-56EB-0D15-91AF-0CA603FA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01CA50-FCE2-FC44-5734-E40AEC0C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60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56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63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67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364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48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37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5537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4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378D84-FBD6-95BE-106B-989B8F81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972370-B361-A643-BFE4-7E4F2D581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C65BEA-C292-929D-4A2E-EAC98E5D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1984628-A672-065D-0D6F-0F249666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10DA3B-DFE0-920A-617A-CC7B2006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9827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342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342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24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57E8-4B04-E7AA-5FD7-CDAFCCE8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8CF0703-09F7-539C-4D56-0577EB994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C9DA45-0609-CD21-2BED-14238427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316A72-A8A7-CF95-3751-D70929A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49E8C5-E00F-7EC2-BB68-EAED0927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77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7C9944-65B1-9743-16C5-73933B74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BE9C08-7E77-7003-7F0D-80F41A801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C1A405D-83CC-1E9B-C319-952C3107C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926797-6745-3114-F973-4E086F88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7470D9-969F-0E31-4240-D8F0D370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89BE27C-9103-8BD6-474A-843D851D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2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A516AE-9F32-66CC-D6E2-536848B3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D669D4-14D3-C758-9D9E-543C05E2B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08B83E0-1837-D6EB-E416-B901703AF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BA1CEA4-3FF5-08AD-2391-A68A52B1C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B4B8BA4-7777-EEC3-8B0F-9B17C336B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5A6DA0A-2B3B-E8A9-1E86-F269B949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EDE3163-ADDF-E714-2F60-7E5EB682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4267900-76FC-91CD-70C4-8443FD6F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5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24D464-FE6C-EA16-FB3E-E0256350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4879021-5597-B9FE-5E71-037A5938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41EB53F-D312-B550-F9F1-1D7F1DCA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58E2630-4CD1-EC6C-2549-B09A0332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73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0C71E01-BE60-2935-1AFC-C4206FF2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BD2C477-5AF7-6675-61AC-A4AC65A6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AF9386A-6D54-3D2B-FC51-43FF5702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58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8EB543-CA4F-B743-9A26-C20F873C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2CB9FE-0E37-556F-B344-655BF466A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59DC84D-816F-F9F9-B844-CDF66FA45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092D1A5-CA5C-0E3B-1A3E-919513E8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E893243-AA77-D6B4-1567-44DAD2C2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37E36F9-A7AC-958D-818A-FCB609F7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9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EE33E2-020A-0FAD-87C5-66FFDE6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7070102-7753-9A1C-99C2-52696D31C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156EAB5-66C0-6F2B-CC86-CC745E330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28FF026-794B-74BE-D456-1CC6CCB3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93FD208-A931-93AF-6D60-456908B5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761AFA5-D1C9-904E-191F-D3851F1F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86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966ED1D-58B9-8C63-A2E2-4A5FF54D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0848808-B8C9-1B4D-CB7E-2C25A275A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E283C7-E49C-2C42-CE13-833480371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33788-AAD0-4B19-867F-A26B418B8CC1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A1C5B8-BDA8-9A24-4A40-DEBB8900A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CD4BB88-BF49-53C9-E9E7-1EE8F1C5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1C55CA-7360-46E8-9BC2-0BE543FD2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2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MtZ-OaQEm4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epmas.hu/hu/ember-tragediaja-osbemutato-nemzeti-szinhaz-paulay-ede-jaszai-mari-madach-imre" TargetMode="External"/><Relationship Id="rId7" Type="http://schemas.openxmlformats.org/officeDocument/2006/relationships/hyperlink" Target="https://nemzetikonyvtar.blog.hu/2023/05/19/dr_nemeth_antal_es_az_ember_tragediaj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ort.hu/adatlap/film/tv/egy-ember-tragediaja-egy-ember-tragediaja/movie-100080" TargetMode="External"/><Relationship Id="rId5" Type="http://schemas.openxmlformats.org/officeDocument/2006/relationships/hyperlink" Target="https://vetelkedo.nemzetiszinhaz.hu/user_files/b57a470fa24deb6a7b93f5ab184348a2/tasks_3/Az%20ember%20trag%C3%A9di%C3%A1ja.pdf" TargetMode="External"/><Relationship Id="rId4" Type="http://schemas.openxmlformats.org/officeDocument/2006/relationships/hyperlink" Target="https://nemzetiarchivum.hu/stories/Gellert-End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Aim2qYToM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Aim2qYToMs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B4F6806-5898-4FE8-B610-A058C8B8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2AADC49-6309-C0D5-C06F-9CF8B7565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388" y="4844412"/>
            <a:ext cx="6256964" cy="1459355"/>
          </a:xfrm>
        </p:spPr>
        <p:txBody>
          <a:bodyPr anchor="b">
            <a:normAutofit/>
          </a:bodyPr>
          <a:lstStyle/>
          <a:p>
            <a:pPr algn="r"/>
            <a:r>
              <a:rPr lang="hu-HU" sz="4400" dirty="0"/>
              <a:t> 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8EDD1DB-46D8-4C32-D4D6-5DDC5BD8C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0670" y="4826424"/>
            <a:ext cx="7505463" cy="1026130"/>
          </a:xfrm>
        </p:spPr>
        <p:txBody>
          <a:bodyPr>
            <a:normAutofit fontScale="92500"/>
          </a:bodyPr>
          <a:lstStyle/>
          <a:p>
            <a:pPr algn="r"/>
            <a:r>
              <a:rPr lang="hu-HU" sz="5400" b="1" i="1" dirty="0"/>
              <a:t>Három ember az Emberről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4488E29-E424-80E9-2761-2BD941AC7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7480"/>
          <a:stretch>
            <a:fillRect/>
          </a:stretch>
        </p:blipFill>
        <p:spPr>
          <a:xfrm>
            <a:off x="4335694" y="-3"/>
            <a:ext cx="4552718" cy="3795105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76A4BED-A710-8F20-33D6-FDA38788C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r="6268" b="3"/>
          <a:stretch>
            <a:fillRect/>
          </a:stretch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4A233BD-9ACB-19AB-1E66-269441565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" r="1" b="7658"/>
          <a:stretch>
            <a:fillRect/>
          </a:stretch>
        </p:blipFill>
        <p:spPr>
          <a:xfrm>
            <a:off x="8653074" y="-3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83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Margit Lukács - FilmAffinity">
            <a:extLst>
              <a:ext uri="{FF2B5EF4-FFF2-40B4-BE49-F238E27FC236}">
                <a16:creationId xmlns:a16="http://schemas.microsoft.com/office/drawing/2014/main" id="{BF5EFFAB-023B-7E37-5065-3EC5EB109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48"/>
          <a:stretch>
            <a:fillRect/>
          </a:stretch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Kép 3" descr="Picture of Éva Szörényi">
            <a:extLst>
              <a:ext uri="{FF2B5EF4-FFF2-40B4-BE49-F238E27FC236}">
                <a16:creationId xmlns:a16="http://schemas.microsoft.com/office/drawing/2014/main" id="{7C5DBDA5-0BED-6ACA-6C43-DB9FF2FA3D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14663"/>
          <a:stretch>
            <a:fillRect/>
          </a:stretch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58F8244-8FD4-2F17-F690-B39A4B41DBA0}"/>
              </a:ext>
            </a:extLst>
          </p:cNvPr>
          <p:cNvSpPr txBox="1"/>
          <p:nvPr/>
        </p:nvSpPr>
        <p:spPr>
          <a:xfrm>
            <a:off x="1330309" y="-1637053"/>
            <a:ext cx="3430958" cy="28964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Évaként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1FF194B-BCBF-57BC-42AA-142FFC649949}"/>
              </a:ext>
            </a:extLst>
          </p:cNvPr>
          <p:cNvSpPr txBox="1"/>
          <p:nvPr/>
        </p:nvSpPr>
        <p:spPr>
          <a:xfrm>
            <a:off x="727035" y="1513217"/>
            <a:ext cx="295095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400" dirty="0"/>
              <a:t>Szörényi Éva és  Lukács Margit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B5FC58A-7A09-1188-E3AA-55B8CEF5FD89}"/>
              </a:ext>
            </a:extLst>
          </p:cNvPr>
          <p:cNvSpPr txBox="1"/>
          <p:nvPr/>
        </p:nvSpPr>
        <p:spPr>
          <a:xfrm>
            <a:off x="368530" y="3033915"/>
            <a:ext cx="366335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Szörényi Éva nemcsak kiváló színész volt, hanem a Nemzeti Színház ösztöndíjasa és forradalmi bizottságának társelnöke. 1952-ben Kossuth díjat is kapott. </a:t>
            </a:r>
          </a:p>
        </p:txBody>
      </p:sp>
    </p:spTree>
    <p:extLst>
      <p:ext uri="{BB962C8B-B14F-4D97-AF65-F5344CB8AC3E}">
        <p14:creationId xmlns:p14="http://schemas.microsoft.com/office/powerpoint/2010/main" val="39910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Major Tamás">
            <a:extLst>
              <a:ext uri="{FF2B5EF4-FFF2-40B4-BE49-F238E27FC236}">
                <a16:creationId xmlns:a16="http://schemas.microsoft.com/office/drawing/2014/main" id="{31472208-F0BA-FA60-C90C-E65BF51B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7" r="487" b="4"/>
          <a:stretch>
            <a:fillRect/>
          </a:stretch>
        </p:blipFill>
        <p:spPr>
          <a:xfrm>
            <a:off x="1350461" y="1345133"/>
            <a:ext cx="3089429" cy="308943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" name="Kép 4" descr="A képen Emberi arc, ruházat, személy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75782C08-7F65-10FF-E35F-6934F798C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0"/>
          <a:stretch>
            <a:fillRect/>
          </a:stretch>
        </p:blipFill>
        <p:spPr>
          <a:xfrm>
            <a:off x="7593960" y="2883510"/>
            <a:ext cx="3089429" cy="308943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7A33BC3-6B38-F83A-C2BB-8851D7EE112E}"/>
              </a:ext>
            </a:extLst>
          </p:cNvPr>
          <p:cNvSpPr txBox="1"/>
          <p:nvPr/>
        </p:nvSpPr>
        <p:spPr>
          <a:xfrm>
            <a:off x="4614805" y="378058"/>
            <a:ext cx="49876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4000">
                <a:latin typeface="Aptos Display"/>
              </a:rPr>
              <a:t>Luciferként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85EB900-1A68-9AD5-D198-24BE90BEA4E4}"/>
              </a:ext>
            </a:extLst>
          </p:cNvPr>
          <p:cNvSpPr txBox="1"/>
          <p:nvPr/>
        </p:nvSpPr>
        <p:spPr>
          <a:xfrm>
            <a:off x="2005495" y="881419"/>
            <a:ext cx="28147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400"/>
              <a:t>Major Tamás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BA3C5DC-3C12-2BA7-BAD6-56E3E187B388}"/>
              </a:ext>
            </a:extLst>
          </p:cNvPr>
          <p:cNvSpPr txBox="1"/>
          <p:nvPr/>
        </p:nvSpPr>
        <p:spPr>
          <a:xfrm>
            <a:off x="8031661" y="5956333"/>
            <a:ext cx="38255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400"/>
              <a:t>Ungváry László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06EA27C-EFD7-C1C5-D96F-AD66AFB6DC31}"/>
              </a:ext>
            </a:extLst>
          </p:cNvPr>
          <p:cNvSpPr txBox="1"/>
          <p:nvPr/>
        </p:nvSpPr>
        <p:spPr>
          <a:xfrm>
            <a:off x="359434" y="4636699"/>
            <a:ext cx="537713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b="0" i="0" u="none" strike="noStrike" baseline="0">
                <a:latin typeface="Aptos"/>
              </a:rPr>
              <a:t>Színészként és rendezőként is részt vett a mű bemutatásában. Brecht-féle koncepciót alkalmazott. Célja az volt, hogy a művet hiteles Madách-alapgondolatok alapján, a társadalmi és filozófiai összefüggésekre fókuszálva mutassa be. </a:t>
            </a:r>
            <a:r>
              <a:rPr sz="2000" b="0" i="0">
                <a:latin typeface="Aptos"/>
                <a:ea typeface="Aptos"/>
                <a:cs typeface="Aptos"/>
              </a:rPr>
              <a:t>​</a:t>
            </a:r>
            <a:endParaRPr lang="hu-HU"/>
          </a:p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7642907-F4B0-DD8C-72AA-4A20D9ED9D65}"/>
              </a:ext>
            </a:extLst>
          </p:cNvPr>
          <p:cNvSpPr txBox="1"/>
          <p:nvPr/>
        </p:nvSpPr>
        <p:spPr>
          <a:xfrm>
            <a:off x="5880340" y="1272396"/>
            <a:ext cx="609600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Ungváry </a:t>
            </a:r>
            <a:r>
              <a:rPr lang="en-US" sz="2000" dirty="0" err="1"/>
              <a:t>alakítása</a:t>
            </a:r>
            <a:r>
              <a:rPr lang="en-US" sz="2000" dirty="0"/>
              <a:t> a </a:t>
            </a:r>
            <a:r>
              <a:rPr lang="en-US" sz="2000" dirty="0" err="1"/>
              <a:t>szakmai</a:t>
            </a:r>
            <a:r>
              <a:rPr lang="en-US" sz="2000" dirty="0"/>
              <a:t> </a:t>
            </a:r>
            <a:r>
              <a:rPr lang="en-US" sz="2000" dirty="0" err="1"/>
              <a:t>értékelés</a:t>
            </a:r>
            <a:r>
              <a:rPr lang="en-US" sz="2000" dirty="0"/>
              <a:t> </a:t>
            </a:r>
            <a:r>
              <a:rPr lang="en-US" sz="2000" dirty="0" err="1"/>
              <a:t>szerint</a:t>
            </a:r>
            <a:r>
              <a:rPr lang="en-US" sz="2000" dirty="0"/>
              <a:t> a </a:t>
            </a:r>
            <a:r>
              <a:rPr lang="en-US" sz="2000" dirty="0" err="1"/>
              <a:t>szöveggel</a:t>
            </a:r>
            <a:r>
              <a:rPr lang="en-US" sz="2000" dirty="0"/>
              <a:t>, </a:t>
            </a:r>
            <a:r>
              <a:rPr lang="en-US" sz="2000" dirty="0" err="1"/>
              <a:t>gesztusokkal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színpadképpel</a:t>
            </a:r>
            <a:r>
              <a:rPr lang="en-US" sz="2000" dirty="0"/>
              <a:t> </a:t>
            </a:r>
            <a:r>
              <a:rPr lang="en-US" sz="2000" dirty="0" err="1"/>
              <a:t>kiegészítve</a:t>
            </a:r>
            <a:r>
              <a:rPr lang="en-US" sz="2000" dirty="0"/>
              <a:t> </a:t>
            </a:r>
            <a:r>
              <a:rPr lang="en-US" sz="2000" dirty="0" err="1"/>
              <a:t>hitelesen</a:t>
            </a:r>
            <a:r>
              <a:rPr lang="en-US" sz="2000" dirty="0"/>
              <a:t> </a:t>
            </a:r>
            <a:r>
              <a:rPr lang="en-US" sz="2000" dirty="0" err="1"/>
              <a:t>fejezte</a:t>
            </a:r>
            <a:r>
              <a:rPr lang="en-US" sz="2000" dirty="0"/>
              <a:t> ki Lucifer </a:t>
            </a:r>
            <a:r>
              <a:rPr lang="en-US" sz="2000" dirty="0" err="1"/>
              <a:t>karakterének</a:t>
            </a:r>
            <a:r>
              <a:rPr lang="en-US" sz="2000" dirty="0"/>
              <a:t> </a:t>
            </a:r>
            <a:r>
              <a:rPr lang="en-US" sz="2000" dirty="0" err="1"/>
              <a:t>provokatív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katalizáló</a:t>
            </a:r>
            <a:r>
              <a:rPr lang="en-US" sz="2000" dirty="0"/>
              <a:t> </a:t>
            </a:r>
            <a:r>
              <a:rPr lang="en-US" sz="2000" dirty="0" err="1"/>
              <a:t>szerepét</a:t>
            </a:r>
            <a:r>
              <a:rPr lang="en-US" sz="2000" dirty="0"/>
              <a:t>. </a:t>
            </a:r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97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701176-902E-47FE-A252-0248CD1A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" y="365125"/>
            <a:ext cx="11989837" cy="1325563"/>
          </a:xfrm>
        </p:spPr>
        <p:txBody>
          <a:bodyPr>
            <a:normAutofit/>
          </a:bodyPr>
          <a:lstStyle/>
          <a:p>
            <a:r>
              <a:rPr lang="hu-HU" sz="4000" i="1" dirty="0"/>
              <a:t>A lehetetlen megkísértése, beszélgetés Gellért Endrével… 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E465CD-EC8C-49BE-B96F-0E86101D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hlinkClick r:id="rId2"/>
              </a:rPr>
              <a:t>https://youtu.be/YMtZ-OaQEm4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9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1B8EC4-CAA9-4E6C-A97F-2CD17E3C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9895EA-97CC-4E0F-B59F-2B2F0EFD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https://kultura.hu/a-magyar-drama-napja-madach-imre-az-ember-tragediaja/</a:t>
            </a:r>
          </a:p>
          <a:p>
            <a:r>
              <a:rPr lang="hu-HU" dirty="0"/>
              <a:t>http://madach.hu/old/tanulmanyok/mk107.pdf</a:t>
            </a:r>
          </a:p>
          <a:p>
            <a:r>
              <a:rPr lang="hu-HU" u="sng" dirty="0">
                <a:hlinkClick r:id="rId3"/>
              </a:rPr>
              <a:t>https://kepmas.hu/hu/ember-tragediaja-osbemutato-nemzeti-szinhaz-paulay-ede-jaszai-mari-madach-imre</a:t>
            </a:r>
            <a:endParaRPr lang="hu-HU" dirty="0"/>
          </a:p>
          <a:p>
            <a:r>
              <a:rPr lang="hu-HU" dirty="0"/>
              <a:t>https://nemzetiarchivum.hu/stories/Gellert-Endre</a:t>
            </a:r>
          </a:p>
          <a:p>
            <a:r>
              <a:rPr lang="hu-HU" dirty="0"/>
              <a:t> </a:t>
            </a:r>
            <a:r>
              <a:rPr lang="hu-HU" u="sng" dirty="0">
                <a:hlinkClick r:id="rId4"/>
              </a:rPr>
              <a:t>Nemzeti Archívum | Gellért Endre, a humánus zseni</a:t>
            </a:r>
            <a:endParaRPr lang="hu-HU" dirty="0"/>
          </a:p>
          <a:p>
            <a:r>
              <a:rPr lang="hu-HU" u="sng" dirty="0">
                <a:hlinkClick r:id="rId5"/>
              </a:rPr>
              <a:t>Az ember tragédiája.pdf</a:t>
            </a:r>
            <a:endParaRPr lang="hu-HU" dirty="0"/>
          </a:p>
          <a:p>
            <a:r>
              <a:rPr lang="hu-HU" u="sng" dirty="0">
                <a:hlinkClick r:id="rId6"/>
              </a:rPr>
              <a:t>Egy ember tragédiája</a:t>
            </a:r>
            <a:endParaRPr lang="hu-HU" dirty="0"/>
          </a:p>
          <a:p>
            <a:r>
              <a:rPr lang="hu-HU" u="sng" dirty="0">
                <a:hlinkClick r:id="rId7"/>
              </a:rPr>
              <a:t>Dr. Németh Antal és Az ember tragédiája - OSZK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5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43D76F-772C-F009-4493-19B79F26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1677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/>
              <a:t>Paulay</a:t>
            </a:r>
            <a:r>
              <a:rPr lang="hu-HU" b="1" dirty="0"/>
              <a:t> Ede</a:t>
            </a:r>
            <a:r>
              <a:rPr lang="hu-HU" dirty="0"/>
              <a:t> </a:t>
            </a:r>
            <a:br>
              <a:rPr lang="hu-HU" dirty="0"/>
            </a:br>
            <a:r>
              <a:rPr lang="hu-HU" sz="3600" i="1" dirty="0"/>
              <a:t>„Péntek. Rám virradt végre a nagy nap” avagy a Tragédia első </a:t>
            </a:r>
            <a:r>
              <a:rPr lang="hu-HU" sz="3600" i="1" dirty="0" err="1"/>
              <a:t>pénteke</a:t>
            </a: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F040BD-083C-B52A-21C1-CB0708C1D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4" y="34290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vízió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8573646-0AB0-1157-E41E-7E39B05C382E}"/>
              </a:ext>
            </a:extLst>
          </p:cNvPr>
          <p:cNvSpPr txBox="1"/>
          <p:nvPr/>
        </p:nvSpPr>
        <p:spPr>
          <a:xfrm>
            <a:off x="7651376" y="5432613"/>
            <a:ext cx="415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tizenöt színt néhány képből álló előjátékra és öt szakaszra osztotta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809F5A2-2FF8-D4E5-3745-02C7E6C6D607}"/>
              </a:ext>
            </a:extLst>
          </p:cNvPr>
          <p:cNvSpPr txBox="1"/>
          <p:nvPr/>
        </p:nvSpPr>
        <p:spPr>
          <a:xfrm>
            <a:off x="578224" y="25056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Először alkalmaztak villanyfényt, valamint a díszleteket süllyesztőkkel és forgókkal mozgatták. 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263F11F-E323-8A4B-5525-644C41DA9C18}"/>
              </a:ext>
            </a:extLst>
          </p:cNvPr>
          <p:cNvSpPr txBox="1"/>
          <p:nvPr/>
        </p:nvSpPr>
        <p:spPr>
          <a:xfrm>
            <a:off x="7041778" y="2635240"/>
            <a:ext cx="375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Nemzeti egész társulatára szükség volt a mű előadásához. 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00161D1-EB72-6E23-89EE-61A55E9A12BD}"/>
              </a:ext>
            </a:extLst>
          </p:cNvPr>
          <p:cNvSpPr txBox="1"/>
          <p:nvPr/>
        </p:nvSpPr>
        <p:spPr>
          <a:xfrm>
            <a:off x="2976282" y="3870486"/>
            <a:ext cx="6333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,,Középutat választottam a szükséges és a fölösleges közt. Díszes, de nem csillogó keretet terveztem a képekhez. Sehol se akartam a külső fénnyel vonni el a figyelmet a költeményről”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A3310D1-CF96-B4EC-8196-17671D4049B6}"/>
              </a:ext>
            </a:extLst>
          </p:cNvPr>
          <p:cNvSpPr txBox="1"/>
          <p:nvPr/>
        </p:nvSpPr>
        <p:spPr>
          <a:xfrm>
            <a:off x="380999" y="5235302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</a:t>
            </a:r>
            <a:r>
              <a:rPr lang="hu-HU" i="1" dirty="0"/>
              <a:t>„…egészen új díszleteket tán ötöt csináltatott. Új volt a mennyország, a paradicsom, a paradicsomon kívüli szín, a falanszter és az eszkimó kép.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97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ép 26">
            <a:extLst>
              <a:ext uri="{FF2B5EF4-FFF2-40B4-BE49-F238E27FC236}">
                <a16:creationId xmlns:a16="http://schemas.microsoft.com/office/drawing/2014/main" id="{3B292974-BADA-189B-21C4-643FE22B7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1" y="-394852"/>
            <a:ext cx="4267869" cy="778934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3010B6F7-3D6A-ACAA-D7A4-B18E274FB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58" y="-219285"/>
            <a:ext cx="4738281" cy="7246113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C35D324A-7611-E58B-3839-24174E79D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t="4000" r="12857" b="9778"/>
          <a:stretch>
            <a:fillRect/>
          </a:stretch>
        </p:blipFill>
        <p:spPr>
          <a:xfrm>
            <a:off x="4090285" y="-1"/>
            <a:ext cx="3368248" cy="687831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7D0028-70A4-9AA7-5DD0-0D5A5B5F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441" y="-1089507"/>
            <a:ext cx="8100956" cy="3625492"/>
          </a:xfrm>
        </p:spPr>
        <p:txBody>
          <a:bodyPr>
            <a:normAutofit fontScale="92500" lnSpcReduction="10000"/>
          </a:bodyPr>
          <a:lstStyle/>
          <a:p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4000" b="1" i="1" dirty="0">
                <a:solidFill>
                  <a:schemeClr val="bg1"/>
                </a:solidFill>
              </a:rPr>
              <a:t>Szereposztás</a:t>
            </a:r>
            <a:br>
              <a:rPr lang="hu-HU" sz="4000" b="1" i="1" dirty="0">
                <a:solidFill>
                  <a:schemeClr val="bg1"/>
                </a:solidFill>
              </a:rPr>
            </a:br>
            <a:r>
              <a:rPr lang="hu-HU" sz="1900" i="1" dirty="0">
                <a:solidFill>
                  <a:schemeClr val="bg1"/>
                </a:solidFill>
              </a:rPr>
              <a:t>„Nagy Imre és Jászai Mari asszony helyesen voltak kiválasztva Ádám és Éva sokféle szerepére. Amaz a férfi, emez a nő változékony és lényegében mégis egy alakjait lelkiismeretes gonddal és törekvéssel </a:t>
            </a:r>
            <a:r>
              <a:rPr lang="hu-HU" sz="1900" i="1" dirty="0" err="1">
                <a:solidFill>
                  <a:schemeClr val="bg1"/>
                </a:solidFill>
              </a:rPr>
              <a:t>érvényesíték</a:t>
            </a:r>
            <a:r>
              <a:rPr lang="hu-HU" sz="1900" dirty="0">
                <a:solidFill>
                  <a:schemeClr val="bg1"/>
                </a:solidFill>
              </a:rPr>
              <a:t>.” </a:t>
            </a:r>
          </a:p>
          <a:p>
            <a:pPr marL="0" indent="0">
              <a:buNone/>
            </a:pPr>
            <a:br>
              <a:rPr lang="hu-HU" sz="4000" dirty="0">
                <a:solidFill>
                  <a:schemeClr val="bg1"/>
                </a:solidFill>
              </a:rPr>
            </a:br>
            <a:endParaRPr lang="hu-HU" sz="4000" b="1" i="1" dirty="0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2CB6569-E7C4-2718-9E1D-16DD506F5773}"/>
              </a:ext>
            </a:extLst>
          </p:cNvPr>
          <p:cNvSpPr txBox="1"/>
          <p:nvPr/>
        </p:nvSpPr>
        <p:spPr>
          <a:xfrm>
            <a:off x="167923" y="2233409"/>
            <a:ext cx="75164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>
                <a:solidFill>
                  <a:schemeClr val="bg1"/>
                </a:solidFill>
              </a:rPr>
              <a:t> Éva, Jászai Mari</a:t>
            </a:r>
          </a:p>
          <a:p>
            <a:r>
              <a:rPr lang="hu-HU" sz="2000" i="1" dirty="0" err="1">
                <a:solidFill>
                  <a:schemeClr val="bg1"/>
                </a:solidFill>
              </a:rPr>
              <a:t>Paulay</a:t>
            </a:r>
            <a:r>
              <a:rPr lang="hu-HU" sz="2000" i="1" dirty="0">
                <a:solidFill>
                  <a:schemeClr val="bg1"/>
                </a:solidFill>
              </a:rPr>
              <a:t> eleinte próbálta háttérbe szorítani ("parkoltatni") a színésznőt, de végül kénytelen volt elismerni, hogy Éva szerepére nincs nála alkalmasabb.</a:t>
            </a:r>
          </a:p>
          <a:p>
            <a:r>
              <a:rPr lang="hu-HU" sz="2000" dirty="0">
                <a:solidFill>
                  <a:schemeClr val="bg1"/>
                </a:solidFill>
              </a:rPr>
              <a:t>Két híres festőbarátját, Feszty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dirty="0">
                <a:solidFill>
                  <a:schemeClr val="bg1"/>
                </a:solidFill>
              </a:rPr>
              <a:t>Árpádot és </a:t>
            </a:r>
            <a:r>
              <a:rPr lang="hu-HU" sz="2000" dirty="0" err="1">
                <a:solidFill>
                  <a:schemeClr val="bg1"/>
                </a:solidFill>
              </a:rPr>
              <a:t>Paczka</a:t>
            </a:r>
            <a:r>
              <a:rPr lang="hu-HU" sz="2000" dirty="0">
                <a:solidFill>
                  <a:schemeClr val="bg1"/>
                </a:solidFill>
              </a:rPr>
              <a:t> Ferencet kérte fel, hogy segítsenek neki megtervezni Éva kosztümjeit az összes színhez.</a:t>
            </a:r>
          </a:p>
          <a:p>
            <a:endParaRPr lang="hu-HU" sz="2000" i="1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2817A17-1A8B-2726-292B-4A0F300FEBE3}"/>
              </a:ext>
            </a:extLst>
          </p:cNvPr>
          <p:cNvSpPr txBox="1"/>
          <p:nvPr/>
        </p:nvSpPr>
        <p:spPr>
          <a:xfrm>
            <a:off x="129385" y="4758559"/>
            <a:ext cx="7421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Ádám, Nagy Imre</a:t>
            </a:r>
          </a:p>
          <a:p>
            <a:r>
              <a:rPr lang="hu-HU" sz="2000" dirty="0">
                <a:solidFill>
                  <a:schemeClr val="bg1"/>
                </a:solidFill>
              </a:rPr>
              <a:t>Jászai Marival való kapcsolata nem volt felhőtlen. Jászai – aki imádta a drámai súlyt – néha túl "könnyednek" érezte Nagy Imre játékát, és naplójában megjegyezte, hogy a színész néha jobban aggódott a kosztümje állása, mint </a:t>
            </a:r>
            <a:r>
              <a:rPr lang="hu-HU" sz="2000" dirty="0" err="1">
                <a:solidFill>
                  <a:schemeClr val="bg1"/>
                </a:solidFill>
              </a:rPr>
              <a:t>Madách</a:t>
            </a:r>
            <a:r>
              <a:rPr lang="hu-HU" sz="2000" dirty="0">
                <a:solidFill>
                  <a:schemeClr val="bg1"/>
                </a:solidFill>
              </a:rPr>
              <a:t> gondolatai miatt.</a:t>
            </a:r>
          </a:p>
          <a:p>
            <a:endParaRPr lang="hu-HU" sz="2000" dirty="0">
              <a:solidFill>
                <a:schemeClr val="bg1"/>
              </a:solidFill>
            </a:endParaRPr>
          </a:p>
          <a:p>
            <a:endParaRPr lang="hu-HU" sz="2000" dirty="0">
              <a:solidFill>
                <a:schemeClr val="bg1"/>
              </a:solidFill>
            </a:endParaRPr>
          </a:p>
          <a:p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BAB0614-CD28-6C59-F795-8F98B8C2EA48}"/>
              </a:ext>
            </a:extLst>
          </p:cNvPr>
          <p:cNvSpPr txBox="1"/>
          <p:nvPr/>
        </p:nvSpPr>
        <p:spPr>
          <a:xfrm>
            <a:off x="7776991" y="1780130"/>
            <a:ext cx="561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Lucifer, Gyenes László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C17DE446-6ED6-F188-5061-5A7345672D56}"/>
              </a:ext>
            </a:extLst>
          </p:cNvPr>
          <p:cNvSpPr txBox="1"/>
          <p:nvPr/>
        </p:nvSpPr>
        <p:spPr>
          <a:xfrm>
            <a:off x="7551135" y="2364905"/>
            <a:ext cx="4703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Gyenes szakított a korábbi ördög-ábrázolásokkal. A hangja állítólag olyan volt, mint a „fűrész a selymen”: vékony, éles és metsző. Emellé olyan sminket és arckifejezést dolgozott ki, ami egyfajta merev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maszkhoz hasonlított, amiből csak a szemei villogtak démoni intelligenciával. Az ő ruhája volt a legegyszerűbb. Ő volt az ország „hivatalos” Lucifere. Összesen közel 900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alkalommal</a:t>
            </a:r>
            <a:r>
              <a:rPr lang="hu-HU" b="1" dirty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5CBF42-96B3-29B2-D977-29CAD5AE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500062"/>
            <a:ext cx="11673840" cy="1325563"/>
          </a:xfrm>
        </p:spPr>
        <p:txBody>
          <a:bodyPr>
            <a:normAutofit fontScale="90000"/>
          </a:bodyPr>
          <a:lstStyle/>
          <a:p>
            <a:r>
              <a:rPr lang="hu-HU" i="1" dirty="0"/>
              <a:t>A lehetetlen megkísértése, beszélgetés </a:t>
            </a:r>
            <a:r>
              <a:rPr lang="hu-HU" i="1" dirty="0" err="1"/>
              <a:t>Paulay</a:t>
            </a:r>
            <a:r>
              <a:rPr lang="hu-HU" i="1" dirty="0"/>
              <a:t> Edével…</a:t>
            </a:r>
            <a:br>
              <a:rPr lang="hu-HU" i="1" dirty="0"/>
            </a:b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7D09FA-3B5B-4D01-9D60-28902BD6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hlinkClick r:id="rId2"/>
              </a:rPr>
              <a:t>https://youtu.be/aHPf93yE1dY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35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4" name="Kép 3" descr="Dr. Németh Antal és Az ember tragédiája - OSZK">
            <a:extLst>
              <a:ext uri="{FF2B5EF4-FFF2-40B4-BE49-F238E27FC236}">
                <a16:creationId xmlns:a16="http://schemas.microsoft.com/office/drawing/2014/main" id="{80E4122E-0B1C-F4E0-2C80-05F8DA800C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0760" b="373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-1192393"/>
            <a:ext cx="9144000" cy="2900518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Németh Antal és a Tragédia megújítása </a:t>
            </a:r>
            <a:br>
              <a:rPr lang="hu-HU" sz="4000" dirty="0"/>
            </a:br>
            <a:r>
              <a:rPr lang="hu-HU" sz="4000">
                <a:solidFill>
                  <a:srgbClr val="FFFFFF"/>
                </a:solidFill>
              </a:rPr>
              <a:t>1937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594339" y="4346311"/>
            <a:ext cx="5003321" cy="22917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u-HU" sz="2800" b="1" i="1" dirty="0">
                <a:solidFill>
                  <a:srgbClr val="FFFFFF"/>
                </a:solidFill>
                <a:ea typeface="+mn-lt"/>
                <a:cs typeface="+mn-lt"/>
              </a:rPr>
              <a:t>A vízió:</a:t>
            </a:r>
            <a:r>
              <a:rPr lang="hu-HU" sz="28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endParaRPr lang="hu-HU" sz="20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hu-HU" sz="2000" dirty="0">
                <a:solidFill>
                  <a:srgbClr val="FFFFFF"/>
                </a:solidFill>
                <a:ea typeface="+mn-lt"/>
                <a:cs typeface="+mn-lt"/>
              </a:rPr>
              <a:t>Németh Antal szakított a </a:t>
            </a:r>
            <a:r>
              <a:rPr lang="hu-HU" sz="2000" dirty="0" err="1">
                <a:solidFill>
                  <a:srgbClr val="FFFFFF"/>
                </a:solidFill>
                <a:ea typeface="+mn-lt"/>
                <a:cs typeface="+mn-lt"/>
              </a:rPr>
              <a:t>Paulay</a:t>
            </a:r>
            <a:r>
              <a:rPr lang="hu-HU" sz="2000" dirty="0">
                <a:solidFill>
                  <a:srgbClr val="FFFFFF"/>
                </a:solidFill>
                <a:ea typeface="+mn-lt"/>
                <a:cs typeface="+mn-lt"/>
              </a:rPr>
              <a:t>-féle festett kulisszákkal. Célja a mű filozófiai mélységének megmutatása volt.</a:t>
            </a:r>
          </a:p>
          <a:p>
            <a:r>
              <a:rPr lang="hu-HU" sz="2000" dirty="0">
                <a:solidFill>
                  <a:srgbClr val="FFFFFF"/>
                </a:solidFill>
                <a:ea typeface="+mn-lt"/>
                <a:cs typeface="+mn-lt"/>
              </a:rPr>
              <a:t>ÉS  A KAMARA TRAGÉDIA (1939)</a:t>
            </a:r>
          </a:p>
          <a:p>
            <a:r>
              <a:rPr lang="hu-HU" sz="2000" dirty="0">
                <a:solidFill>
                  <a:srgbClr val="FFFFFF"/>
                </a:solidFill>
                <a:ea typeface="+mn-lt"/>
                <a:cs typeface="+mn-lt"/>
              </a:rPr>
              <a:t>A  szöveget végletekig előtérbe helyező, szerény, korlátozott színpadi lehetőségek között</a:t>
            </a: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DE94109-B81F-6578-ECA5-003AB3C72E06}"/>
              </a:ext>
            </a:extLst>
          </p:cNvPr>
          <p:cNvSpPr txBox="1"/>
          <p:nvPr/>
        </p:nvSpPr>
        <p:spPr>
          <a:xfrm>
            <a:off x="6910814" y="2887209"/>
            <a:ext cx="47897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A színházi működésben elengedhetetlen közösséget, az alkotó-előadó embert tekintette a legfontosabbnak – és a közönséget.</a:t>
            </a: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16FAB57-201C-AC73-600C-A4E7D23764D7}"/>
              </a:ext>
            </a:extLst>
          </p:cNvPr>
          <p:cNvSpPr txBox="1"/>
          <p:nvPr/>
        </p:nvSpPr>
        <p:spPr>
          <a:xfrm>
            <a:off x="3036849" y="1712666"/>
            <a:ext cx="61115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„A Tragédia nem történelmi tablók sorozata, hanem az emberi szellem drámája.”</a:t>
            </a:r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A64C794-9EDA-AB5D-0B07-883824C76926}"/>
              </a:ext>
            </a:extLst>
          </p:cNvPr>
          <p:cNvSpPr txBox="1"/>
          <p:nvPr/>
        </p:nvSpPr>
        <p:spPr>
          <a:xfrm>
            <a:off x="130570" y="2892489"/>
            <a:ext cx="539620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Ő alkalmazta először a modern színpadtechnikai lehetőségeket (például a süllyesztőket és a különleges világítást) a cselekmény szerves részeként.</a:t>
            </a:r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artalom helye 27" descr="A képen Emberi arc, portré, ruházat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AC0E691B-D920-48C0-F02F-C61FB3B1A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0205" y="-3968"/>
            <a:ext cx="4940419" cy="6860335"/>
          </a:xfrm>
          <a:prstGeom prst="rect">
            <a:avLst/>
          </a:prstGeom>
        </p:spPr>
      </p:pic>
      <p:sp>
        <p:nvSpPr>
          <p:cNvPr id="44" name="Szövegdoboz 43">
            <a:extLst>
              <a:ext uri="{FF2B5EF4-FFF2-40B4-BE49-F238E27FC236}">
                <a16:creationId xmlns:a16="http://schemas.microsoft.com/office/drawing/2014/main" id="{9522A3EF-2C6A-DC8B-F12E-19859B12FC22}"/>
              </a:ext>
            </a:extLst>
          </p:cNvPr>
          <p:cNvSpPr txBox="1"/>
          <p:nvPr/>
        </p:nvSpPr>
        <p:spPr>
          <a:xfrm>
            <a:off x="4035135" y="-640773"/>
            <a:ext cx="1246909" cy="20955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u-HU"/>
          </a:p>
        </p:txBody>
      </p:sp>
      <p:pic>
        <p:nvPicPr>
          <p:cNvPr id="49" name="Kép 48" descr="A képen személy, ruházat, Emberi arc, portré látható&#10;&#10;Lehet, hogy az AI által létrehozott tartalom helytelen.">
            <a:extLst>
              <a:ext uri="{FF2B5EF4-FFF2-40B4-BE49-F238E27FC236}">
                <a16:creationId xmlns:a16="http://schemas.microsoft.com/office/drawing/2014/main" id="{ED049282-B17C-BCCE-6042-B5E4E87A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709" y="-3594"/>
            <a:ext cx="4377186" cy="7052094"/>
          </a:xfrm>
          <a:prstGeom prst="rect">
            <a:avLst/>
          </a:prstGeom>
        </p:spPr>
      </p:pic>
      <p:sp>
        <p:nvSpPr>
          <p:cNvPr id="51" name="Szövegdoboz 50">
            <a:extLst>
              <a:ext uri="{FF2B5EF4-FFF2-40B4-BE49-F238E27FC236}">
                <a16:creationId xmlns:a16="http://schemas.microsoft.com/office/drawing/2014/main" id="{B82EB146-CD7E-8B95-655D-8D0A0FFB6C18}"/>
              </a:ext>
            </a:extLst>
          </p:cNvPr>
          <p:cNvSpPr txBox="1"/>
          <p:nvPr/>
        </p:nvSpPr>
        <p:spPr>
          <a:xfrm>
            <a:off x="8510223" y="4673814"/>
            <a:ext cx="342122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Lucifer - Kovács Károly </a:t>
            </a:r>
          </a:p>
          <a:p>
            <a:r>
              <a:rPr lang="hu-HU" dirty="0">
                <a:solidFill>
                  <a:schemeClr val="bg1"/>
                </a:solidFill>
              </a:rPr>
              <a:t>Sok kritikát kapott alakítását illetően, sokan úgy érezték </a:t>
            </a:r>
            <a:r>
              <a:rPr lang="hu-HU">
                <a:solidFill>
                  <a:schemeClr val="bg1"/>
                </a:solidFill>
              </a:rPr>
              <a:t>megbontotta az előadás stílusát, és elhumorizálta "az ördögöt". 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B19BAD14-A2EB-519D-FCD4-2357932B05AE}"/>
              </a:ext>
            </a:extLst>
          </p:cNvPr>
          <p:cNvSpPr txBox="1"/>
          <p:nvPr/>
        </p:nvSpPr>
        <p:spPr>
          <a:xfrm>
            <a:off x="4535029" y="4900625"/>
            <a:ext cx="311020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Ádám - Abonyi Géza</a:t>
            </a:r>
          </a:p>
          <a:p>
            <a:r>
              <a:rPr lang="hu-HU">
                <a:solidFill>
                  <a:schemeClr val="bg1"/>
                </a:solidFill>
              </a:rPr>
              <a:t>Már az 1938-as első rádiófelvételben is játszott. </a:t>
            </a:r>
          </a:p>
        </p:txBody>
      </p:sp>
      <p:pic>
        <p:nvPicPr>
          <p:cNvPr id="7" name="Kép 6" descr="Húsz éve hunyt el Lukács Margit, a Nemzet Színésze - ATEMPO.sk ...">
            <a:extLst>
              <a:ext uri="{FF2B5EF4-FFF2-40B4-BE49-F238E27FC236}">
                <a16:creationId xmlns:a16="http://schemas.microsoft.com/office/drawing/2014/main" id="{11706E86-BA93-05F4-DC20-82F7E8A867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037" r="30593" b="-619"/>
          <a:stretch>
            <a:fillRect/>
          </a:stretch>
        </p:blipFill>
        <p:spPr>
          <a:xfrm>
            <a:off x="-940278" y="1559"/>
            <a:ext cx="4981392" cy="703851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C60D5C3-0ABE-A4CA-4912-56FE7ECD0E00}"/>
              </a:ext>
            </a:extLst>
          </p:cNvPr>
          <p:cNvSpPr txBox="1"/>
          <p:nvPr/>
        </p:nvSpPr>
        <p:spPr>
          <a:xfrm>
            <a:off x="531962" y="4119114"/>
            <a:ext cx="333554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Éva - Lukács Margit​ </a:t>
            </a:r>
            <a:r>
              <a:rPr lang="en-US" dirty="0" err="1">
                <a:solidFill>
                  <a:schemeClr val="bg1"/>
                </a:solidFill>
              </a:rPr>
              <a:t>Miután</a:t>
            </a:r>
            <a:r>
              <a:rPr lang="en-US" dirty="0">
                <a:solidFill>
                  <a:schemeClr val="bg1"/>
                </a:solidFill>
              </a:rPr>
              <a:t> a Blaha Lujza </a:t>
            </a:r>
            <a:r>
              <a:rPr lang="en-US" dirty="0" err="1">
                <a:solidFill>
                  <a:schemeClr val="bg1"/>
                </a:solidFill>
              </a:rPr>
              <a:t>téren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lebontották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Nemzeti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Színházat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színésznő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így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nyilatkozott</a:t>
            </a:r>
            <a:r>
              <a:rPr lang="en-US" dirty="0">
                <a:solidFill>
                  <a:schemeClr val="bg1"/>
                </a:solidFill>
              </a:rPr>
              <a:t>: ,,</a:t>
            </a:r>
            <a:r>
              <a:rPr lang="en-US" dirty="0" err="1">
                <a:solidFill>
                  <a:schemeClr val="bg1"/>
                </a:solidFill>
              </a:rPr>
              <a:t>azt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Tragédiát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amit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játszottam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Nemzetivel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együtt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lebontották</a:t>
            </a:r>
            <a:r>
              <a:rPr lang="en-US" dirty="0">
                <a:solidFill>
                  <a:schemeClr val="bg1"/>
                </a:solidFill>
              </a:rPr>
              <a:t>." </a:t>
            </a:r>
          </a:p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3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631671-C4B9-6C32-C931-F4265D3B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36490" cy="1325563"/>
          </a:xfrm>
        </p:spPr>
        <p:txBody>
          <a:bodyPr>
            <a:normAutofit/>
          </a:bodyPr>
          <a:lstStyle/>
          <a:p>
            <a:r>
              <a:rPr lang="hu-HU" sz="4000" i="1" dirty="0"/>
              <a:t>A lehetetlen megkísértése, beszélgetés Németh Antallal…</a:t>
            </a:r>
            <a:endParaRPr lang="hu-HU" sz="4000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D9892400-F5E7-4625-B4F3-3B684CBEA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hlinkClick r:id="rId2"/>
              </a:rPr>
              <a:t>https://youtu.be/wAim2qYToMs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86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 képen személy, Emberi arc, ruházat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9A14775B-73C8-3C6F-BDFF-3D4AC129F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446" t="10769" r="2952" b="34545"/>
          <a:stretch>
            <a:fillRect/>
          </a:stretch>
        </p:blipFill>
        <p:spPr>
          <a:xfrm>
            <a:off x="-373791" y="-688831"/>
            <a:ext cx="12561592" cy="822179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58582843-F7D2-5165-E544-9648E86A6EF5}"/>
              </a:ext>
            </a:extLst>
          </p:cNvPr>
          <p:cNvSpPr txBox="1"/>
          <p:nvPr/>
        </p:nvSpPr>
        <p:spPr>
          <a:xfrm>
            <a:off x="2199735" y="222702"/>
            <a:ext cx="720012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4000">
                <a:solidFill>
                  <a:schemeClr val="bg1"/>
                </a:solidFill>
                <a:latin typeface="Aptos Display"/>
              </a:rPr>
              <a:t>Gellért Endre – </a:t>
            </a:r>
            <a:r>
              <a:rPr lang="hu-HU" sz="4000">
                <a:solidFill>
                  <a:schemeClr val="bg1"/>
                </a:solidFill>
                <a:latin typeface="Aptos Display"/>
                <a:ea typeface="+mn-lt"/>
                <a:cs typeface="+mn-lt"/>
              </a:rPr>
              <a:t> politikai viharok utáni visszatérés</a:t>
            </a:r>
            <a:endParaRPr lang="hu-HU">
              <a:solidFill>
                <a:schemeClr val="bg1"/>
              </a:solidFill>
              <a:latin typeface="Aptos Display"/>
              <a:ea typeface="+mn-lt"/>
              <a:cs typeface="+mn-lt"/>
            </a:endParaRPr>
          </a:p>
          <a:p>
            <a:pPr algn="ctr"/>
            <a:r>
              <a:rPr lang="hu-HU" sz="4000">
                <a:solidFill>
                  <a:schemeClr val="bg1"/>
                </a:solidFill>
                <a:latin typeface="Aptos Display"/>
              </a:rPr>
              <a:t>(1955)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6A4BEA9-F86B-ADC5-0CC7-CEDBC15012D0}"/>
              </a:ext>
            </a:extLst>
          </p:cNvPr>
          <p:cNvSpPr txBox="1"/>
          <p:nvPr/>
        </p:nvSpPr>
        <p:spPr>
          <a:xfrm>
            <a:off x="398164" y="3636591"/>
            <a:ext cx="323343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400">
                <a:solidFill>
                  <a:schemeClr val="bg1"/>
                </a:solidFill>
              </a:rPr>
              <a:t>Gellért Endre Major Tamással és Marton Endrével közösen vállalták a felelősséget a mű színpadra állításáért.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CA02AD0-C025-893C-E577-502CE3CDD732}"/>
              </a:ext>
            </a:extLst>
          </p:cNvPr>
          <p:cNvSpPr txBox="1"/>
          <p:nvPr/>
        </p:nvSpPr>
        <p:spPr>
          <a:xfrm>
            <a:off x="8374077" y="2989904"/>
            <a:ext cx="347462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A drámai költemény 1955-ös felújítása csak a levert októberi forradalom utóhatásaként, 1957 márciusától látható ismét. </a:t>
            </a:r>
          </a:p>
          <a:p>
            <a:r>
              <a:rPr lang="hu-HU" sz="2400" dirty="0">
                <a:solidFill>
                  <a:schemeClr val="bg1"/>
                </a:solidFill>
              </a:rPr>
              <a:t>(1955-ben Rákosi megnézte és betiltotta a darabot.)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B107C78-942F-8D13-4275-EA4428B0A240}"/>
              </a:ext>
            </a:extLst>
          </p:cNvPr>
          <p:cNvSpPr txBox="1"/>
          <p:nvPr/>
        </p:nvSpPr>
        <p:spPr>
          <a:xfrm>
            <a:off x="3752489" y="5657050"/>
            <a:ext cx="43281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400">
                <a:solidFill>
                  <a:schemeClr val="bg1"/>
                </a:solidFill>
                <a:ea typeface="+mn-lt"/>
                <a:cs typeface="+mn-lt"/>
              </a:rPr>
              <a:t>A főszerepeket kettős szereposztásban állították színpadra</a:t>
            </a:r>
            <a:endParaRPr lang="hu-HU" sz="2400">
              <a:solidFill>
                <a:schemeClr val="bg1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17F9673-5179-3659-6141-9FA4384FC8AA}"/>
              </a:ext>
            </a:extLst>
          </p:cNvPr>
          <p:cNvSpPr txBox="1"/>
          <p:nvPr/>
        </p:nvSpPr>
        <p:spPr>
          <a:xfrm>
            <a:off x="4237799" y="2584110"/>
            <a:ext cx="371669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4000" b="1" i="1" dirty="0">
                <a:solidFill>
                  <a:schemeClr val="bg1"/>
                </a:solidFill>
              </a:rPr>
              <a:t>A vízió:</a:t>
            </a:r>
            <a:endParaRPr lang="hu-HU" b="1" i="1" dirty="0">
              <a:solidFill>
                <a:schemeClr val="bg1"/>
              </a:solidFill>
            </a:endParaRP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Monumentális előadás , az eddigi legteljesebb feldolgozás a cél</a:t>
            </a:r>
          </a:p>
        </p:txBody>
      </p:sp>
    </p:spTree>
    <p:extLst>
      <p:ext uri="{BB962C8B-B14F-4D97-AF65-F5344CB8AC3E}">
        <p14:creationId xmlns:p14="http://schemas.microsoft.com/office/powerpoint/2010/main" val="4864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bessenyei_ferenc-111304.jpg">
            <a:extLst>
              <a:ext uri="{FF2B5EF4-FFF2-40B4-BE49-F238E27FC236}">
                <a16:creationId xmlns:a16="http://schemas.microsoft.com/office/drawing/2014/main" id="{2B817028-8B3D-7984-C96B-BF2FB227F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50" b="-295"/>
          <a:stretch>
            <a:fillRect/>
          </a:stretch>
        </p:blipFill>
        <p:spPr>
          <a:xfrm>
            <a:off x="409396" y="1653756"/>
            <a:ext cx="3094750" cy="4298153"/>
          </a:xfrm>
          <a:prstGeom prst="rect">
            <a:avLst/>
          </a:prstGeom>
        </p:spPr>
      </p:pic>
      <p:pic>
        <p:nvPicPr>
          <p:cNvPr id="5" name="Kép 4" descr="Básti Lajos | Filmek, képek, díjak | Személyiség adatlap | Mafab.hu">
            <a:extLst>
              <a:ext uri="{FF2B5EF4-FFF2-40B4-BE49-F238E27FC236}">
                <a16:creationId xmlns:a16="http://schemas.microsoft.com/office/drawing/2014/main" id="{57131981-6886-BCEF-861E-E95B2C45D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260" y="1651633"/>
            <a:ext cx="2992342" cy="438099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AE6E88C-D23F-6513-1B0A-BCA91B56D3A6}"/>
              </a:ext>
            </a:extLst>
          </p:cNvPr>
          <p:cNvSpPr txBox="1"/>
          <p:nvPr/>
        </p:nvSpPr>
        <p:spPr>
          <a:xfrm>
            <a:off x="412695" y="5947651"/>
            <a:ext cx="44115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200"/>
              <a:t>Bessenyei Ferenc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A6B3DF5-3938-6213-9A16-9993002759E1}"/>
              </a:ext>
            </a:extLst>
          </p:cNvPr>
          <p:cNvSpPr txBox="1"/>
          <p:nvPr/>
        </p:nvSpPr>
        <p:spPr>
          <a:xfrm>
            <a:off x="6430273" y="6030975"/>
            <a:ext cx="34116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200"/>
              <a:t>Básti Lajos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6DC89C3-EBD6-E295-D88A-BA8855F9E22C}"/>
              </a:ext>
            </a:extLst>
          </p:cNvPr>
          <p:cNvSpPr txBox="1"/>
          <p:nvPr/>
        </p:nvSpPr>
        <p:spPr>
          <a:xfrm>
            <a:off x="4819935" y="476506"/>
            <a:ext cx="547395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4000"/>
              <a:t>Ádámként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E873A7A-B5F6-C34C-56E2-493C90B5119B}"/>
              </a:ext>
            </a:extLst>
          </p:cNvPr>
          <p:cNvSpPr txBox="1"/>
          <p:nvPr/>
        </p:nvSpPr>
        <p:spPr>
          <a:xfrm>
            <a:off x="264367" y="1897224"/>
            <a:ext cx="20527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hu-HU" sz="2400" dirty="0">
              <a:solidFill>
                <a:srgbClr val="212529"/>
              </a:solidFill>
              <a:highlight>
                <a:srgbClr val="FFFFFF"/>
              </a:highlight>
              <a:latin typeface="Source Sans Pro"/>
              <a:ea typeface="Source Sans Pro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40AD465-A951-C813-259B-A0A621A127D9}"/>
              </a:ext>
            </a:extLst>
          </p:cNvPr>
          <p:cNvSpPr txBox="1"/>
          <p:nvPr/>
        </p:nvSpPr>
        <p:spPr>
          <a:xfrm>
            <a:off x="3649176" y="1654862"/>
            <a:ext cx="263402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 dirty="0">
                <a:ea typeface="+mn-lt"/>
                <a:cs typeface="+mn-lt"/>
              </a:rPr>
              <a:t>„ Az ember tragédiája olyan hatalmas tett volt, hogy felelősségre is vontak érte bennünket. Rákosi azt mondta, hogy a nézők tapsolnak a demokrácia ellen. Hiába volt az érv, hogy nem ellene, hanem épp ellenkezőleg, hálából tapsolnak…”(Bessenyei Ferenc , Tiszatáj, 1981.jún.11.)</a:t>
            </a: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F9B4EAC-EF2D-3F0F-A925-82AB3620D66C}"/>
              </a:ext>
            </a:extLst>
          </p:cNvPr>
          <p:cNvSpPr txBox="1"/>
          <p:nvPr/>
        </p:nvSpPr>
        <p:spPr>
          <a:xfrm>
            <a:off x="9593511" y="1654570"/>
            <a:ext cx="219738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>
                <a:ea typeface="+mn-lt"/>
                <a:cs typeface="+mn-lt"/>
              </a:rPr>
              <a:t>Másfél évtizedig játszotta Gellért Endre klasszikus rendezésében Ádám szerepét Madách Imre Az ember tragédiája című drámájában. Szerepéről könyvet is írt Mire gondolsz, Ádám? címmel (1962).</a:t>
            </a:r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320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Szélesvásznú</PresentationFormat>
  <Paragraphs>74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Source Sans Pro</vt:lpstr>
      <vt:lpstr>Office-téma</vt:lpstr>
      <vt:lpstr>1_Office-téma</vt:lpstr>
      <vt:lpstr>  </vt:lpstr>
      <vt:lpstr>Paulay Ede  „Péntek. Rám virradt végre a nagy nap” avagy a Tragédia első pénteke</vt:lpstr>
      <vt:lpstr>PowerPoint-bemutató</vt:lpstr>
      <vt:lpstr>A lehetetlen megkísértése, beszélgetés Paulay Edével… </vt:lpstr>
      <vt:lpstr>Németh Antal és a Tragédia megújítása  1937</vt:lpstr>
      <vt:lpstr>PowerPoint-bemutató</vt:lpstr>
      <vt:lpstr>A lehetetlen megkísértése, beszélgetés Németh Antallal…</vt:lpstr>
      <vt:lpstr>PowerPoint-bemutató</vt:lpstr>
      <vt:lpstr>PowerPoint-bemutató</vt:lpstr>
      <vt:lpstr>PowerPoint-bemutató</vt:lpstr>
      <vt:lpstr>PowerPoint-bemutató</vt:lpstr>
      <vt:lpstr>A lehetetlen megkísértése, beszélgetés Gellért Endrével… </vt:lpstr>
      <vt:lpstr>Források: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O365 felhasználó</dc:creator>
  <cp:lastModifiedBy>Diak</cp:lastModifiedBy>
  <cp:revision>20</cp:revision>
  <dcterms:created xsi:type="dcterms:W3CDTF">2026-03-23T16:32:59Z</dcterms:created>
  <dcterms:modified xsi:type="dcterms:W3CDTF">2026-03-29T21:57:57Z</dcterms:modified>
</cp:coreProperties>
</file>