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0" r:id="rId5"/>
    <p:sldId id="271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485A4B-4E88-44A9-9F46-00EE7D6CBE96}" v="608" dt="2026-04-18T18:11:15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.hu/galeria/trill-zsolt/person-23123?openwith=85567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mzetiszinhaz.hu/muvesz/trill-zsolt/munkassaga" TargetMode="External"/><Relationship Id="rId5" Type="http://schemas.openxmlformats.org/officeDocument/2006/relationships/hyperlink" Target="https://www.arcanum.com/hu/online-kiadvanyok/Lexikonok-magyar-eletrajzi-lexikon-7428D/b-74700/basti-lajos-749AE/" TargetMode="External"/><Relationship Id="rId4" Type="http://schemas.openxmlformats.org/officeDocument/2006/relationships/hyperlink" Target="https://port.hu/adatlap/szemely/basti-lajos/person-260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28013" y="-684260"/>
            <a:ext cx="6514038" cy="4116865"/>
          </a:xfrm>
        </p:spPr>
        <p:txBody>
          <a:bodyPr>
            <a:normAutofit/>
          </a:bodyPr>
          <a:lstStyle/>
          <a:p>
            <a:r>
              <a:rPr lang="hu-HU" sz="4400" b="1">
                <a:latin typeface="Book Antiqua"/>
              </a:rPr>
              <a:t>Az ember tragédiája - Szerepek és sorsok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4740" y="3776775"/>
            <a:ext cx="4620584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>
                <a:latin typeface="Book Antiqua"/>
              </a:rPr>
              <a:t>Legendás színészek útja Madách Imre világában</a:t>
            </a:r>
          </a:p>
        </p:txBody>
      </p:sp>
      <p:pic>
        <p:nvPicPr>
          <p:cNvPr id="4" name="Kép 3" descr="A képen ember, kézírás, vázlat, Emberi arc látható&#10;&#10;Lehet, hogy az AI által létrehozott tartalom helytelen.">
            <a:extLst>
              <a:ext uri="{FF2B5EF4-FFF2-40B4-BE49-F238E27FC236}">
                <a16:creationId xmlns:a16="http://schemas.microsoft.com/office/drawing/2014/main" id="{FF3D4C90-A639-3B59-AABA-EF914564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867" t="5230" r="1998" b="3792"/>
          <a:stretch>
            <a:fillRect/>
          </a:stretch>
        </p:blipFill>
        <p:spPr>
          <a:xfrm>
            <a:off x="6633306" y="1756"/>
            <a:ext cx="5551541" cy="686690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0A1F3F2-F923-36CE-AC01-62C77274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02" y="471055"/>
            <a:ext cx="4359377" cy="125002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Book Antiqua"/>
              </a:rPr>
              <a:t>Básti Lajos a színészfejedelem</a:t>
            </a:r>
          </a:p>
        </p:txBody>
      </p:sp>
      <p:pic>
        <p:nvPicPr>
          <p:cNvPr id="4" name="Kép 3" descr="A képen Emberi arc, portré, ember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5D53F9D6-12D5-385D-FE92-386BCE4BAC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5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6AF773-C84E-A692-09C7-19F468D47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465" y="1870830"/>
            <a:ext cx="5190651" cy="44512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latin typeface="Book Antiqua"/>
                <a:ea typeface="+mn-lt"/>
                <a:cs typeface="+mn-lt"/>
              </a:rPr>
              <a:t>1911-ben született Keszthelyen, Berger Lajos néven.</a:t>
            </a:r>
            <a:endParaRPr lang="hu-HU" sz="2000" dirty="0">
              <a:latin typeface="Book Antiqua"/>
            </a:endParaRPr>
          </a:p>
          <a:p>
            <a:r>
              <a:rPr lang="hu-HU" sz="2000" dirty="0">
                <a:latin typeface="Book Antiqua"/>
                <a:ea typeface="+mn-lt"/>
                <a:cs typeface="+mn-lt"/>
              </a:rPr>
              <a:t>1935-ben végzett a Színművészeti Akadémián.</a:t>
            </a:r>
            <a:endParaRPr lang="hu-HU" sz="2000" dirty="0">
              <a:latin typeface="Book Antiqua"/>
            </a:endParaRPr>
          </a:p>
          <a:p>
            <a:r>
              <a:rPr lang="hu-HU" sz="2000" dirty="0">
                <a:latin typeface="Book Antiqua"/>
                <a:ea typeface="+mn-lt"/>
                <a:cs typeface="+mn-lt"/>
              </a:rPr>
              <a:t>A háború alatt eltiltották a pályáról és kényszermunkára ítélték.</a:t>
            </a:r>
            <a:endParaRPr lang="hu-HU" sz="2000" dirty="0">
              <a:latin typeface="Book Antiqua"/>
            </a:endParaRPr>
          </a:p>
          <a:p>
            <a:r>
              <a:rPr lang="hu-HU" sz="2000" dirty="0">
                <a:latin typeface="Book Antiqua"/>
                <a:ea typeface="+mn-lt"/>
                <a:cs typeface="+mn-lt"/>
              </a:rPr>
              <a:t>1945-től a Nemzeti Színház meghatározó vezető művésze volt.</a:t>
            </a:r>
            <a:endParaRPr lang="hu-HU" sz="2000" dirty="0">
              <a:latin typeface="Book Antiqua"/>
            </a:endParaRPr>
          </a:p>
          <a:p>
            <a:r>
              <a:rPr lang="hu-HU" sz="2000" dirty="0">
                <a:latin typeface="Book Antiqua"/>
                <a:ea typeface="+mn-lt"/>
                <a:cs typeface="+mn-lt"/>
              </a:rPr>
              <a:t>Híres szerepei: </a:t>
            </a:r>
            <a:r>
              <a:rPr lang="hu-HU" sz="2000" dirty="0" err="1">
                <a:latin typeface="Book Antiqua"/>
                <a:ea typeface="+mn-lt"/>
                <a:cs typeface="+mn-lt"/>
              </a:rPr>
              <a:t>Higgins</a:t>
            </a:r>
            <a:r>
              <a:rPr lang="hu-HU" sz="2000" dirty="0">
                <a:latin typeface="Book Antiqua"/>
                <a:ea typeface="+mn-lt"/>
                <a:cs typeface="+mn-lt"/>
              </a:rPr>
              <a:t> professzor, Lear király és Petur bán.</a:t>
            </a:r>
            <a:endParaRPr lang="hu-HU" sz="2000" dirty="0">
              <a:latin typeface="Book Antiqua"/>
            </a:endParaRPr>
          </a:p>
          <a:p>
            <a:r>
              <a:rPr lang="hu-HU" sz="2000" dirty="0">
                <a:latin typeface="Book Antiqua"/>
                <a:ea typeface="+mn-lt"/>
                <a:cs typeface="+mn-lt"/>
              </a:rPr>
              <a:t>Kossuth-díjas és Kiváló művész elismerésekben részesült.</a:t>
            </a:r>
            <a:endParaRPr lang="hu-HU" sz="2000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285623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Kép 4" descr="A képen Emberi arc, személy, portré, fekete-fehér látható&#10;&#10;Lehet, hogy az AI által létrehozott tartalom helytelen.">
            <a:extLst>
              <a:ext uri="{FF2B5EF4-FFF2-40B4-BE49-F238E27FC236}">
                <a16:creationId xmlns:a16="http://schemas.microsoft.com/office/drawing/2014/main" id="{D2C4B170-4C81-F70A-41F7-24FCA94E3F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2277" r="7600"/>
          <a:stretch>
            <a:fillRect/>
          </a:stretch>
        </p:blipFill>
        <p:spPr>
          <a:xfrm>
            <a:off x="20" y="10"/>
            <a:ext cx="4063768" cy="6857990"/>
          </a:xfrm>
          <a:prstGeom prst="rect">
            <a:avLst/>
          </a:prstGeom>
        </p:spPr>
      </p:pic>
      <p:pic>
        <p:nvPicPr>
          <p:cNvPr id="6" name="Kép 5" descr="A képen ruházat, személy, Emberi arc, kabát látható&#10;&#10;Lehet, hogy az AI által létrehozott tartalom helytelen.">
            <a:extLst>
              <a:ext uri="{FF2B5EF4-FFF2-40B4-BE49-F238E27FC236}">
                <a16:creationId xmlns:a16="http://schemas.microsoft.com/office/drawing/2014/main" id="{FA56C9D4-527A-71AD-DC42-F0EE82A38A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 l="17984"/>
          <a:stretch>
            <a:fillRect/>
          </a:stretch>
        </p:blipFill>
        <p:spPr>
          <a:xfrm>
            <a:off x="4064424" y="10"/>
            <a:ext cx="4063788" cy="6857990"/>
          </a:xfrm>
          <a:prstGeom prst="rect">
            <a:avLst/>
          </a:prstGeom>
        </p:spPr>
      </p:pic>
      <p:pic>
        <p:nvPicPr>
          <p:cNvPr id="4" name="Kép 3" descr="A képen személy, ruházat, Emberi arc, fedett pályás látható&#10;&#10;Lehet, hogy az AI által létrehozott tartalom helytelen.">
            <a:extLst>
              <a:ext uri="{FF2B5EF4-FFF2-40B4-BE49-F238E27FC236}">
                <a16:creationId xmlns:a16="http://schemas.microsoft.com/office/drawing/2014/main" id="{1FDD32A9-BF59-3274-EAFC-6219798D929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</a:blip>
          <a:srcRect l="35664" r="25524" b="2"/>
          <a:stretch>
            <a:fillRect/>
          </a:stretch>
        </p:blipFill>
        <p:spPr>
          <a:xfrm>
            <a:off x="8128212" y="10"/>
            <a:ext cx="4063788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EE49676-F3D8-E03B-B642-817FFD2A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10" y="-324648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  <a:latin typeface="Book Antiqua"/>
              </a:rPr>
              <a:t>Az örök Ádám</a:t>
            </a:r>
            <a:endParaRPr lang="hu-HU" sz="4000" b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E4225B-A3AA-A5D2-9FF4-50A848B0E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840840"/>
            <a:ext cx="9801854" cy="26142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hu-HU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17 éven át játszotta Ádámot a Nemzeti Színházban.</a:t>
            </a:r>
            <a:endParaRPr lang="hu-HU" sz="2000" dirty="0">
              <a:solidFill>
                <a:srgbClr val="FFFFFF"/>
              </a:solidFill>
              <a:latin typeface="Book Antiqua"/>
            </a:endParaRPr>
          </a:p>
          <a:p>
            <a:pPr algn="ctr"/>
            <a:r>
              <a:rPr lang="hu-HU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Ez a szerep segített neki feldolgozni a háborús traumákat.</a:t>
            </a:r>
            <a:endParaRPr lang="hu-HU" sz="2000" dirty="0">
              <a:solidFill>
                <a:srgbClr val="FFFFFF"/>
              </a:solidFill>
              <a:latin typeface="Book Antiqua"/>
            </a:endParaRPr>
          </a:p>
          <a:p>
            <a:pPr algn="ctr"/>
            <a:r>
              <a:rPr lang="hu-HU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Ádám küzdelmeiben saját életének nehézségeit látta meg.</a:t>
            </a:r>
            <a:endParaRPr lang="hu-HU" sz="2000" dirty="0">
              <a:solidFill>
                <a:srgbClr val="FFFFFF"/>
              </a:solidFill>
              <a:latin typeface="Book Antiqua"/>
            </a:endParaRPr>
          </a:p>
          <a:p>
            <a:pPr algn="ctr"/>
            <a:r>
              <a:rPr lang="hu-HU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Mondatról mondatra kielemezte a művet saját könyvében, aminek „Mire gondolsz Ádám?” címet adta.</a:t>
            </a:r>
            <a:endParaRPr lang="hu-HU" sz="2000" dirty="0">
              <a:solidFill>
                <a:srgbClr val="FFFFFF"/>
              </a:solidFill>
              <a:latin typeface="Book Antiqua"/>
            </a:endParaRPr>
          </a:p>
          <a:p>
            <a:pPr algn="ctr"/>
            <a:r>
              <a:rPr lang="hu-HU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A karakterrel együtt érve vált a gondolkodó ember szimbólumává.</a:t>
            </a:r>
            <a:endParaRPr lang="hu-HU" sz="2000" dirty="0">
              <a:solidFill>
                <a:srgbClr val="FFFFFF"/>
              </a:solidFill>
              <a:latin typeface="Book Antiqua"/>
            </a:endParaRPr>
          </a:p>
          <a:p>
            <a:pPr algn="ctr"/>
            <a:r>
              <a:rPr lang="hu-HU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Ez az alakítás tette őt a magyar színháztörténet örök legendájává.</a:t>
            </a:r>
            <a:endParaRPr lang="hu-HU" sz="2000" dirty="0">
              <a:solidFill>
                <a:srgbClr val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757294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9761D26-3193-EC32-93A0-614D9CE3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62" y="263232"/>
            <a:ext cx="5660938" cy="10667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>
                <a:latin typeface="Book Antiqua" panose="02040602050305030304" pitchFamily="18" charset="0"/>
              </a:rPr>
              <a:t>Pap Vera, a </a:t>
            </a:r>
            <a:r>
              <a:rPr lang="en-US" sz="4000" b="1" dirty="0" err="1">
                <a:latin typeface="Book Antiqua" panose="02040602050305030304" pitchFamily="18" charset="0"/>
              </a:rPr>
              <a:t>Vígszínház</a:t>
            </a: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err="1">
                <a:latin typeface="Book Antiqua" panose="02040602050305030304" pitchFamily="18" charset="0"/>
              </a:rPr>
              <a:t>felejthetetlen</a:t>
            </a:r>
            <a:r>
              <a:rPr lang="en-US" sz="4000" b="1" dirty="0">
                <a:latin typeface="Book Antiqua" panose="02040602050305030304" pitchFamily="18" charset="0"/>
              </a:rPr>
              <a:t> </a:t>
            </a:r>
            <a:r>
              <a:rPr lang="en-US" sz="4000" b="1" dirty="0" err="1">
                <a:latin typeface="Book Antiqua" panose="02040602050305030304" pitchFamily="18" charset="0"/>
              </a:rPr>
              <a:t>csillaga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0BD113A-B0C3-769F-ED6A-1DE49810D00E}"/>
              </a:ext>
            </a:extLst>
          </p:cNvPr>
          <p:cNvSpPr txBox="1"/>
          <p:nvPr/>
        </p:nvSpPr>
        <p:spPr>
          <a:xfrm>
            <a:off x="221214" y="1482436"/>
            <a:ext cx="5859758" cy="1946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1956-ban </a:t>
            </a:r>
            <a:r>
              <a:rPr lang="en-US" sz="2000" dirty="0" err="1">
                <a:latin typeface="Book Antiqua" panose="02040602050305030304" pitchFamily="18" charset="0"/>
              </a:rPr>
              <a:t>született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Budapesten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már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gyerekként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eljegyezte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magát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színpad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világával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1979-ben </a:t>
            </a:r>
            <a:r>
              <a:rPr lang="en-US" sz="2000" dirty="0" err="1">
                <a:latin typeface="Book Antiqua" panose="02040602050305030304" pitchFamily="18" charset="0"/>
              </a:rPr>
              <a:t>végzett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Színház</a:t>
            </a:r>
            <a:r>
              <a:rPr lang="en-US" sz="2000" dirty="0">
                <a:latin typeface="Book Antiqua" panose="02040602050305030304" pitchFamily="18" charset="0"/>
              </a:rPr>
              <a:t>-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Filmművészeti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Főiskolán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majd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azonnal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Vígszínházhoz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szerződött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Book Antiqua" panose="02040602050305030304" pitchFamily="18" charset="0"/>
              </a:rPr>
              <a:t>Pályafutása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során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mindvégig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hű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maradt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anyaszínházához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ahol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társulat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egyik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legfontosabb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oszlopa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lett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  <a:endParaRPr lang="hu-HU" sz="2000" dirty="0">
              <a:latin typeface="Book Antiqua" panose="0204060205030503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2002-ben,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új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Nemzeti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Színház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avatóelőadásán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játszotta</a:t>
            </a:r>
            <a:r>
              <a:rPr lang="en-US" sz="2000" dirty="0">
                <a:latin typeface="Book Antiqua" panose="02040602050305030304" pitchFamily="18" charset="0"/>
              </a:rPr>
              <a:t> Éva </a:t>
            </a:r>
            <a:r>
              <a:rPr lang="en-US" sz="2000" dirty="0" err="1">
                <a:latin typeface="Book Antiqua" panose="02040602050305030304" pitchFamily="18" charset="0"/>
              </a:rPr>
              <a:t>szerepét</a:t>
            </a:r>
            <a:r>
              <a:rPr lang="en-US" sz="2000" dirty="0">
                <a:latin typeface="Book Antiqua" panose="02040602050305030304" pitchFamily="18" charset="0"/>
              </a:rPr>
              <a:t>, Szikora János </a:t>
            </a:r>
            <a:r>
              <a:rPr lang="en-US" sz="2000" dirty="0" err="1">
                <a:latin typeface="Book Antiqua" panose="02040602050305030304" pitchFamily="18" charset="0"/>
              </a:rPr>
              <a:t>rendezésében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Egyéb h</a:t>
            </a:r>
            <a:r>
              <a:rPr lang="en-US" sz="2000" dirty="0" err="1">
                <a:latin typeface="Book Antiqua" panose="02040602050305030304" pitchFamily="18" charset="0"/>
              </a:rPr>
              <a:t>íres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szerepei</a:t>
            </a:r>
            <a:r>
              <a:rPr lang="en-US" sz="2000" dirty="0">
                <a:latin typeface="Book Antiqua" panose="02040602050305030304" pitchFamily="18" charset="0"/>
              </a:rPr>
              <a:t>: Angi Vera, Szent Johanna, </a:t>
            </a:r>
            <a:r>
              <a:rPr lang="en-US" sz="2000" dirty="0" err="1">
                <a:latin typeface="Book Antiqua" panose="02040602050305030304" pitchFamily="18" charset="0"/>
              </a:rPr>
              <a:t>valamint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Augusztus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Oklahomában</a:t>
            </a:r>
            <a:r>
              <a:rPr lang="en-US" sz="2000" dirty="0">
                <a:latin typeface="Book Antiqua" panose="02040602050305030304" pitchFamily="18" charset="0"/>
              </a:rPr>
              <a:t> Barbara </a:t>
            </a:r>
            <a:r>
              <a:rPr lang="en-US" sz="2000" dirty="0" err="1">
                <a:latin typeface="Book Antiqua" panose="02040602050305030304" pitchFamily="18" charset="0"/>
              </a:rPr>
              <a:t>Fordhama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 panose="02040602050305030304" pitchFamily="18" charset="0"/>
              </a:rPr>
              <a:t>Kossuth-</a:t>
            </a:r>
            <a:r>
              <a:rPr lang="en-US" sz="2000" dirty="0" err="1">
                <a:latin typeface="Book Antiqua" panose="02040602050305030304" pitchFamily="18" charset="0"/>
              </a:rPr>
              <a:t>díjas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Jászai Mari-</a:t>
            </a:r>
            <a:r>
              <a:rPr lang="en-US" sz="2000" dirty="0" err="1">
                <a:latin typeface="Book Antiqua" panose="02040602050305030304" pitchFamily="18" charset="0"/>
              </a:rPr>
              <a:t>díjas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művész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akit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Halhatatlanok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Társulatának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tagjai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közé</a:t>
            </a:r>
            <a:r>
              <a:rPr lang="en-US" sz="2000" dirty="0">
                <a:latin typeface="Book Antiqua" panose="02040602050305030304" pitchFamily="18" charset="0"/>
              </a:rPr>
              <a:t> is </a:t>
            </a:r>
            <a:r>
              <a:rPr lang="en-US" sz="2000" dirty="0" err="1">
                <a:latin typeface="Book Antiqua" panose="02040602050305030304" pitchFamily="18" charset="0"/>
              </a:rPr>
              <a:t>beválasztottak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DBCC9FF-89A6-FC6B-9C85-673D656C1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1389"/>
          <a:stretch>
            <a:fillRect/>
          </a:stretch>
        </p:blipFill>
        <p:spPr>
          <a:xfrm>
            <a:off x="6096000" y="-3"/>
            <a:ext cx="6568898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75615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867D2F0-6F68-73DE-B899-20DB6F23F7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3" t="1252" r="7763" b="-1253"/>
          <a:stretch>
            <a:fillRect/>
          </a:stretch>
        </p:blipFill>
        <p:spPr>
          <a:xfrm>
            <a:off x="20" y="10"/>
            <a:ext cx="4063768" cy="6857990"/>
          </a:xfrm>
          <a:prstGeom prst="rect">
            <a:avLst/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A924F08-23C6-CF8F-29D4-5C4174AB98A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r="16954"/>
          <a:stretch>
            <a:fillRect/>
          </a:stretch>
        </p:blipFill>
        <p:spPr>
          <a:xfrm>
            <a:off x="4064424" y="-2"/>
            <a:ext cx="4063788" cy="685799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35C081B-EC86-8A88-8ED5-90797443B1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1252" r="58088" b="-1253"/>
          <a:stretch>
            <a:fillRect/>
          </a:stretch>
        </p:blipFill>
        <p:spPr>
          <a:xfrm>
            <a:off x="8128212" y="10"/>
            <a:ext cx="4063788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A4D5E48-EFC8-B23A-3CA1-E6970B11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-675026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  <a:latin typeface="Book Antiqua" panose="02040602050305030304" pitchFamily="18" charset="0"/>
              </a:rPr>
              <a:t>Éva alakja: Az élet és a megmaradás </a:t>
            </a:r>
            <a:r>
              <a:rPr lang="hu-HU" sz="4000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záloga</a:t>
            </a:r>
            <a:endParaRPr lang="hu-HU" sz="4000" b="1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6A74D1A-5DBF-5FC0-2C12-91E990508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657036"/>
            <a:ext cx="9801854" cy="2614231"/>
          </a:xfrm>
        </p:spPr>
        <p:txBody>
          <a:bodyPr anchor="t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Éva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alakja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örök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nőiességet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érzelmi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bölcsességet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képviseli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Ádám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racionális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keresésével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szemben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.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A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színek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során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ő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állandóság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aki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legnehezebb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történelmi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korokban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is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élet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szeretetét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közvetíti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.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A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dráma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végén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ő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anyasága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válik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remény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emberiség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jövőjének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egyetlen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zálogává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.</a:t>
            </a:r>
          </a:p>
          <a:p>
            <a:pPr algn="ctr"/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Karaktere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egyszerre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hordozza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gyarló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emberi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gyengeséget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felemelő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vigaszt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nyújtó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tisztaságot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.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Jelentősége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abban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rejlik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hogy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jelenléte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ad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értelmet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érzelmi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támaszt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Ádám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folytonos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küzdelméhez</a:t>
            </a:r>
            <a:r>
              <a:rPr lang="en-US" sz="2000" dirty="0">
                <a:solidFill>
                  <a:srgbClr val="FFFFFF"/>
                </a:solidFill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5711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353150B-8F01-5C4F-A034-B651B6DC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>
                <a:latin typeface="Book Antiqua"/>
              </a:rPr>
              <a:t>Trill Zsolt, a </a:t>
            </a:r>
            <a:r>
              <a:rPr lang="en-US" sz="4000" b="1" dirty="0" err="1">
                <a:latin typeface="Book Antiqua"/>
              </a:rPr>
              <a:t>jelenkor</a:t>
            </a:r>
            <a:r>
              <a:rPr lang="en-US" sz="4000" b="1" dirty="0">
                <a:latin typeface="Book Antiqua"/>
              </a:rPr>
              <a:t> </a:t>
            </a:r>
            <a:r>
              <a:rPr lang="en-US" sz="4000" b="1" dirty="0" err="1">
                <a:latin typeface="Book Antiqua"/>
              </a:rPr>
              <a:t>egyik</a:t>
            </a:r>
            <a:r>
              <a:rPr lang="en-US" sz="4000" b="1" dirty="0">
                <a:latin typeface="Book Antiqua"/>
              </a:rPr>
              <a:t> </a:t>
            </a:r>
            <a:r>
              <a:rPr lang="en-US" sz="4000" b="1" dirty="0" err="1">
                <a:latin typeface="Book Antiqua"/>
              </a:rPr>
              <a:t>legnagyobbja</a:t>
            </a:r>
            <a:endParaRPr lang="en-US" sz="4000" b="1">
              <a:latin typeface="Book Antiqua"/>
            </a:endParaRPr>
          </a:p>
        </p:txBody>
      </p:sp>
      <p:pic>
        <p:nvPicPr>
          <p:cNvPr id="7" name="Tartalom helye 3" descr="A képen személy, Emberi arc, ruházat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B2DAA529-32FD-6DD3-E351-3084457012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72" t="-674" r="-224" b="505"/>
          <a:stretch>
            <a:fillRect/>
          </a:stretch>
        </p:blipFill>
        <p:spPr>
          <a:xfrm>
            <a:off x="20" y="10"/>
            <a:ext cx="6925236" cy="6869526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Tartalom helye 8">
            <a:extLst>
              <a:ext uri="{FF2B5EF4-FFF2-40B4-BE49-F238E27FC236}">
                <a16:creationId xmlns:a16="http://schemas.microsoft.com/office/drawing/2014/main" id="{17F805E5-E5C8-A4C5-7CC6-31FFEC65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540466"/>
            <a:ext cx="4140013" cy="390858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>
                <a:latin typeface="Book Antiqua"/>
              </a:rPr>
              <a:t>1972-ben </a:t>
            </a:r>
            <a:r>
              <a:rPr lang="en-US" sz="2000" dirty="0" err="1">
                <a:latin typeface="Book Antiqua"/>
              </a:rPr>
              <a:t>született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Sárosorosziban</a:t>
            </a:r>
            <a:r>
              <a:rPr lang="en-US" sz="2000" dirty="0">
                <a:latin typeface="Book Antiqua"/>
              </a:rPr>
              <a:t> (</a:t>
            </a:r>
            <a:r>
              <a:rPr lang="en-US" sz="2000" dirty="0" err="1">
                <a:latin typeface="Book Antiqua"/>
              </a:rPr>
              <a:t>Kárpátalja</a:t>
            </a:r>
            <a:r>
              <a:rPr lang="en-US" sz="2000" dirty="0">
                <a:latin typeface="Book Antiqua"/>
              </a:rPr>
              <a:t>).</a:t>
            </a:r>
            <a:endParaRPr lang="hu-HU" sz="2000">
              <a:latin typeface="Book Antiqua"/>
            </a:endParaRPr>
          </a:p>
          <a:p>
            <a:r>
              <a:rPr lang="en-US" sz="2000" dirty="0">
                <a:latin typeface="Book Antiqua"/>
              </a:rPr>
              <a:t> A </a:t>
            </a:r>
            <a:r>
              <a:rPr lang="en-US" sz="2000" dirty="0" err="1">
                <a:latin typeface="Book Antiqua"/>
              </a:rPr>
              <a:t>beregszászi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színházban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kezdte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pályáját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Vidnyánszky</a:t>
            </a:r>
            <a:r>
              <a:rPr lang="en-US" sz="2000" dirty="0">
                <a:latin typeface="Book Antiqua"/>
              </a:rPr>
              <a:t> Attila </a:t>
            </a:r>
            <a:r>
              <a:rPr lang="en-US" sz="2000" dirty="0" err="1">
                <a:latin typeface="Book Antiqua"/>
              </a:rPr>
              <a:t>irányítása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alatt</a:t>
            </a:r>
            <a:r>
              <a:rPr lang="en-US" sz="2000" dirty="0">
                <a:latin typeface="Book Antiqua"/>
              </a:rPr>
              <a:t>. </a:t>
            </a:r>
            <a:endParaRPr lang="en-US" sz="2000">
              <a:latin typeface="Book Antiqua"/>
            </a:endParaRPr>
          </a:p>
          <a:p>
            <a:r>
              <a:rPr lang="en-US" sz="2000" dirty="0" err="1">
                <a:latin typeface="Book Antiqua"/>
              </a:rPr>
              <a:t>Jelenleg</a:t>
            </a:r>
            <a:r>
              <a:rPr lang="en-US" sz="2000" dirty="0">
                <a:latin typeface="Book Antiqua"/>
              </a:rPr>
              <a:t> a </a:t>
            </a:r>
            <a:r>
              <a:rPr lang="en-US" sz="2000" dirty="0" err="1">
                <a:latin typeface="Book Antiqua"/>
              </a:rPr>
              <a:t>Nemzeti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Színház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egyik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vezető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színművésze</a:t>
            </a:r>
            <a:r>
              <a:rPr lang="en-US" sz="2000" dirty="0">
                <a:latin typeface="Book Antiqua"/>
              </a:rPr>
              <a:t>. </a:t>
            </a:r>
            <a:endParaRPr lang="en-US" sz="2000">
              <a:latin typeface="Book Antiqua"/>
            </a:endParaRPr>
          </a:p>
          <a:p>
            <a:r>
              <a:rPr lang="en-US" sz="2000" dirty="0" err="1">
                <a:latin typeface="Book Antiqua"/>
              </a:rPr>
              <a:t>Játékát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hatalmas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fizikai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energia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és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mély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érzelem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jellemzi</a:t>
            </a:r>
            <a:r>
              <a:rPr lang="en-US" sz="2000" dirty="0">
                <a:latin typeface="Book Antiqua"/>
              </a:rPr>
              <a:t>. </a:t>
            </a:r>
            <a:endParaRPr lang="en-US" sz="2000">
              <a:latin typeface="Book Antiqua"/>
            </a:endParaRPr>
          </a:p>
          <a:p>
            <a:r>
              <a:rPr lang="en-US" sz="2000" dirty="0" err="1">
                <a:latin typeface="Book Antiqua"/>
              </a:rPr>
              <a:t>Számos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díj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birtokosa</a:t>
            </a:r>
            <a:r>
              <a:rPr lang="en-US" sz="2000" dirty="0">
                <a:latin typeface="Book Antiqua"/>
              </a:rPr>
              <a:t>, </a:t>
            </a:r>
            <a:r>
              <a:rPr lang="en-US" sz="2000" dirty="0" err="1">
                <a:latin typeface="Book Antiqua"/>
              </a:rPr>
              <a:t>köztük</a:t>
            </a:r>
            <a:r>
              <a:rPr lang="en-US" sz="2000" dirty="0">
                <a:latin typeface="Book Antiqua"/>
              </a:rPr>
              <a:t> a Jászai Mari-</a:t>
            </a:r>
            <a:r>
              <a:rPr lang="en-US" sz="2000" dirty="0" err="1">
                <a:latin typeface="Book Antiqua"/>
              </a:rPr>
              <a:t>díjé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és</a:t>
            </a:r>
            <a:r>
              <a:rPr lang="en-US" sz="2000" dirty="0">
                <a:latin typeface="Book Antiqua"/>
              </a:rPr>
              <a:t> a Kossuth-</a:t>
            </a:r>
            <a:r>
              <a:rPr lang="en-US" sz="2000" dirty="0" err="1">
                <a:latin typeface="Book Antiqua"/>
              </a:rPr>
              <a:t>díjé</a:t>
            </a:r>
            <a:r>
              <a:rPr lang="en-US" sz="2000" dirty="0">
                <a:latin typeface="Book Antiqua"/>
              </a:rPr>
              <a:t>.</a:t>
            </a:r>
            <a:endParaRPr lang="en-US" sz="2000">
              <a:latin typeface="Book Antiqua"/>
            </a:endParaRPr>
          </a:p>
          <a:p>
            <a:r>
              <a:rPr lang="en-US" sz="2000" dirty="0">
                <a:latin typeface="Book Antiqua"/>
              </a:rPr>
              <a:t> </a:t>
            </a:r>
            <a:r>
              <a:rPr lang="en-US" sz="2000" dirty="0" err="1">
                <a:latin typeface="Book Antiqua"/>
              </a:rPr>
              <a:t>Erőteljes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színpadi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jelenléte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és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egyedi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orgánuma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miatt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ikonikus</a:t>
            </a:r>
            <a:r>
              <a:rPr lang="en-US" sz="2000" dirty="0">
                <a:latin typeface="Book Antiqua"/>
              </a:rPr>
              <a:t> </a:t>
            </a:r>
            <a:r>
              <a:rPr lang="en-US" sz="2000" dirty="0" err="1">
                <a:latin typeface="Book Antiqua"/>
              </a:rPr>
              <a:t>alak</a:t>
            </a:r>
            <a:r>
              <a:rPr lang="en-US" sz="2000" dirty="0">
                <a:latin typeface="Book Antiqua"/>
              </a:rPr>
              <a:t>.</a:t>
            </a:r>
            <a:endParaRPr lang="en-US" sz="2000">
              <a:latin typeface="Book Antiqua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656602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4" name="Tartalom helye 3" descr="A képen Emberi arc, személy, tűz, láng látható&#10;&#10;Lehet, hogy az AI által létrehozott tartalom helytelen.">
            <a:extLst>
              <a:ext uri="{FF2B5EF4-FFF2-40B4-BE49-F238E27FC236}">
                <a16:creationId xmlns:a16="http://schemas.microsoft.com/office/drawing/2014/main" id="{F96A4CB0-69A2-BB96-712C-F774F8CA45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30224" r="30222" b="-1"/>
          <a:stretch>
            <a:fillRect/>
          </a:stretch>
        </p:blipFill>
        <p:spPr>
          <a:xfrm>
            <a:off x="20" y="10"/>
            <a:ext cx="4063768" cy="6857990"/>
          </a:xfrm>
          <a:prstGeom prst="rect">
            <a:avLst/>
          </a:prstGeom>
        </p:spPr>
      </p:pic>
      <p:pic>
        <p:nvPicPr>
          <p:cNvPr id="6" name="Kép 5" descr="A képen ruházat, Emberi arc, személy, könyv látható&#10;&#10;Lehet, hogy az AI által létrehozott tartalom helytelen.">
            <a:extLst>
              <a:ext uri="{FF2B5EF4-FFF2-40B4-BE49-F238E27FC236}">
                <a16:creationId xmlns:a16="http://schemas.microsoft.com/office/drawing/2014/main" id="{E05191C9-33E5-EE67-D773-95BCB7BFAE2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 l="26547" r="34048"/>
          <a:stretch>
            <a:fillRect/>
          </a:stretch>
        </p:blipFill>
        <p:spPr>
          <a:xfrm>
            <a:off x="4064424" y="10"/>
            <a:ext cx="4063788" cy="6857990"/>
          </a:xfrm>
          <a:prstGeom prst="rect">
            <a:avLst/>
          </a:prstGeom>
        </p:spPr>
      </p:pic>
      <p:pic>
        <p:nvPicPr>
          <p:cNvPr id="5" name="Kép 4" descr="A képen személy, Emberi arc, ruházat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31523896-078D-9DF5-18CE-046405ED76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</a:blip>
          <a:srcRect l="13924" t="1349" r="36568" b="-1518"/>
          <a:stretch>
            <a:fillRect/>
          </a:stretch>
        </p:blipFill>
        <p:spPr>
          <a:xfrm>
            <a:off x="8128212" y="10"/>
            <a:ext cx="4066153" cy="686956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08F7927-992A-0EF3-AC86-5D5C2058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10" y="-278466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hu-HU" sz="4000" b="1">
                <a:solidFill>
                  <a:srgbClr val="FFFFFF"/>
                </a:solidFill>
                <a:latin typeface="Book Antiqua"/>
              </a:rPr>
              <a:t>A 21. Századi lázadó és kérdező ember</a:t>
            </a:r>
            <a:endParaRPr lang="hu-HU" sz="4000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854562-60E1-2CA7-E8B1-1DC7C7200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037113"/>
            <a:ext cx="9801854" cy="2614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Vidnyánszky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Attila 2018-as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rendezésében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játszotta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Lucifert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.</a:t>
            </a:r>
            <a:endParaRPr lang="en-US" sz="2000" dirty="0">
              <a:solidFill>
                <a:srgbClr val="FFFFFF"/>
              </a:solidFill>
              <a:latin typeface="Book Antiqua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Az ő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Lucifere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nem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gonosztevő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hanem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egy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örök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lázadó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egy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küzdő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társ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.</a:t>
            </a:r>
            <a:endParaRPr lang="en-US" sz="2000" dirty="0">
              <a:solidFill>
                <a:srgbClr val="FFFFFF"/>
              </a:solidFill>
              <a:latin typeface="Book Antiqua"/>
            </a:endParaRPr>
          </a:p>
          <a:p>
            <a:pPr algn="ctr"/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Alakításában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figura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ironikus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fájdalmas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nagyon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emberi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lett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.</a:t>
            </a:r>
            <a:endParaRPr lang="en-US" sz="2000" dirty="0">
              <a:solidFill>
                <a:srgbClr val="FFFFFF"/>
              </a:solidFill>
              <a:latin typeface="Book Antiqua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A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szerep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lehetővé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tette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számára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fizikai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szellemi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határai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feszegetését</a:t>
            </a:r>
            <a:r>
              <a:rPr lang="hu-HU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.</a:t>
            </a:r>
            <a:endParaRPr lang="en-US" sz="2000" dirty="0">
              <a:solidFill>
                <a:srgbClr val="FFFFFF"/>
              </a:solidFill>
              <a:latin typeface="Book Antiqua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Ez a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produkció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emberi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történelem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körforgására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helyezte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hangsúlyt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.</a:t>
            </a:r>
            <a:endParaRPr lang="en-US" sz="2000" dirty="0">
              <a:solidFill>
                <a:srgbClr val="FFFFFF"/>
              </a:solidFill>
              <a:latin typeface="Book Antiqua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Trill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alakítása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a 21.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századi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, modern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Tragédia-értelmezés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alapköve</a:t>
            </a:r>
            <a:r>
              <a:rPr lang="en-US" sz="2000" dirty="0">
                <a:solidFill>
                  <a:srgbClr val="FFFFFF"/>
                </a:solidFill>
                <a:latin typeface="Book Antiqua"/>
                <a:ea typeface="+mn-lt"/>
                <a:cs typeface="+mn-lt"/>
              </a:rPr>
              <a:t>.</a:t>
            </a:r>
            <a:endParaRPr lang="en-US" sz="2000" dirty="0">
              <a:solidFill>
                <a:srgbClr val="FFFFFF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752227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 descr="A képen Tánc, balett, személy, színpad látható&#10;&#10;Lehet, hogy az AI által létrehozott tartalom helytelen.">
            <a:extLst>
              <a:ext uri="{FF2B5EF4-FFF2-40B4-BE49-F238E27FC236}">
                <a16:creationId xmlns:a16="http://schemas.microsoft.com/office/drawing/2014/main" id="{E8073057-FD05-E3F6-CC57-B4AC97DF0D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821" t="30217" r="-923" b="7184"/>
          <a:stretch>
            <a:fillRect/>
          </a:stretch>
        </p:blipFill>
        <p:spPr>
          <a:xfrm>
            <a:off x="-1" y="10"/>
            <a:ext cx="12204507" cy="686894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40C0B7F-67FD-7359-AD5A-0E229557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674" y="709701"/>
            <a:ext cx="5155261" cy="4072044"/>
          </a:xfrm>
        </p:spPr>
        <p:txBody>
          <a:bodyPr anchor="t">
            <a:normAutofit/>
          </a:bodyPr>
          <a:lstStyle/>
          <a:p>
            <a:r>
              <a:rPr lang="hu-HU" sz="6000" b="1">
                <a:solidFill>
                  <a:srgbClr val="FFFFFF"/>
                </a:solidFill>
                <a:latin typeface="Book Antiqua"/>
              </a:rPr>
              <a:t>Források</a:t>
            </a:r>
            <a:endParaRPr lang="hu-HU" sz="600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348B61-B64D-A331-235F-D345CF21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396" y="1927651"/>
            <a:ext cx="9205712" cy="16361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400" b="1" dirty="0">
                <a:solidFill>
                  <a:schemeClr val="bg2"/>
                </a:solidFill>
                <a:latin typeface="Book Antiqua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https://port.hu/galeria/trill-zsolt/person-23123?openwith=855671</a:t>
            </a:r>
          </a:p>
          <a:p>
            <a:r>
              <a:rPr lang="hu-HU" sz="2400" b="1" dirty="0">
                <a:solidFill>
                  <a:schemeClr val="bg2"/>
                </a:solidFill>
                <a:latin typeface="Book Antiqua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https://port.hu/adatlap/szemely/basti-lajos/person-2603</a:t>
            </a:r>
          </a:p>
          <a:p>
            <a:r>
              <a:rPr lang="hu-HU" sz="2400" b="1" dirty="0">
                <a:solidFill>
                  <a:schemeClr val="bg2"/>
                </a:solidFill>
                <a:latin typeface="Book Antiqua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https://www.arcanum.com/hu/online-kiadvanyok/Lexikonok-magyar-eletrajzi-lexikon-7428D/b-74700/basti-lajos-749AE/</a:t>
            </a:r>
          </a:p>
          <a:p>
            <a:r>
              <a:rPr lang="hu-HU" sz="2400" b="1" dirty="0">
                <a:solidFill>
                  <a:schemeClr val="bg2"/>
                </a:solidFill>
                <a:latin typeface="Book Antiqua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https://nemzetiszinhaz.hu/muvesz/trill-zsolt/munkassaga</a:t>
            </a:r>
          </a:p>
          <a:p>
            <a:r>
              <a:rPr lang="hu-HU" sz="2400" b="1" dirty="0">
                <a:solidFill>
                  <a:schemeClr val="bg2"/>
                </a:solidFill>
                <a:latin typeface="Book Antiqua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https://port.hu/galeria/pap-vera/person-5817?openwith=151676</a:t>
            </a:r>
          </a:p>
          <a:p>
            <a:r>
              <a:rPr lang="hu-HU" sz="2400" b="1" dirty="0">
                <a:solidFill>
                  <a:schemeClr val="bg2"/>
                </a:solidFill>
                <a:latin typeface="Book Antiqua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https://www.ujsagmuzeum.hu/pap-vera-elete/</a:t>
            </a:r>
          </a:p>
          <a:p>
            <a:endParaRPr lang="hu-HU" sz="2400" b="1" dirty="0">
              <a:solidFill>
                <a:schemeClr val="bg2"/>
              </a:solidFill>
              <a:latin typeface="Book Antiqua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u-HU" sz="2400" b="1" dirty="0">
              <a:solidFill>
                <a:schemeClr val="bg2"/>
              </a:solidFill>
              <a:latin typeface="Book Antiqua"/>
            </a:endParaRPr>
          </a:p>
          <a:p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6218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1D4035E-0638-1F1D-BEF7-ECE689D40E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11133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026361D-4E3B-679E-CC87-B96C123B5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hu-HU" sz="6600">
                <a:solidFill>
                  <a:schemeClr val="bg1"/>
                </a:solidFill>
                <a:latin typeface="Book Antiqua"/>
              </a:rPr>
              <a:t>Köszönjük a megtisztelő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AE1A66E-A51E-519C-EE62-01923396C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>
                <a:solidFill>
                  <a:schemeClr val="bg1"/>
                </a:solidFill>
                <a:ea typeface="+mn-lt"/>
                <a:cs typeface="+mn-lt"/>
              </a:rPr>
              <a:t>„Vége van a komédiának.”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555</Words>
  <Application>Microsoft Office PowerPoint</Application>
  <PresentationFormat>Szélesvásznú</PresentationFormat>
  <Paragraphs>53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Book Antiqua</vt:lpstr>
      <vt:lpstr>Calibri</vt:lpstr>
      <vt:lpstr>Office-téma</vt:lpstr>
      <vt:lpstr>Az ember tragédiája - Szerepek és sorsok</vt:lpstr>
      <vt:lpstr>Básti Lajos a színészfejedelem</vt:lpstr>
      <vt:lpstr>Az örök Ádám</vt:lpstr>
      <vt:lpstr>Pap Vera, a Vígszínház felejthetetlen csillaga</vt:lpstr>
      <vt:lpstr>Éva alakja: Az élet és a megmaradás záloga</vt:lpstr>
      <vt:lpstr>Trill Zsolt, a jelenkor egyik legnagyobbja</vt:lpstr>
      <vt:lpstr>A 21. Századi lázadó és kérdező ember</vt:lpstr>
      <vt:lpstr>Források</vt:lpstr>
      <vt:lpstr>Köszönjük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O365 felhasználó</cp:lastModifiedBy>
  <cp:revision>292</cp:revision>
  <dcterms:created xsi:type="dcterms:W3CDTF">2026-04-18T15:31:40Z</dcterms:created>
  <dcterms:modified xsi:type="dcterms:W3CDTF">2026-04-19T18:09:49Z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c82343-9d13-414f-905f-5bbf2500b0c0_Enabled">
    <vt:lpwstr>true</vt:lpwstr>
  </property>
  <property fmtid="{D5CDD505-2E9C-101B-9397-08002B2CF9AE}" pid="3" name="MSIP_Label_98c82343-9d13-414f-905f-5bbf2500b0c0_SetDate">
    <vt:lpwstr>2026-04-19T14:41:21Z</vt:lpwstr>
  </property>
  <property fmtid="{D5CDD505-2E9C-101B-9397-08002B2CF9AE}" pid="4" name="MSIP_Label_98c82343-9d13-414f-905f-5bbf2500b0c0_Method">
    <vt:lpwstr>Standard</vt:lpwstr>
  </property>
  <property fmtid="{D5CDD505-2E9C-101B-9397-08002B2CF9AE}" pid="5" name="MSIP_Label_98c82343-9d13-414f-905f-5bbf2500b0c0_Name">
    <vt:lpwstr>Nyilvános adat</vt:lpwstr>
  </property>
  <property fmtid="{D5CDD505-2E9C-101B-9397-08002B2CF9AE}" pid="6" name="MSIP_Label_98c82343-9d13-414f-905f-5bbf2500b0c0_SiteId">
    <vt:lpwstr>ed7c5d0d-cb34-4252-afc1-c82c132bfed0</vt:lpwstr>
  </property>
  <property fmtid="{D5CDD505-2E9C-101B-9397-08002B2CF9AE}" pid="7" name="MSIP_Label_98c82343-9d13-414f-905f-5bbf2500b0c0_ActionId">
    <vt:lpwstr>3da9c46c-3d6b-43b8-8efa-03ca12061d2c</vt:lpwstr>
  </property>
  <property fmtid="{D5CDD505-2E9C-101B-9397-08002B2CF9AE}" pid="8" name="MSIP_Label_98c82343-9d13-414f-905f-5bbf2500b0c0_ContentBits">
    <vt:lpwstr>0</vt:lpwstr>
  </property>
  <property fmtid="{D5CDD505-2E9C-101B-9397-08002B2CF9AE}" pid="9" name="MSIP_Label_98c82343-9d13-414f-905f-5bbf2500b0c0_Tag">
    <vt:lpwstr>10, 3, 0, 1</vt:lpwstr>
  </property>
</Properties>
</file>