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FD3FBA-07A2-0EF5-A774-F1F8F8322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Bodoni MT Poster Compressed" panose="02070706080601050204" pitchFamily="18" charset="0"/>
              </a:rPr>
              <a:t/>
            </a:r>
            <a:br>
              <a:rPr lang="hu-HU" dirty="0" smtClean="0">
                <a:latin typeface="Bodoni MT Poster Compressed" panose="02070706080601050204" pitchFamily="18" charset="0"/>
              </a:rPr>
            </a:br>
            <a:r>
              <a:rPr lang="hu-HU" dirty="0" smtClean="0">
                <a:latin typeface="Bodoni MT Poster Compressed" panose="02070706080601050204" pitchFamily="18" charset="0"/>
              </a:rPr>
              <a:t/>
            </a:r>
            <a:br>
              <a:rPr lang="hu-HU" dirty="0" smtClean="0">
                <a:latin typeface="Bodoni MT Poster Compressed" panose="02070706080601050204" pitchFamily="18" charset="0"/>
              </a:rPr>
            </a:br>
            <a:r>
              <a:rPr lang="hu-HU" dirty="0">
                <a:latin typeface="Bodoni MT Poster Compressed" panose="02070706080601050204" pitchFamily="18" charset="0"/>
              </a:rPr>
              <a:t/>
            </a:r>
            <a:br>
              <a:rPr lang="hu-HU" dirty="0">
                <a:latin typeface="Bodoni MT Poster Compressed" panose="02070706080601050204" pitchFamily="18" charset="0"/>
              </a:rPr>
            </a:br>
            <a:r>
              <a:rPr lang="hu-HU" dirty="0">
                <a:latin typeface="Bodoni MT Poster Compressed" panose="02070706080601050204" pitchFamily="18" charset="0"/>
              </a:rPr>
              <a:t/>
            </a:r>
            <a:br>
              <a:rPr lang="hu-HU" dirty="0">
                <a:latin typeface="Bodoni MT Poster Compressed" panose="02070706080601050204" pitchFamily="18" charset="0"/>
              </a:rPr>
            </a:br>
            <a:r>
              <a:rPr lang="hu-HU" dirty="0" smtClean="0">
                <a:latin typeface="Bodoni MT Poster Compressed" panose="02070706080601050204" pitchFamily="18" charset="0"/>
              </a:rPr>
              <a:t>Kozák </a:t>
            </a:r>
            <a:r>
              <a:rPr lang="hu-HU" dirty="0" err="1" smtClean="0">
                <a:latin typeface="Bodoni MT Poster Compressed" panose="02070706080601050204" pitchFamily="18" charset="0"/>
              </a:rPr>
              <a:t>andrás</a:t>
            </a:r>
            <a:endParaRPr lang="hu-HU" dirty="0">
              <a:latin typeface="Bodoni MT Poster Compressed" panose="020707060806010502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C79ED9-EE3D-A934-1F33-B0E00A66D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 dirty="0">
                <a:latin typeface="Bodoni MT Poster Compressed" panose="02070706080601050204" pitchFamily="18" charset="0"/>
              </a:rPr>
              <a:t>Bánk bán6(j)lyuk</a:t>
            </a:r>
          </a:p>
          <a:p>
            <a:endParaRPr lang="hu-HU" sz="4000" dirty="0">
              <a:latin typeface="Bodoni MT Poster Compressed" panose="020707060806010502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C571E02-5BD6-901A-5FDB-B26A3268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364">
            <a:off x="890142" y="1031630"/>
            <a:ext cx="4112924" cy="27994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656" y="258967"/>
            <a:ext cx="2719052" cy="20301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90" y="3123223"/>
            <a:ext cx="189602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46AD0-2C6B-D655-98A3-F92F9C4B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4593"/>
            <a:ext cx="10396882" cy="1151965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Poster Compressed" panose="02070706080601050204" pitchFamily="18" charset="0"/>
              </a:rPr>
              <a:t>Élete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21F17C-9B70-3727-0D10-B2D2396B67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55938"/>
            <a:ext cx="6761285" cy="391864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u-HU" dirty="0">
                <a:effectLst/>
              </a:rPr>
              <a:t>1943. február 23-án született Szabolcs-Szatmár-Bereg megyében Vencsellőn. </a:t>
            </a:r>
          </a:p>
          <a:p>
            <a:pPr>
              <a:buBlip>
                <a:blip r:embed="rId2"/>
              </a:buBlip>
            </a:pPr>
            <a:r>
              <a:rPr lang="hu-HU" dirty="0">
                <a:effectLst/>
              </a:rPr>
              <a:t>A Színház- és Filmművészeti Főiskola elvégzése után a szolnoki Szigligeti Színház, majd 1966-tól 1991-ig a Thália, illetve Arizona Színház művésze </a:t>
            </a:r>
            <a:r>
              <a:rPr lang="hu-HU" dirty="0" smtClean="0">
                <a:effectLst/>
              </a:rPr>
              <a:t>volt.</a:t>
            </a:r>
            <a:endParaRPr lang="hu-HU" dirty="0">
              <a:effectLst/>
            </a:endParaRPr>
          </a:p>
          <a:p>
            <a:pPr>
              <a:buBlip>
                <a:blip r:embed="rId2"/>
              </a:buBlip>
            </a:pPr>
            <a:r>
              <a:rPr lang="hu-HU" dirty="0">
                <a:effectLst/>
              </a:rPr>
              <a:t>2001-ig a Nemzeti Színházban, a jelenlegi Pesti Magyar Színházban játszott, 2003-ig a székesfehérvári Vörösmarty Színház tagja, művészeti vezetője volt. </a:t>
            </a:r>
          </a:p>
          <a:p>
            <a:pPr>
              <a:buBlip>
                <a:blip r:embed="rId2"/>
              </a:buBlip>
            </a:pPr>
            <a:r>
              <a:rPr lang="hu-HU" dirty="0">
                <a:effectLst/>
              </a:rPr>
              <a:t>1971-ben és 1978-ban Jászai Mari-díjjal tüntették ki.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85" y="1916722"/>
            <a:ext cx="4076432" cy="269044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287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4477E-E48B-3A8F-F457-1DEDC136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2144"/>
            <a:ext cx="10396882" cy="1083075"/>
          </a:xfrm>
        </p:spPr>
        <p:txBody>
          <a:bodyPr>
            <a:normAutofit/>
          </a:bodyPr>
          <a:lstStyle/>
          <a:p>
            <a:r>
              <a:rPr lang="hu-HU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Poster Compressed" panose="02070706080601050204" pitchFamily="18" charset="0"/>
              </a:rPr>
              <a:t>Színészi pálya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E3EF2A-B931-D1B1-BB3A-3994C32B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85422"/>
            <a:ext cx="7367954" cy="438916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effectLst/>
              </a:rPr>
              <a:t>1981-ben érdemes művész, 1990-ben kiváló művész címet kapott, majd 1993-ban Magyar Művészetért-díjban, 1996-ban Kossuth-díjban részesült.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effectLst/>
              </a:rPr>
              <a:t> Sok színházi előadásban nyújtott meghatározó alakítást </a:t>
            </a:r>
            <a:r>
              <a:rPr lang="hu-HU" dirty="0" err="1">
                <a:effectLst/>
              </a:rPr>
              <a:t>pl</a:t>
            </a:r>
            <a:r>
              <a:rPr lang="hu-HU" dirty="0"/>
              <a:t>:</a:t>
            </a:r>
            <a:endParaRPr lang="hu-HU" dirty="0">
              <a:effectLst/>
            </a:endParaRPr>
          </a:p>
          <a:p>
            <a:r>
              <a:rPr lang="hu-HU" dirty="0" err="1">
                <a:effectLst/>
                <a:latin typeface="Chiller" panose="04020404031007020602" pitchFamily="82" charset="0"/>
              </a:rPr>
              <a:t>Tevje</a:t>
            </a:r>
            <a:r>
              <a:rPr lang="hu-HU" dirty="0">
                <a:effectLst/>
                <a:latin typeface="Chiller" panose="04020404031007020602" pitchFamily="82" charset="0"/>
              </a:rPr>
              <a:t> a Hegedűs a háztetőn-ben </a:t>
            </a:r>
          </a:p>
          <a:p>
            <a:r>
              <a:rPr lang="hu-HU" dirty="0">
                <a:effectLst/>
                <a:latin typeface="Chiller" panose="04020404031007020602" pitchFamily="82" charset="0"/>
              </a:rPr>
              <a:t>Lőrinc barát a Rómeó és Júliában </a:t>
            </a:r>
          </a:p>
          <a:p>
            <a:r>
              <a:rPr lang="hu-HU" dirty="0">
                <a:effectLst/>
                <a:latin typeface="Chiller" panose="04020404031007020602" pitchFamily="82" charset="0"/>
              </a:rPr>
              <a:t>Albert herceg A hattyú című Molnár Ferenc-darabban </a:t>
            </a:r>
          </a:p>
          <a:p>
            <a:r>
              <a:rPr lang="hu-HU" dirty="0" smtClean="0">
                <a:effectLst/>
                <a:latin typeface="Chiller" panose="04020404031007020602" pitchFamily="82" charset="0"/>
              </a:rPr>
              <a:t>Bulgakov: Mester </a:t>
            </a:r>
            <a:r>
              <a:rPr lang="hu-HU" dirty="0">
                <a:effectLst/>
                <a:latin typeface="Chiller" panose="04020404031007020602" pitchFamily="82" charset="0"/>
              </a:rPr>
              <a:t>és </a:t>
            </a:r>
            <a:r>
              <a:rPr lang="hu-HU" dirty="0" smtClean="0">
                <a:latin typeface="Chiller" panose="04020404031007020602" pitchFamily="82" charset="0"/>
              </a:rPr>
              <a:t>Margarita (Mester)</a:t>
            </a:r>
          </a:p>
          <a:p>
            <a:pPr lvl="0">
              <a:buClr>
                <a:srgbClr val="B80E0F"/>
              </a:buCl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prstClr val="black"/>
                </a:solidFill>
              </a:rPr>
              <a:t> Számos filmben szerepelt (</a:t>
            </a:r>
            <a:r>
              <a:rPr lang="hu-HU" dirty="0" err="1" smtClean="0">
                <a:solidFill>
                  <a:prstClr val="black"/>
                </a:solidFill>
              </a:rPr>
              <a:t>pl</a:t>
            </a:r>
            <a:r>
              <a:rPr lang="hu-HU" dirty="0" smtClean="0">
                <a:solidFill>
                  <a:prstClr val="black"/>
                </a:solidFill>
              </a:rPr>
              <a:t>: Jancsó </a:t>
            </a:r>
            <a:r>
              <a:rPr lang="hu-HU" dirty="0" err="1" smtClean="0">
                <a:solidFill>
                  <a:prstClr val="black"/>
                </a:solidFill>
              </a:rPr>
              <a:t>miklós</a:t>
            </a:r>
            <a:r>
              <a:rPr lang="hu-HU" smtClean="0">
                <a:solidFill>
                  <a:prstClr val="black"/>
                </a:solidFill>
              </a:rPr>
              <a:t> filmjei</a:t>
            </a:r>
            <a:r>
              <a:rPr lang="hu-HU" dirty="0" smtClean="0">
                <a:solidFill>
                  <a:prstClr val="black"/>
                </a:solidFill>
              </a:rPr>
              <a:t>)</a:t>
            </a:r>
            <a:endParaRPr lang="hu-HU" dirty="0" smtClean="0">
              <a:effectLst/>
              <a:latin typeface="Chiller" panose="040204040310070206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effectLst/>
              </a:rPr>
              <a:t> Színészkedés mellett rendezéssel is foglakozott.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effectLst/>
              </a:rPr>
              <a:t>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/>
                <a:latin typeface="Freestyle Script" panose="030804020302050B0404" pitchFamily="66" charset="0"/>
              </a:rPr>
              <a:t>Kazimir Károly rendezésében játszotta Bánkot a Bánk Bán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Freestyle Script" panose="030804020302050B0404" pitchFamily="66" charset="0"/>
              </a:rPr>
              <a:t>c.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/>
                <a:latin typeface="Freestyle Script" panose="030804020302050B0404" pitchFamily="66" charset="0"/>
              </a:rPr>
              <a:t>darabban 1975-ben.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654" y="1883138"/>
            <a:ext cx="3797130" cy="259373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94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BA4668-A7CF-B7B8-AA1E-668DA94B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62" y="685800"/>
            <a:ext cx="10396882" cy="1151965"/>
          </a:xfrm>
        </p:spPr>
        <p:txBody>
          <a:bodyPr>
            <a:normAutofit/>
          </a:bodyPr>
          <a:lstStyle/>
          <a:p>
            <a:r>
              <a:rPr lang="hu-HU" sz="6600" dirty="0">
                <a:solidFill>
                  <a:schemeClr val="tx1"/>
                </a:solidFill>
                <a:latin typeface="Bodoni MT Poster Compressed" panose="02070706080601050204" pitchFamily="18" charset="0"/>
              </a:rPr>
              <a:t>Kritikák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47DEBA-3844-F2A0-BDBA-718BE5CBD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4534269" cy="5555202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effectLst/>
              </a:rPr>
              <a:t>Kozák András Bánk bánja intellektuális. A csak értelmi, azaz „száraz racionális" viszonyulás teljesen elképzelhetetlen mind a „szerelme-féltő", mind az országért aggódó Bánk esetében. 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56BFACB-C8E2-0D52-6E29-1066E76A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017" y="148634"/>
            <a:ext cx="4674665" cy="266760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66820B3-59BF-DC1A-6492-C4F02A226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558" y="2904108"/>
            <a:ext cx="2113829" cy="254678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107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E4BEBB-4959-6060-A851-0813221A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65FC40-7BAF-9BA0-47EB-1138E06852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0"/>
            <a:ext cx="5262238" cy="5756325"/>
          </a:xfrm>
        </p:spPr>
        <p:txBody>
          <a:bodyPr>
            <a:normAutofit/>
          </a:bodyPr>
          <a:lstStyle/>
          <a:p>
            <a:r>
              <a:rPr lang="hu-HU" sz="2200" dirty="0">
                <a:effectLst/>
                <a:latin typeface="+mj-lt"/>
              </a:rPr>
              <a:t>Kozák Bánkja minden értelmével és idegrendszerével érzékel, mérlegel és elemez, s ezek </a:t>
            </a:r>
            <a:r>
              <a:rPr lang="hu-HU" sz="2200" dirty="0" err="1">
                <a:effectLst/>
                <a:latin typeface="+mj-lt"/>
              </a:rPr>
              <a:t>bensőbeli</a:t>
            </a:r>
            <a:r>
              <a:rPr lang="hu-HU" sz="2200" dirty="0">
                <a:effectLst/>
                <a:latin typeface="+mj-lt"/>
              </a:rPr>
              <a:t> munkája nyomán és eredményeként él, lobog benne az indulat vagy valamilyen érzelem. </a:t>
            </a:r>
          </a:p>
          <a:p>
            <a:r>
              <a:rPr lang="hu-HU" sz="2200" dirty="0">
                <a:effectLst/>
                <a:latin typeface="+mj-lt"/>
              </a:rPr>
              <a:t>Kozák Andrásnak ez a teljesen modern Bánkja ott világosodik meg a néző előtt, amikor ettől a magatartástól  a dráma helyzeteinek szükségszerűségeiből-eltér, a békétlenekkel való jelenetben.</a:t>
            </a:r>
            <a:endParaRPr lang="hu-HU" sz="220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D559FC6-0670-BC3C-01A1-F8708E085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194"/>
            <a:ext cx="1847850" cy="238125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90DAAA4-A417-A018-55E2-3FA0F6BD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396" y="2661082"/>
            <a:ext cx="4876800" cy="27432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29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B9C0F6-A744-2E46-B2B5-F3CACD40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Bodoni MT Poster Compressed" panose="02070706080601050204" pitchFamily="18" charset="0"/>
              </a:rPr>
              <a:t>A rendezés kritikája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CB055-EDCA-7F53-51AB-F8CBA5645F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effectLst/>
              </a:rPr>
              <a:t>Kazimir Károly rendezése különösen a függőleges tagolás lehetőségével él. </a:t>
            </a:r>
          </a:p>
          <a:p>
            <a:r>
              <a:rPr lang="hu-HU" dirty="0">
                <a:effectLst/>
              </a:rPr>
              <a:t>Színészei rendszerint nem valóságosnak tételezett életfolyamat törvényszerűségeit követve mennek fel az „emeletre", hanem amikor a mondanivaló kifejezésére vonatkozóan következik hangsúlyos részlet. </a:t>
            </a:r>
          </a:p>
          <a:p>
            <a:r>
              <a:rPr lang="hu-HU" dirty="0" smtClean="0">
                <a:effectLst/>
              </a:rPr>
              <a:t>Az I</a:t>
            </a:r>
            <a:r>
              <a:rPr lang="hu-HU" dirty="0">
                <a:effectLst/>
              </a:rPr>
              <a:t>. felvonásban a főszereplők </a:t>
            </a:r>
            <a:r>
              <a:rPr lang="hu-HU" dirty="0" smtClean="0">
                <a:effectLst/>
              </a:rPr>
              <a:t>éppúgy </a:t>
            </a:r>
            <a:r>
              <a:rPr lang="hu-HU" dirty="0">
                <a:effectLst/>
              </a:rPr>
              <a:t>felhasználják az összes mozgási irányt, mint az udvari nép.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1095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120</TotalTime>
  <Words>299</Words>
  <Application>Microsoft Office PowerPoint</Application>
  <PresentationFormat>Szélesvásznú</PresentationFormat>
  <Paragraphs>26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Bodoni MT Poster Compressed</vt:lpstr>
      <vt:lpstr>Chiller</vt:lpstr>
      <vt:lpstr>Freestyle Script</vt:lpstr>
      <vt:lpstr>Impact</vt:lpstr>
      <vt:lpstr>Wingdings</vt:lpstr>
      <vt:lpstr>Fő esemény</vt:lpstr>
      <vt:lpstr>    Kozák andrás</vt:lpstr>
      <vt:lpstr>Élete</vt:lpstr>
      <vt:lpstr>Színészi pálya</vt:lpstr>
      <vt:lpstr>Kritikák</vt:lpstr>
      <vt:lpstr> </vt:lpstr>
      <vt:lpstr>A rendezés kritikája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verseny</dc:title>
  <dc:creator>Csaba Papp</dc:creator>
  <cp:lastModifiedBy>Brigi</cp:lastModifiedBy>
  <cp:revision>8</cp:revision>
  <dcterms:created xsi:type="dcterms:W3CDTF">2024-04-05T09:05:57Z</dcterms:created>
  <dcterms:modified xsi:type="dcterms:W3CDTF">2024-04-07T12:04:30Z</dcterms:modified>
</cp:coreProperties>
</file>