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0" r:id="rId4"/>
    <p:sldId id="262" r:id="rId5"/>
    <p:sldId id="264" r:id="rId6"/>
    <p:sldId id="261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5097" autoAdjust="0"/>
  </p:normalViewPr>
  <p:slideViewPr>
    <p:cSldViewPr snapToGrid="0">
      <p:cViewPr varScale="1">
        <p:scale>
          <a:sx n="78" d="100"/>
          <a:sy n="78" d="100"/>
        </p:scale>
        <p:origin x="806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45393B0-2736-2196-CC8A-37B5921D0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B6F0510-8046-EA32-CEB7-CD6626E4B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528423B-C0AA-F934-9286-B66C21624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16E0-3D98-4D86-971C-3F98B97F05A3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6D3B0EA-009B-726B-99AB-8AF84F2CC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C0F05E7-78AF-4C09-2D9E-D631F4F8A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A162-0505-43E7-A17B-F8B1252AA0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268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A9441D-E67B-F228-D9E0-AF6488558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B5747A8-FE0F-BEBF-8F2F-F553C9443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EB42653-E775-1D62-974A-60AB854AC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16E0-3D98-4D86-971C-3F98B97F05A3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F933CEC-3109-48E5-3E9E-8F522C62D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A89D70F-976B-1EB1-514B-6FC52482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A162-0505-43E7-A17B-F8B1252AA0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366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AAC67D05-05B6-9CEA-B91F-A6791D33A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F8A87F0-FBB2-4F24-B9F3-8BE1351FA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AFD8142-440F-D19D-0312-02CA73E08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16E0-3D98-4D86-971C-3F98B97F05A3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E44AE5E-3149-448F-2D7E-970D6F43D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600D8ED-6109-56BE-4804-8FEF1E0E9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A162-0505-43E7-A17B-F8B1252AA0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371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8D1B1C1-EB81-DC93-2338-C09D9E60E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08ADA71-352E-22E1-D7D5-2ED6A5224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EE0DB25-850F-29D4-BADA-4B17A0C1B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16E0-3D98-4D86-971C-3F98B97F05A3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BE384D6-5D04-2903-BB1D-FAFE2E132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66A2BEF-6B04-F1F2-9B31-97E08FABD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A162-0505-43E7-A17B-F8B1252AA0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246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1857EE-9121-2BCE-A050-3CF11A269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69DFC09-EFF7-0F0D-A760-20F48B3E5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3E4778C-C272-6A56-8147-547862F83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16E0-3D98-4D86-971C-3F98B97F05A3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970D7F7-BF88-98AA-D23F-DC455D7EA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87017BE-7AF4-2D27-7BCF-77000F61A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A162-0505-43E7-A17B-F8B1252AA0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3880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253199-061D-18FD-C515-3791126B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BBBA0DB-F49F-936D-43CB-24371C487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489A5EF-827F-39FD-DDD5-743304B2E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7BAC5D9-7090-5EC5-EA1C-81FEEB658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16E0-3D98-4D86-971C-3F98B97F05A3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83A782A-4C60-0A3D-960F-68F859E15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D5EC745-7400-BCB2-D78F-3DD66EA3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A162-0505-43E7-A17B-F8B1252AA0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289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C9FE78-D65E-5CE9-C29A-2E3D23AE1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A5AE10F-A2C8-0339-35CC-052177234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9930E8C-50D4-69FB-E985-DC40346A1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4E2747B-30F7-9378-DBE3-778F6E42CA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DBBC327-65BD-2E3E-DC73-5BCFC01AB5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E097CDEF-F782-1C0B-645E-FF58D9AA7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16E0-3D98-4D86-971C-3F98B97F05A3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0155F23-7DFF-1840-A7BB-99E9E1BE0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E0180AEF-EDC9-D6FE-9EB5-AB950F9B7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A162-0505-43E7-A17B-F8B1252AA0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527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4F996C-338C-073A-742E-8104DC2F3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356F4DE0-6951-11C9-EAC9-7E0B949DF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16E0-3D98-4D86-971C-3F98B97F05A3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05D8D01-78D9-6B76-C13C-0BEC843B5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BBD3C53-DF58-D8DC-E842-820B4F50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A162-0505-43E7-A17B-F8B1252AA0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368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C6855872-661C-CFB9-2BBA-5EF01ECF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16E0-3D98-4D86-971C-3F98B97F05A3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81EDCFFE-BCBD-4FC5-5BE5-619D7D911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25CA4EA-55BB-5FED-BC45-DFF77B893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A162-0505-43E7-A17B-F8B1252AA0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50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48909C-5302-CF90-A11B-D662B033F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80769AC-A87C-B9FA-DB36-2433C54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788ABA2-45AA-3840-39FF-B5B5328313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4F16BA0-8EBF-5CA1-FFA2-6B18DFE15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16E0-3D98-4D86-971C-3F98B97F05A3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915A59F-CAC9-E3A2-F279-BB2C2FD31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C17C9DE-0517-A784-6B7B-5CD1BC0A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A162-0505-43E7-A17B-F8B1252AA0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320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36CA53-A6A6-847A-E11C-078BD716D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35AA62B-B390-1A25-8C07-57353A7659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0B0DEF8-8DFE-3BD0-CFC2-4CAF3AD60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F7DEDB9-3743-0153-2803-3FB305647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16E0-3D98-4D86-971C-3F98B97F05A3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758448E-50D2-B87B-FF8A-5D3F2292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32D3AE8-B0E7-09C4-6091-35C85738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A162-0505-43E7-A17B-F8B1252AA0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066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F2338CF6-BEA8-FDD5-D356-8055F6274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0A2E26B-3CC3-599C-3C8B-945D00181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4DF0E5A-6D2E-980E-2E71-77A3F09180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2516E0-3D98-4D86-971C-3F98B97F05A3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7E41CCE-F87E-7D68-F770-FBB2F596D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7B790B9-65D8-6EA3-D98C-CB64DA85E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66A162-0505-43E7-A17B-F8B1252AA0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13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Honfoglal%C3%A1s_(film)" TargetMode="External"/><Relationship Id="rId3" Type="http://schemas.openxmlformats.org/officeDocument/2006/relationships/hyperlink" Target="https://hu.wikipedia.org/wiki/A_tizedes_meg_a_t%C3%B6bbiek" TargetMode="External"/><Relationship Id="rId7" Type="http://schemas.openxmlformats.org/officeDocument/2006/relationships/hyperlink" Target="https://hu.wikipedia.org/wiki/Egri_csillagok_(film,_1968)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s://web.archive.org/web/20100206171713/http:/www.szineszkonyvtar.hu/contents/p-z/sinkovitsszak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Isten_hozta,_%C5%91rnagy_%C3%BAr" TargetMode="External"/><Relationship Id="rId11" Type="http://schemas.openxmlformats.org/officeDocument/2006/relationships/hyperlink" Target="https://mandadb.hu/tetel/342838/Orkeny_Istvan_Totek" TargetMode="External"/><Relationship Id="rId5" Type="http://schemas.openxmlformats.org/officeDocument/2006/relationships/hyperlink" Target="https://hu.wikipedia.org/wiki/Egy_szerelem_h%C3%A1rom_%C3%A9jszak%C3%A1ja_(film)" TargetMode="External"/><Relationship Id="rId10" Type="http://schemas.openxmlformats.org/officeDocument/2006/relationships/hyperlink" Target="https://mandadb.hu/tetel/59581/Suto_Andras_Advent_a_Hargitan" TargetMode="External"/><Relationship Id="rId4" Type="http://schemas.openxmlformats.org/officeDocument/2006/relationships/hyperlink" Target="https://hu.wikipedia.org/wiki/K%C3%A9t_f%C3%A9lid%C5%91_a_pokolban" TargetMode="External"/><Relationship Id="rId9" Type="http://schemas.openxmlformats.org/officeDocument/2006/relationships/hyperlink" Target="https://mandadb.hu/tetel/63228/Shakespeare_William_A_viha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3007D5C9-4249-4531-8CBC-12EBD7F029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26" r="11454" b="9091"/>
          <a:stretch/>
        </p:blipFill>
        <p:spPr>
          <a:xfrm>
            <a:off x="3523488" y="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681663C-6C4B-3774-DC17-10A83010C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237" y="2950190"/>
            <a:ext cx="7062507" cy="159672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Sinkovits Imre</a:t>
            </a:r>
            <a:br>
              <a:rPr lang="hu-HU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életműve</a:t>
            </a:r>
            <a:endParaRPr lang="en-US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82AF9DF-97CB-CCB0-9DB5-FDBF617F203D}"/>
              </a:ext>
            </a:extLst>
          </p:cNvPr>
          <p:cNvSpPr txBox="1"/>
          <p:nvPr/>
        </p:nvSpPr>
        <p:spPr>
          <a:xfrm>
            <a:off x="4669606" y="5761290"/>
            <a:ext cx="32823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Vastaps</a:t>
            </a:r>
            <a:endParaRPr lang="hu-HU" sz="1800" dirty="0">
              <a:solidFill>
                <a:schemeClr val="bg1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60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1">
                <a:lumMod val="5000"/>
                <a:lumOff val="95000"/>
              </a:schemeClr>
            </a:gs>
            <a:gs pos="90000">
              <a:schemeClr val="tx1">
                <a:lumMod val="95000"/>
                <a:lumOff val="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0B83B93B-8CBA-47AE-F299-C487074345F4}"/>
              </a:ext>
            </a:extLst>
          </p:cNvPr>
          <p:cNvSpPr txBox="1"/>
          <p:nvPr/>
        </p:nvSpPr>
        <p:spPr>
          <a:xfrm>
            <a:off x="767623" y="276322"/>
            <a:ext cx="1730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Díjai: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B025DC8-C106-A054-E7DE-8CCB33860AD7}"/>
              </a:ext>
            </a:extLst>
          </p:cNvPr>
          <p:cNvSpPr txBox="1"/>
          <p:nvPr/>
        </p:nvSpPr>
        <p:spPr>
          <a:xfrm>
            <a:off x="767623" y="998447"/>
            <a:ext cx="749147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hu-HU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Jászai Mari-díj (1955, 1962)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hu-HU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Filmkritikusok díja (1961, 1965)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hu-HU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Kossuth-díj (1966)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hu-HU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Érdemes művész (1970)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hu-HU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Kiváló művész (1974)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hu-HU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Kazinczy-díj (1983)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hu-HU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 Nemzeti Színház örökös tagja (1989)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hu-HU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Magyar Köztársasági Érdemrend középkeresztje (1992)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hu-HU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Magyar Örökség-díj (1996)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hu-HU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Örökös tag a Halhatatlanok Társulatában (1997)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hu-HU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Magyar Köztársasági Érdemrend középkeresztje a csillaggal /polgári tagozat/ (1998)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hu-HU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Sík Ferenc-emlékgyűrű (1998)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hu-HU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Nemzet Színésze (2000)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64DF4A04-95B0-59F1-AAFA-5D5627C87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452384" y="2524340"/>
            <a:ext cx="3465970" cy="3875586"/>
          </a:xfrm>
          <a:prstGeom prst="rect">
            <a:avLst/>
          </a:prstGeom>
        </p:spPr>
      </p:pic>
      <p:sp>
        <p:nvSpPr>
          <p:cNvPr id="16" name="Beszédbuborék: lekerekített sarkú téglalap 15">
            <a:extLst>
              <a:ext uri="{FF2B5EF4-FFF2-40B4-BE49-F238E27FC236}">
                <a16:creationId xmlns:a16="http://schemas.microsoft.com/office/drawing/2014/main" id="{8BC6505C-72A8-9BBB-C50B-C2F5169811A2}"/>
              </a:ext>
            </a:extLst>
          </p:cNvPr>
          <p:cNvSpPr/>
          <p:nvPr/>
        </p:nvSpPr>
        <p:spPr>
          <a:xfrm flipH="1">
            <a:off x="6785844" y="630265"/>
            <a:ext cx="2743200" cy="1623305"/>
          </a:xfrm>
          <a:prstGeom prst="wedgeRoundRectCallout">
            <a:avLst>
              <a:gd name="adj1" fmla="val -40546"/>
              <a:gd name="adj2" fmla="val 8491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800" dirty="0"/>
              <a:t>Hé! Valamit kihagytál!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CB5E2F9E-B748-1ACC-C301-544D915D6666}"/>
              </a:ext>
            </a:extLst>
          </p:cNvPr>
          <p:cNvSpPr txBox="1"/>
          <p:nvPr/>
        </p:nvSpPr>
        <p:spPr>
          <a:xfrm>
            <a:off x="767623" y="5953650"/>
            <a:ext cx="68530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Súgó Csiga díj (2001) (posztumusz)</a:t>
            </a:r>
          </a:p>
        </p:txBody>
      </p:sp>
      <p:sp>
        <p:nvSpPr>
          <p:cNvPr id="18" name="Beszédbuborék: lekerekített sarkú téglalap 17">
            <a:extLst>
              <a:ext uri="{FF2B5EF4-FFF2-40B4-BE49-F238E27FC236}">
                <a16:creationId xmlns:a16="http://schemas.microsoft.com/office/drawing/2014/main" id="{4046282A-6FEF-C06F-2167-818F00704BEA}"/>
              </a:ext>
            </a:extLst>
          </p:cNvPr>
          <p:cNvSpPr/>
          <p:nvPr/>
        </p:nvSpPr>
        <p:spPr>
          <a:xfrm flipH="1">
            <a:off x="6785844" y="630265"/>
            <a:ext cx="2743200" cy="1623305"/>
          </a:xfrm>
          <a:prstGeom prst="wedgeRoundRectCallout">
            <a:avLst>
              <a:gd name="adj1" fmla="val -40546"/>
              <a:gd name="adj2" fmla="val 8491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800" dirty="0"/>
              <a:t>Na azért!</a:t>
            </a:r>
          </a:p>
        </p:txBody>
      </p:sp>
    </p:spTree>
    <p:extLst>
      <p:ext uri="{BB962C8B-B14F-4D97-AF65-F5344CB8AC3E}">
        <p14:creationId xmlns:p14="http://schemas.microsoft.com/office/powerpoint/2010/main" val="1147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 animBg="1"/>
      <p:bldP spid="17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1">
                <a:lumMod val="5000"/>
                <a:lumOff val="95000"/>
              </a:schemeClr>
            </a:gs>
            <a:gs pos="87000">
              <a:schemeClr val="tx1">
                <a:lumMod val="95000"/>
                <a:lumOff val="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041003-FB30-D472-C27C-359C901AA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3753"/>
            <a:ext cx="10515600" cy="1325563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Fontosabb filmbeli szerepei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5EDA3F7-A547-3553-7B7D-86BF8A987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713" y="1039044"/>
            <a:ext cx="6099688" cy="2175669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Két félidő a pokolban (1961)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tizedes meg a többiek (1965)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szerelem három éjszakája (1967)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Isten hozta, őrnagy úr! (1969)</a:t>
            </a:r>
          </a:p>
          <a:p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EECD981A-0623-FC01-0CBF-9FD64DE327C1}"/>
              </a:ext>
            </a:extLst>
          </p:cNvPr>
          <p:cNvSpPr txBox="1"/>
          <p:nvPr/>
        </p:nvSpPr>
        <p:spPr>
          <a:xfrm>
            <a:off x="7887189" y="1727834"/>
            <a:ext cx="2340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főszerep</a:t>
            </a:r>
          </a:p>
        </p:txBody>
      </p:sp>
      <p:sp>
        <p:nvSpPr>
          <p:cNvPr id="5" name="Bal oldali kapcsos zárójel 4">
            <a:extLst>
              <a:ext uri="{FF2B5EF4-FFF2-40B4-BE49-F238E27FC236}">
                <a16:creationId xmlns:a16="http://schemas.microsoft.com/office/drawing/2014/main" id="{C0768F48-81F6-F6A4-B013-05AA2C53EE2C}"/>
              </a:ext>
            </a:extLst>
          </p:cNvPr>
          <p:cNvSpPr/>
          <p:nvPr/>
        </p:nvSpPr>
        <p:spPr>
          <a:xfrm flipH="1">
            <a:off x="7171053" y="1039044"/>
            <a:ext cx="580103" cy="190080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044C0822-8C04-D69E-DB56-8267891DECF0}"/>
              </a:ext>
            </a:extLst>
          </p:cNvPr>
          <p:cNvSpPr txBox="1"/>
          <p:nvPr/>
        </p:nvSpPr>
        <p:spPr>
          <a:xfrm>
            <a:off x="894754" y="3110725"/>
            <a:ext cx="38050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Egri csillagok (1968)  - Dobó István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Honfoglalás (1996) – Álmos vezér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800" dirty="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675E846F-9974-E0C7-E3E4-B98B59DDC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00" b="99167" l="6500" r="95500">
                        <a14:foregroundMark x1="32000" y1="12083" x2="6500" y2="58333"/>
                        <a14:foregroundMark x1="6500" y1="58333" x2="13000" y2="68333"/>
                        <a14:foregroundMark x1="26500" y1="50000" x2="38000" y2="16667"/>
                        <a14:foregroundMark x1="38000" y1="16667" x2="47500" y2="7500"/>
                        <a14:foregroundMark x1="54000" y1="73333" x2="68000" y2="96250"/>
                        <a14:foregroundMark x1="68000" y1="96250" x2="92500" y2="85000"/>
                        <a14:foregroundMark x1="92500" y1="85000" x2="67500" y2="95417"/>
                        <a14:foregroundMark x1="95500" y1="85833" x2="82000" y2="9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7720" y="3612705"/>
            <a:ext cx="2258789" cy="2710547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3B12C93-2393-447C-7305-A6B2C29AB2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89" b="97222" l="10000" r="91765">
                        <a14:foregroundMark x1="37647" y1="51667" x2="35294" y2="89444"/>
                        <a14:foregroundMark x1="35294" y1="89444" x2="66471" y2="76667"/>
                        <a14:foregroundMark x1="66471" y1="76667" x2="84118" y2="38889"/>
                        <a14:foregroundMark x1="84118" y1="38889" x2="87647" y2="81667"/>
                        <a14:foregroundMark x1="87647" y1="81667" x2="40000" y2="80000"/>
                        <a14:foregroundMark x1="21176" y1="60556" x2="41765" y2="95556"/>
                        <a14:foregroundMark x1="41765" y1="95556" x2="75294" y2="93333"/>
                        <a14:foregroundMark x1="75294" y1="93333" x2="75294" y2="92222"/>
                        <a14:foregroundMark x1="50588" y1="12222" x2="62941" y2="23333"/>
                        <a14:foregroundMark x1="48824" y1="4444" x2="58824" y2="18333"/>
                        <a14:foregroundMark x1="89412" y1="63889" x2="91765" y2="40556"/>
                        <a14:foregroundMark x1="83529" y1="80556" x2="48235" y2="97222"/>
                        <a14:foregroundMark x1="48235" y1="97222" x2="47647" y2="97222"/>
                        <a14:backgroundMark x1="8235" y1="62778" x2="20588" y2="88889"/>
                        <a14:backgroundMark x1="20588" y1="88889" x2="21176" y2="22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86451" y="3321280"/>
            <a:ext cx="2605549" cy="2758817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948C8189-850E-00B9-E974-C3BFA5299D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06" b="99587" l="5051" r="95707">
                        <a14:foregroundMark x1="36616" y1="16529" x2="18182" y2="11157"/>
                        <a14:foregroundMark x1="18182" y1="11157" x2="12879" y2="19008"/>
                        <a14:foregroundMark x1="53030" y1="27686" x2="59596" y2="5372"/>
                        <a14:foregroundMark x1="59596" y1="5372" x2="57323" y2="11157"/>
                        <a14:foregroundMark x1="31313" y1="3719" x2="35859" y2="4545"/>
                        <a14:foregroundMark x1="38889" y1="70248" x2="20455" y2="65702"/>
                        <a14:foregroundMark x1="20455" y1="65702" x2="6818" y2="87190"/>
                        <a14:foregroundMark x1="6818" y1="87190" x2="15909" y2="69421"/>
                        <a14:foregroundMark x1="15909" y1="69421" x2="86364" y2="92149"/>
                        <a14:foregroundMark x1="86364" y1="92149" x2="75253" y2="56612"/>
                        <a14:foregroundMark x1="75253" y1="56612" x2="75000" y2="56612"/>
                        <a14:foregroundMark x1="46212" y1="69421" x2="9091" y2="61157"/>
                        <a14:foregroundMark x1="9091" y1="61157" x2="3030" y2="91736"/>
                        <a14:foregroundMark x1="3030" y1="91736" x2="64141" y2="99174"/>
                        <a14:foregroundMark x1="64141" y1="99174" x2="88889" y2="97107"/>
                        <a14:foregroundMark x1="88889" y1="97107" x2="23737" y2="88017"/>
                        <a14:foregroundMark x1="23737" y1="88017" x2="10101" y2="95455"/>
                        <a14:foregroundMark x1="10101" y1="95455" x2="9848" y2="96281"/>
                        <a14:foregroundMark x1="11111" y1="65702" x2="3788" y2="95455"/>
                        <a14:foregroundMark x1="3788" y1="95455" x2="3788" y2="69835"/>
                        <a14:foregroundMark x1="3788" y1="69835" x2="5556" y2="98760"/>
                        <a14:foregroundMark x1="5556" y1="98760" x2="5051" y2="99587"/>
                        <a14:foregroundMark x1="84596" y1="90083" x2="85859" y2="87603"/>
                        <a14:foregroundMark x1="95707" y1="91322" x2="94192" y2="904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95208" y="4366813"/>
            <a:ext cx="2586182" cy="1580444"/>
          </a:xfrm>
          <a:prstGeom prst="rect">
            <a:avLst/>
          </a:prstGeom>
        </p:spPr>
      </p:pic>
      <p:sp>
        <p:nvSpPr>
          <p:cNvPr id="23" name="Beszédbuborék: lekerekített sarkú téglalap 22">
            <a:extLst>
              <a:ext uri="{FF2B5EF4-FFF2-40B4-BE49-F238E27FC236}">
                <a16:creationId xmlns:a16="http://schemas.microsoft.com/office/drawing/2014/main" id="{1C030D3C-250B-C23B-B316-F408B2DDA3F7}"/>
              </a:ext>
            </a:extLst>
          </p:cNvPr>
          <p:cNvSpPr/>
          <p:nvPr/>
        </p:nvSpPr>
        <p:spPr>
          <a:xfrm>
            <a:off x="5818449" y="3297289"/>
            <a:ext cx="1483091" cy="988814"/>
          </a:xfrm>
          <a:prstGeom prst="wedgeRoundRectCallout">
            <a:avLst>
              <a:gd name="adj1" fmla="val -45362"/>
              <a:gd name="adj2" fmla="val 97302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Juj, ebből baj lesz!</a:t>
            </a:r>
          </a:p>
        </p:txBody>
      </p:sp>
      <p:sp>
        <p:nvSpPr>
          <p:cNvPr id="24" name="Beszédbuborék: lekerekített sarkú téglalap 23">
            <a:extLst>
              <a:ext uri="{FF2B5EF4-FFF2-40B4-BE49-F238E27FC236}">
                <a16:creationId xmlns:a16="http://schemas.microsoft.com/office/drawing/2014/main" id="{E48E9EBA-6B37-46B4-DA69-8AE579A0288E}"/>
              </a:ext>
            </a:extLst>
          </p:cNvPr>
          <p:cNvSpPr/>
          <p:nvPr/>
        </p:nvSpPr>
        <p:spPr>
          <a:xfrm flipH="1">
            <a:off x="9057227" y="2636213"/>
            <a:ext cx="1496887" cy="940484"/>
          </a:xfrm>
          <a:prstGeom prst="wedgeRoundRectCallout">
            <a:avLst>
              <a:gd name="adj1" fmla="val -38794"/>
              <a:gd name="adj2" fmla="val 79529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Haha! Itt bunyó lesz!</a:t>
            </a:r>
          </a:p>
        </p:txBody>
      </p:sp>
    </p:spTree>
    <p:extLst>
      <p:ext uri="{BB962C8B-B14F-4D97-AF65-F5344CB8AC3E}">
        <p14:creationId xmlns:p14="http://schemas.microsoft.com/office/powerpoint/2010/main" val="423217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0">
              <a:schemeClr val="tx1">
                <a:lumMod val="95000"/>
                <a:lumOff val="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5502CB-7ED4-B2FE-7329-DCE2EB171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067" y="78636"/>
            <a:ext cx="6927365" cy="1325563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Fontosabb színpadi alakításai: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37C6289-6613-03F9-8772-C4EBE66E3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460" y="1432319"/>
            <a:ext cx="5452068" cy="5007810"/>
          </a:xfrm>
        </p:spPr>
        <p:txBody>
          <a:bodyPr>
            <a:normAutofit fontScale="92500" lnSpcReduction="1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Katona József: Bánk bán – Bánk, Tiborc</a:t>
            </a:r>
          </a:p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Madách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Imre: Mózes –  címszerep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Németh László: Husz János –  Husz János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Örkény István: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Tóték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Tóth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Sütő András: Advent a Hargitán – Bódi Vencel</a:t>
            </a:r>
          </a:p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Vörösmatry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Mihály: Csongor és Tünde - 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Kurrah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William Shakespeare: Vihar – Prospero</a:t>
            </a:r>
          </a:p>
        </p:txBody>
      </p:sp>
      <p:sp>
        <p:nvSpPr>
          <p:cNvPr id="5" name="Beszédbuborék: ellipszis 4">
            <a:extLst>
              <a:ext uri="{FF2B5EF4-FFF2-40B4-BE49-F238E27FC236}">
                <a16:creationId xmlns:a16="http://schemas.microsoft.com/office/drawing/2014/main" id="{0E287033-1045-5B9B-018E-C402EB6A28D4}"/>
              </a:ext>
            </a:extLst>
          </p:cNvPr>
          <p:cNvSpPr/>
          <p:nvPr/>
        </p:nvSpPr>
        <p:spPr>
          <a:xfrm>
            <a:off x="9409132" y="1685338"/>
            <a:ext cx="2358565" cy="1042022"/>
          </a:xfrm>
          <a:prstGeom prst="wedgeEllipseCallout">
            <a:avLst>
              <a:gd name="adj1" fmla="val -31255"/>
              <a:gd name="adj2" fmla="val 8703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Kérem! Mindenki higgadjon le</a:t>
            </a:r>
            <a:r>
              <a:rPr lang="hu-HU" sz="20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6" name="Robbanás: 14 ágú 5">
            <a:extLst>
              <a:ext uri="{FF2B5EF4-FFF2-40B4-BE49-F238E27FC236}">
                <a16:creationId xmlns:a16="http://schemas.microsoft.com/office/drawing/2014/main" id="{EBF6E32A-39D7-6790-022B-9FD3522CFFAE}"/>
              </a:ext>
            </a:extLst>
          </p:cNvPr>
          <p:cNvSpPr/>
          <p:nvPr/>
        </p:nvSpPr>
        <p:spPr>
          <a:xfrm>
            <a:off x="6198830" y="1664705"/>
            <a:ext cx="3753329" cy="1764295"/>
          </a:xfrm>
          <a:prstGeom prst="irregularSeal2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Sinkovics úr, egy aláírást legyen szíves!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BDD2BB8-EE81-37B6-3237-EC55D439A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865" y="2206349"/>
            <a:ext cx="6261135" cy="46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98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BCCFDFF0-4222-9C9E-8BC0-19BCEE084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90541" y="0"/>
            <a:ext cx="2005781" cy="1809727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D0FDDF1-2ED3-1A9A-9B55-104D82B22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49" y="-142722"/>
            <a:ext cx="7499432" cy="1371772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Sinkovits mint Bánk bán (1975</a:t>
            </a:r>
            <a:r>
              <a:rPr lang="hu-HU" dirty="0"/>
              <a:t>)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6B9E6CD-E6B1-7E74-B500-D94DE512A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142" y="1035773"/>
            <a:ext cx="5160963" cy="459965"/>
          </a:xfrm>
        </p:spPr>
        <p:txBody>
          <a:bodyPr>
            <a:noAutofit/>
          </a:bodyPr>
          <a:lstStyle/>
          <a:p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Mártai-Betegh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Béla kritikája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2645F05-1B21-559F-6C58-C4312532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949" y="1592826"/>
            <a:ext cx="5097432" cy="5086270"/>
          </a:xfrm>
        </p:spPr>
        <p:txBody>
          <a:bodyPr>
            <a:normAutofit lnSpcReduction="1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„Egységes hatalmas tömbben magaslik ebben a felújításban Bánk alakja, ahogyan Sinkovits Imre megépíti.”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Sinkovits Bánkjának méltósága a megjelenésében, és sodró ereje a tragédia cselekményében van.</a:t>
            </a:r>
          </a:p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„Ennek a Bánknak és ennek Gertrudisnak az összecsapása tragikus szikrát vet</a:t>
            </a:r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méltó a mű nagyságához és történelmiségéhez, a felújítás ünnepélyességéhez.</a:t>
            </a: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83E8F4F-755B-4E2C-09EC-D8E6023CD227}"/>
              </a:ext>
            </a:extLst>
          </p:cNvPr>
          <p:cNvSpPr txBox="1"/>
          <p:nvPr/>
        </p:nvSpPr>
        <p:spPr>
          <a:xfrm>
            <a:off x="6096000" y="1770888"/>
            <a:ext cx="5097432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Sinkovits Marton Endre féle felújítás szerint hibátlanul megvalósította Bánk személyiségét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kiváló színész száján Katona költői szövege egy szép orgánum hibátlan értelmezésében érvényesül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„Talán a </a:t>
            </a:r>
            <a:r>
              <a:rPr lang="hu-H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legmélyebb benyomást hagyó Bánk</a:t>
            </a:r>
            <a:r>
              <a:rPr lang="hu-H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akit valaha látnom adatott.”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7BE1B733-72FA-307A-071F-52DF4107B604}"/>
              </a:ext>
            </a:extLst>
          </p:cNvPr>
          <p:cNvSpPr txBox="1"/>
          <p:nvPr/>
        </p:nvSpPr>
        <p:spPr>
          <a:xfrm>
            <a:off x="6262526" y="967440"/>
            <a:ext cx="6097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 Péter kritikája</a:t>
            </a:r>
          </a:p>
        </p:txBody>
      </p:sp>
    </p:spTree>
    <p:extLst>
      <p:ext uri="{BB962C8B-B14F-4D97-AF65-F5344CB8AC3E}">
        <p14:creationId xmlns:p14="http://schemas.microsoft.com/office/powerpoint/2010/main" val="2094549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29D84F1-2367-F42E-32B1-3111DBAC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Köszönjük a figyelmet!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AD355BB-D37E-4F1B-DDAF-46D3F1886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769" y="2473357"/>
            <a:ext cx="5204526" cy="340236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hu-HU" sz="3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Források</a:t>
            </a:r>
          </a:p>
          <a:p>
            <a:pPr marL="0" indent="0">
              <a:buNone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https://web.archive.org/web/20100206171713/http://www.szineszkonyvtar.hu/contents/p-z/sinkovitsszak.htm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https://hu.wikipedia.org/wiki/A_tizedes_meg_a_t%C3%B6bbiek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https://hu.wikipedia.org/wiki/K%C3%A9t_f%C3%A9lid%C5%91_a_pokolban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https://hu.wikipedia.org/wiki/Egy_szerelem_h%C3%A1rom_%C3%A9jszak%C3%A1ja_(film)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https://hu.wikipedia.org/wiki/Isten_hozta,_%C5%91rnagy_%C3%BAr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!,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https://hu.wikipedia.org/wiki/Egri_csillagok_(film,_1968)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https://hu.wikipedia.org/wiki/Honfoglal%C3%A1s_(film)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https://mandadb.hu/tetel/63228/Shakespeare_William_A_vihar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https://mandadb.hu/tetel/59581/Suto_Andras_Advent_a_Hargitan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https://mandadb.hu/tetel/342838/Orkeny_Istvan_Totek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Sütő András –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Cenner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Mihály –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Gervai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András – Bóta Gábor: Sinkovits,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9B15DC8-6661-3C3A-9F39-309393EDC24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3699" r="15160" b="-1"/>
          <a:stretch/>
        </p:blipFill>
        <p:spPr>
          <a:xfrm>
            <a:off x="5006466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>
        <p:nvSpPr>
          <p:cNvPr id="5" name="Beszédbuborék: ellipszis 4">
            <a:extLst>
              <a:ext uri="{FF2B5EF4-FFF2-40B4-BE49-F238E27FC236}">
                <a16:creationId xmlns:a16="http://schemas.microsoft.com/office/drawing/2014/main" id="{F58722CB-834B-00FB-70E4-164340C4F9E2}"/>
              </a:ext>
            </a:extLst>
          </p:cNvPr>
          <p:cNvSpPr/>
          <p:nvPr/>
        </p:nvSpPr>
        <p:spPr>
          <a:xfrm rot="20841327" flipH="1">
            <a:off x="6051356" y="1243854"/>
            <a:ext cx="4751155" cy="1963663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NE! Máris vége van?!</a:t>
            </a:r>
          </a:p>
        </p:txBody>
      </p:sp>
    </p:spTree>
    <p:extLst>
      <p:ext uri="{BB962C8B-B14F-4D97-AF65-F5344CB8AC3E}">
        <p14:creationId xmlns:p14="http://schemas.microsoft.com/office/powerpoint/2010/main" val="3664557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3038</TotalTime>
  <Words>590</Words>
  <Application>Microsoft Office PowerPoint</Application>
  <PresentationFormat>Szélesvásznú</PresentationFormat>
  <Paragraphs>52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Mongolian Baiti</vt:lpstr>
      <vt:lpstr>Times New Roman</vt:lpstr>
      <vt:lpstr>Office-téma</vt:lpstr>
      <vt:lpstr>Sinkovits Imre életműve</vt:lpstr>
      <vt:lpstr>PowerPoint-bemutató</vt:lpstr>
      <vt:lpstr>Fontosabb filmbeli szerepei</vt:lpstr>
      <vt:lpstr>Fontosabb színpadi alakításai:</vt:lpstr>
      <vt:lpstr>Sinkovits mint Bánk bán (1975)</vt:lpstr>
      <vt:lpstr>Köszönjük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Sinkovits Imre</dc:title>
  <dc:creator>O365 felhasználó</dc:creator>
  <cp:lastModifiedBy>O365 felhasználó</cp:lastModifiedBy>
  <cp:revision>59</cp:revision>
  <dcterms:created xsi:type="dcterms:W3CDTF">2024-03-30T09:29:03Z</dcterms:created>
  <dcterms:modified xsi:type="dcterms:W3CDTF">2024-04-07T21:52:59Z</dcterms:modified>
</cp:coreProperties>
</file>