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5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5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47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474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28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85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641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498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03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06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04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325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2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513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34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06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54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55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10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F6E3AB6-A0CB-4C1C-9454-5AC46C8E4116}" type="datetimeFigureOut">
              <a:rPr lang="hu-HU" smtClean="0"/>
              <a:t>2024. 05. 19.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F7F7ED-D556-4820-AB94-85313685632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92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Hidv%C3%A9gi_Ern%C5%91#/media/F%C3%A1jl:Hidv%C3%A9giErn%C5%91.jpg" TargetMode="External"/><Relationship Id="rId13" Type="http://schemas.openxmlformats.org/officeDocument/2006/relationships/hyperlink" Target="https://hu.wikipedia.org/wiki/Major_Tam%C3%A1s#/media/F%C3%A1jl:Major_Tam%C3%A1s_1979.JPG" TargetMode="External"/><Relationship Id="rId18" Type="http://schemas.openxmlformats.org/officeDocument/2006/relationships/hyperlink" Target="https://vasarnap.hu/2019/01/23/szindarab-leall/" TargetMode="External"/><Relationship Id="rId3" Type="http://schemas.openxmlformats.org/officeDocument/2006/relationships/hyperlink" Target="https://hu.wikipedia.org/wiki/Nemzeti_Sz%C3%ADnh%C3%A1z_(%C3%A9p%C3%BClet,_1837%E2%80%931913)#/media/F%C3%A1jl:Nemzeti_Sz%C3%ADnh%C3%A1z_%C3%A1talak%C3%ADt%C3%A1s_el%C5%91tt._Mo._%C3%A9s_a_Nagyvil%C3%A1g,_1875.jpg" TargetMode="External"/><Relationship Id="rId7" Type="http://schemas.openxmlformats.org/officeDocument/2006/relationships/hyperlink" Target="https://oszmi.hu/hu/hirek/honap-mutargya/szinlapok-szazadfordulos-kolozsvarrol" TargetMode="External"/><Relationship Id="rId12" Type="http://schemas.openxmlformats.org/officeDocument/2006/relationships/hyperlink" Target="https://nemzetiarchivum.hu/photobank?query=%22Sz%C3%B6r%C3%A9nyi%20%C3%89va%22" TargetMode="External"/><Relationship Id="rId17" Type="http://schemas.openxmlformats.org/officeDocument/2006/relationships/hyperlink" Target="https://hu.wikipedia.org/wiki/Marton_Endre_(rendez%C5%91)#/media/F%C3%A1jl:Marton_Endre_1979.JPG" TargetMode="External"/><Relationship Id="rId2" Type="http://schemas.openxmlformats.org/officeDocument/2006/relationships/hyperlink" Target="https://hu.m.wikipedia.org/wiki/F%C3%A1jl:Bank%C5%91s.jpg" TargetMode="External"/><Relationship Id="rId16" Type="http://schemas.openxmlformats.org/officeDocument/2006/relationships/hyperlink" Target="https://pestbuda.hu/cikk/20230511_a_magyar_szinhaztol_rejto_jeno_szulohazaig_a_hevesi_sandor_ter_erdekessege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Farkas_utcai_sz%C3%ADnh%C3%A1z#/media/F%C3%A1jl:First_Hungarian_Theather_in_Kolozsv%C3%A1r.JPG" TargetMode="External"/><Relationship Id="rId11" Type="http://schemas.openxmlformats.org/officeDocument/2006/relationships/hyperlink" Target="https://hu.wikipedia.org/wiki/Kolozsv%C3%A1ri_%C3%81llami_Magyar_Sz%C3%ADnh%C3%A1z#/media/F%C3%A1jl:Jen%C5%91_Janovics_Theatre_in_Cluj-Napoca.jpg" TargetMode="External"/><Relationship Id="rId5" Type="http://schemas.openxmlformats.org/officeDocument/2006/relationships/hyperlink" Target="https://turul.info/napok/bankban" TargetMode="External"/><Relationship Id="rId15" Type="http://schemas.openxmlformats.org/officeDocument/2006/relationships/hyperlink" Target="https://szinhaz.hu/2013/08/28/190_eves_a_miskolci_szinhaz_szuletesnapi_forgatagot_rendeznek" TargetMode="External"/><Relationship Id="rId10" Type="http://schemas.openxmlformats.org/officeDocument/2006/relationships/hyperlink" Target="https://gallery.hungaricana.hu/en/BudapestGyujtemeny/1046222/" TargetMode="External"/><Relationship Id="rId4" Type="http://schemas.openxmlformats.org/officeDocument/2006/relationships/hyperlink" Target="https://www.oszk.hu/sites/default/files/virtualis_kiallitasok/bank_ban/lapok/nsz5868.html" TargetMode="External"/><Relationship Id="rId9" Type="http://schemas.openxmlformats.org/officeDocument/2006/relationships/hyperlink" Target="https://hu.wikipedia.org/wiki/Hevesi_S%C3%A1ndor#/media/F%C3%A1jl:Hevesi_S%C3%A1ndor_kb._50_%C3%A9vesen.jpg" TargetMode="External"/><Relationship Id="rId14" Type="http://schemas.openxmlformats.org/officeDocument/2006/relationships/hyperlink" Target="https://www.darabanth.com/hu/gyorsarveres/216/kategoriak~Festmeny-mutargy-papirregiseg-egyeb/Foto~400056/cca-1940-1950-Varkonyi-Studio-Basti-Lajos-es-Sulyok-Maria-jelenete-a-Bank-ban-Nemzeti-Szin~II91329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47087-DEE1-4F23-8486-A2690AA19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BB81AE-EE4A-4AA4-8941-104B6C943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A672CE3-7ECB-9B20-5A70-CB6249CFD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0727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A791FC-1AEF-4561-93B5-6B9E981BB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21280" y="3594428"/>
            <a:ext cx="6949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AA2202F-2A68-464D-8E53-CEBE9303D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129734-DF6D-46B8-A0E0-4F178B3AD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8" name="Rounded Rectangle 21">
              <a:extLst>
                <a:ext uri="{FF2B5EF4-FFF2-40B4-BE49-F238E27FC236}">
                  <a16:creationId xmlns:a16="http://schemas.microsoft.com/office/drawing/2014/main" id="{6A986578-4991-4E9B-94B7-056F6B09B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57D0097-ACF2-46A6-804C-C5D55A188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0" name="Rounded Rectangle 27">
              <a:extLst>
                <a:ext uri="{FF2B5EF4-FFF2-40B4-BE49-F238E27FC236}">
                  <a16:creationId xmlns:a16="http://schemas.microsoft.com/office/drawing/2014/main" id="{A71DA5EB-109A-4C2F-A093-7E5F6490B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85B8CE-EB01-4DD0-8B39-D413503D7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4DE8F208-B605-F6D1-F0CF-942787828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403" y="1113698"/>
            <a:ext cx="8229600" cy="2345264"/>
          </a:xfrm>
        </p:spPr>
        <p:txBody>
          <a:bodyPr>
            <a:normAutofit/>
          </a:bodyPr>
          <a:lstStyle/>
          <a:p>
            <a:r>
              <a:rPr lang="hu-HU" sz="7200">
                <a:solidFill>
                  <a:schemeClr val="bg1"/>
                </a:solidFill>
              </a:rPr>
              <a:t>BÁNK BÁN A NEMZETIKBEN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57FDCA8-1886-2078-4A24-4618A47E5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3003" y="3729894"/>
            <a:ext cx="7772400" cy="1320802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bg1"/>
                </a:solidFill>
              </a:rPr>
              <a:t>„Vastaps”</a:t>
            </a:r>
          </a:p>
        </p:txBody>
      </p:sp>
    </p:spTree>
    <p:extLst>
      <p:ext uri="{BB962C8B-B14F-4D97-AF65-F5344CB8AC3E}">
        <p14:creationId xmlns:p14="http://schemas.microsoft.com/office/powerpoint/2010/main" val="34507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B4DE38-9A14-41CC-53FE-BE3E1D09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3" y="982132"/>
            <a:ext cx="4731772" cy="1303867"/>
          </a:xfrm>
        </p:spPr>
        <p:txBody>
          <a:bodyPr>
            <a:noAutofit/>
          </a:bodyPr>
          <a:lstStyle/>
          <a:p>
            <a:r>
              <a:rPr lang="hu-HU" sz="4100" dirty="0"/>
              <a:t>Sokoldalú rendező - 1948. 03. 14.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83845F-61B7-E316-4917-9E379D639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127643" cy="3318936"/>
          </a:xfrm>
        </p:spPr>
        <p:txBody>
          <a:bodyPr>
            <a:normAutofit lnSpcReduction="10000"/>
          </a:bodyPr>
          <a:lstStyle/>
          <a:p>
            <a:r>
              <a:rPr lang="hu-HU" dirty="0"/>
              <a:t>Helyszín: Népszínház épülete, Budapest</a:t>
            </a:r>
          </a:p>
          <a:p>
            <a:r>
              <a:rPr lang="hu-HU" dirty="0"/>
              <a:t>Rendező: Márkus László</a:t>
            </a:r>
          </a:p>
          <a:p>
            <a:r>
              <a:rPr lang="hu-HU" dirty="0"/>
              <a:t>Főszereplő: Básti Lajos</a:t>
            </a:r>
          </a:p>
          <a:p>
            <a:r>
              <a:rPr lang="hu-HU" dirty="0"/>
              <a:t>Érdekesség: Márkus László nem csak a rendezői feladatait teljesítette remekül, a díszlettervek egy része is hozzá köthető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0AE4574-F826-1A70-65FB-0C2373494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707" y="770349"/>
            <a:ext cx="3086619" cy="24306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8E78255-CDCC-8E82-1D53-30650FE6E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86" y="3456797"/>
            <a:ext cx="1741045" cy="158495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22D30E4-04D4-3E56-ABFC-4C2ECD93A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633" y="770349"/>
            <a:ext cx="1595099" cy="248264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4A6AA9B-203E-8B70-BA32-F687EF95C3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12" t="33261" r="54517" b="17993"/>
          <a:stretch/>
        </p:blipFill>
        <p:spPr>
          <a:xfrm>
            <a:off x="9353081" y="5231802"/>
            <a:ext cx="1279469" cy="96456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B8CF169-6A0E-85CA-BC88-D8FEA00D54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34" t="29820" r="54677" b="21721"/>
          <a:stretch/>
        </p:blipFill>
        <p:spPr>
          <a:xfrm>
            <a:off x="7376549" y="4916576"/>
            <a:ext cx="1732934" cy="131254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0D17CAB-59B5-28AA-9570-A0F5FAF11E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34" t="30251" r="54436" b="21863"/>
          <a:stretch/>
        </p:blipFill>
        <p:spPr>
          <a:xfrm>
            <a:off x="7727688" y="3536618"/>
            <a:ext cx="1828728" cy="13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F1A1B1-D72D-4219-AE30-3EDB2FD2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FE7BE-30C9-47E1-AA23-7FC5DE0C9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256DDC-2B46-4CBD-98CD-4843A1D36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299BC9-AA13-472C-B2CB-8B1A49F1D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EA125A-C8E0-43E9-A034-878F58FA9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268254-A470-41D9-884E-9DE377E94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35AA5BE2-1757-62A7-01DB-F96A819B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4100"/>
              <a:t>Forradalom után - 1957. 01. 10.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10FDE-DE95-4B70-9D1C-7214BFCC3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6DA208-52F8-37ED-12BC-CCA2D3536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85" y="2398853"/>
            <a:ext cx="5636480" cy="37942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1800" dirty="0"/>
              <a:t>Helyszín: Miskolci Nemzeti Színház Kamaraszínháza</a:t>
            </a:r>
          </a:p>
          <a:p>
            <a:pPr>
              <a:lnSpc>
                <a:spcPct val="90000"/>
              </a:lnSpc>
            </a:pPr>
            <a:r>
              <a:rPr lang="hu-HU" sz="1800" dirty="0"/>
              <a:t>Rendezők: Mészöly Tibor és Kazimir Károly</a:t>
            </a:r>
          </a:p>
          <a:p>
            <a:pPr>
              <a:lnSpc>
                <a:spcPct val="90000"/>
              </a:lnSpc>
            </a:pPr>
            <a:r>
              <a:rPr lang="hu-HU" sz="1800" dirty="0"/>
              <a:t>Főszereplő: Nagy Attila</a:t>
            </a:r>
          </a:p>
          <a:p>
            <a:pPr>
              <a:lnSpc>
                <a:spcPct val="90000"/>
              </a:lnSpc>
            </a:pPr>
            <a:r>
              <a:rPr lang="hu-HU" sz="1800" dirty="0"/>
              <a:t>Érdekesség: </a:t>
            </a:r>
          </a:p>
          <a:p>
            <a:pPr lvl="1">
              <a:lnSpc>
                <a:spcPct val="90000"/>
              </a:lnSpc>
            </a:pPr>
            <a:r>
              <a:rPr lang="hu-HU" sz="1300" dirty="0"/>
              <a:t>Bár nem az 1956. október 23. utáni előadások valamelyikéhez kapcsolódik, de ideillik Kárpáti Aurélnak az 500. nemzeti színházi Bánk bán-előadás  – 1955. december 27. – alkalmából írt kritikája: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hu-HU" sz="1300" dirty="0"/>
              <a:t>„minden magyar nemzedék más és más aktualitást  olvasott ki a Bánk bánból. De valami korhoz-szóló, eleven tanulságot mindegyik talált benne. Aligha véletlen hát, hogy Katona drámája a nemzet válságos napjaiban mindig megújuló, figyelmeztető, világító és iránymutató fénnyel gyúlt ki a színpadon... Azóta már </a:t>
            </a:r>
            <a:r>
              <a:rPr lang="hu-HU" sz="1300" dirty="0" err="1"/>
              <a:t>ötszázadik</a:t>
            </a:r>
            <a:r>
              <a:rPr lang="hu-HU" sz="1300" dirty="0"/>
              <a:t> előadásánál tartunk. De gazdag, sokfelé hangzó mondanivalója máig sem fogyott el. S ki ráfigyel, észreveheti, hogy éppoly »nagy dolgokról beszél«, mint saját korában.”</a:t>
            </a:r>
            <a:br>
              <a:rPr lang="hu-HU" sz="1300" dirty="0"/>
            </a:br>
            <a:r>
              <a:rPr lang="hu-HU" sz="1300" dirty="0"/>
              <a:t>(Kárpáti Aurél: Bánk bán – </a:t>
            </a:r>
            <a:r>
              <a:rPr lang="hu-HU" sz="1300" dirty="0" err="1"/>
              <a:t>ötszázadszor</a:t>
            </a:r>
            <a:r>
              <a:rPr lang="hu-HU" sz="1300" dirty="0"/>
              <a:t>. Színház és mozi, 1956. január 6.)</a:t>
            </a:r>
          </a:p>
          <a:p>
            <a:pPr>
              <a:lnSpc>
                <a:spcPct val="90000"/>
              </a:lnSpc>
            </a:pPr>
            <a:endParaRPr lang="hu-HU" sz="11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961477B-8E93-712D-3D53-129A3C7D5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662" y="1253744"/>
            <a:ext cx="1475874" cy="213122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F1F464F-FDB5-564F-D7D5-5B02E6BEE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311" y="3908276"/>
            <a:ext cx="2254703" cy="133591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E8D7362-869A-B7F5-4E67-D850912CE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859" y="1674740"/>
            <a:ext cx="2254829" cy="35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7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83498C-E245-AC24-21BF-F5C302E5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79" y="945108"/>
            <a:ext cx="4332545" cy="1303867"/>
          </a:xfrm>
        </p:spPr>
        <p:txBody>
          <a:bodyPr>
            <a:noAutofit/>
          </a:bodyPr>
          <a:lstStyle/>
          <a:p>
            <a:r>
              <a:rPr lang="hu-HU" sz="4100" dirty="0"/>
              <a:t>Bessenyei Bánkja - 1970.02.20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022DA0-8D94-0D29-A076-BAEE8B414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161502" cy="3318936"/>
          </a:xfrm>
        </p:spPr>
        <p:txBody>
          <a:bodyPr/>
          <a:lstStyle/>
          <a:p>
            <a:r>
              <a:rPr lang="hu-HU" dirty="0"/>
              <a:t>Helyszín: Nemzeti Színház a Hevesi Sándor téren, Budapest</a:t>
            </a:r>
          </a:p>
          <a:p>
            <a:r>
              <a:rPr lang="hu-HU" dirty="0"/>
              <a:t>Rendező: Both Béla</a:t>
            </a:r>
          </a:p>
          <a:p>
            <a:r>
              <a:rPr lang="hu-HU" dirty="0"/>
              <a:t>Főszereplő: Bessenyei Ferenc</a:t>
            </a:r>
          </a:p>
          <a:p>
            <a:r>
              <a:rPr lang="hu-HU" dirty="0"/>
              <a:t>Érdekesség: Molnár Gál Péter kritikája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F015BF3-B0A4-3CE5-0335-185B87765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289" y="3556657"/>
            <a:ext cx="1752443" cy="24884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88E98A2-03B3-E6A9-0DF7-792E5EE5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463" y="1354995"/>
            <a:ext cx="3624619" cy="207400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4CCB457-C832-5E20-951C-BD27DE1E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399" y="3733206"/>
            <a:ext cx="1834907" cy="229363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E8877A5-033F-71AD-E4B3-4EFE69739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43523" y="3751022"/>
            <a:ext cx="1752441" cy="229410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61E9A1D-0C21-64FF-9A0D-2E1C255CA0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88" t="29897" r="62419" b="22294"/>
          <a:stretch/>
        </p:blipFill>
        <p:spPr>
          <a:xfrm>
            <a:off x="5627947" y="945108"/>
            <a:ext cx="2009516" cy="26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AE90B4-5BDB-39AC-7EE7-D0059C51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293635" cy="1303867"/>
          </a:xfrm>
        </p:spPr>
        <p:txBody>
          <a:bodyPr>
            <a:normAutofit fontScale="90000"/>
          </a:bodyPr>
          <a:lstStyle/>
          <a:p>
            <a:r>
              <a:rPr lang="hu-HU" dirty="0"/>
              <a:t>Sinkovics Imre Bánkja – 1975.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AEED72-5DF4-37D6-3B38-B42BB35CD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599921" cy="3318936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Helyszín: Nemzeti Színház a Hevesi Sándor téren, Budapest</a:t>
            </a:r>
          </a:p>
          <a:p>
            <a:r>
              <a:rPr lang="hu-HU" dirty="0"/>
              <a:t>Rendező: Marton Endre</a:t>
            </a:r>
          </a:p>
          <a:p>
            <a:r>
              <a:rPr lang="hu-HU" dirty="0"/>
              <a:t>Főszerep: Sinkovics Imre</a:t>
            </a:r>
          </a:p>
          <a:p>
            <a:r>
              <a:rPr lang="hu-HU" dirty="0"/>
              <a:t>Érdekesség: Sinkovits Imre megszakította a Bánk bán című előadást a Nemzeti Színházban. A karzaton zajongtak a diákok, mire ő kiállt az előadásból, és rájuk szólt. Nem, mint Bánk bán, hanem az őt játszó színész, aki kénytelen volt a szerepéből kilépni.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747D54D-1541-963A-0DAB-BF2C232BB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79" y="982132"/>
            <a:ext cx="3798187" cy="216802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F8982F1-32B8-B4D9-6270-321405FA3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82704" y="3417675"/>
            <a:ext cx="1854794" cy="264580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B8F096E-972D-BF51-5EFA-CA9BCB03AD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433"/>
          <a:stretch/>
        </p:blipFill>
        <p:spPr>
          <a:xfrm flipH="1">
            <a:off x="7464880" y="3417675"/>
            <a:ext cx="1975590" cy="26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4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DF61640-4BA2-4D8F-A789-6FC691492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C38491-7C9C-4C3A-8CBA-06C361D29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74E1A-4BF7-4DF7-8270-15606B1FA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3E7F0-D1DE-47EB-8F53-AB65CC95D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FF710-A6EC-4874-9F78-FAD4C11F0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7C5618-5497-41BE-96DA-C242CF6C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1158C542-F4F6-AC1E-5E6D-7C5D09AD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225" y="982132"/>
            <a:ext cx="6836663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Bánk bán New Yorkban – 1987. 10. 31.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86850E-B8A1-49A8-8191-E022DF9ED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2626428" cy="453542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CE33597-7CB1-23B8-435F-8A2B45637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82694" y="1172050"/>
            <a:ext cx="1263481" cy="172412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4633C6-DD5A-4893-BD2E-CC579C500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85596" y="2400639"/>
            <a:ext cx="6217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984A8F1F-9452-578B-A2DD-50FF42310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74521" y="2976026"/>
            <a:ext cx="1034232" cy="103423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FC8BA3C-D51B-75EF-C52C-2134661D0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745" y="4178990"/>
            <a:ext cx="2275381" cy="127990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CC9A39-A5E0-783A-C7A3-F6BFBF33F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857" y="2556932"/>
            <a:ext cx="6841398" cy="3318936"/>
          </a:xfrm>
        </p:spPr>
        <p:txBody>
          <a:bodyPr>
            <a:normAutofit/>
          </a:bodyPr>
          <a:lstStyle/>
          <a:p>
            <a:r>
              <a:rPr lang="hu-HU" sz="2800" dirty="0"/>
              <a:t>Helyszín: Kossuth Hall, New York</a:t>
            </a:r>
          </a:p>
          <a:p>
            <a:r>
              <a:rPr lang="hu-HU" sz="2800" dirty="0"/>
              <a:t>Rendező: Dukász Anna</a:t>
            </a:r>
          </a:p>
          <a:p>
            <a:r>
              <a:rPr lang="hu-HU" sz="2800" dirty="0"/>
              <a:t>Főszereplő: </a:t>
            </a:r>
            <a:r>
              <a:rPr lang="hu-HU" sz="2800" dirty="0" err="1"/>
              <a:t>Czinkota</a:t>
            </a:r>
            <a:r>
              <a:rPr lang="hu-HU" sz="2800" dirty="0"/>
              <a:t> Mihály</a:t>
            </a:r>
          </a:p>
          <a:p>
            <a:r>
              <a:rPr lang="hu-HU" sz="2800" dirty="0"/>
              <a:t>Érdekesség: </a:t>
            </a:r>
            <a:r>
              <a:rPr lang="hu-HU" sz="2800" dirty="0" err="1"/>
              <a:t>Czinkota</a:t>
            </a:r>
            <a:r>
              <a:rPr lang="hu-HU" sz="2800" dirty="0"/>
              <a:t> Mihály volt a New York Magyar Színházi és Művészeti Egyesület főrendezője</a:t>
            </a:r>
          </a:p>
        </p:txBody>
      </p:sp>
    </p:spTree>
    <p:extLst>
      <p:ext uri="{BB962C8B-B14F-4D97-AF65-F5344CB8AC3E}">
        <p14:creationId xmlns:p14="http://schemas.microsoft.com/office/powerpoint/2010/main" val="361676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3959D4-8804-79B1-C47A-4DD86B1E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Köszönjük a figyelmet!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C83250-ACF9-E293-62C7-824C0B9B8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032" y="2655332"/>
            <a:ext cx="10350909" cy="332697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dirty="0">
                <a:hlinkClick r:id="rId2"/>
              </a:rPr>
              <a:t>Források: </a:t>
            </a:r>
          </a:p>
          <a:p>
            <a:pPr marL="0" indent="0">
              <a:buNone/>
            </a:pPr>
            <a:r>
              <a:rPr lang="hu-HU" dirty="0">
                <a:hlinkClick r:id="rId2"/>
              </a:rPr>
              <a:t>https://hu.m.wikipedia.org/wiki/F%C3%A1jl:Bank%C5%91s.jpg</a:t>
            </a:r>
            <a:r>
              <a:rPr lang="hu-HU" dirty="0"/>
              <a:t>, </a:t>
            </a:r>
            <a:r>
              <a:rPr lang="hu-HU" dirty="0">
                <a:hlinkClick r:id="rId3"/>
              </a:rPr>
              <a:t>https://hu.wikipedia.org/wiki/Nemzeti_Sz%C3%ADnh%C3%A1z_(%C3%A9p%C3%BClet,_1837%E2%80%931913)#/media/F%C3%A1jl:Nemzeti_Sz%C3%ADnh%C3%A1z_%C3%A1talak%C3%ADt%C3%A1s_el%C5%91tt._Mo._%C3%A9s_a_Nagyvil%C3%A1g,_1875.jpg</a:t>
            </a:r>
            <a:r>
              <a:rPr lang="hu-HU" dirty="0"/>
              <a:t>, </a:t>
            </a:r>
            <a:r>
              <a:rPr lang="hu-HU" dirty="0">
                <a:hlinkClick r:id="rId4"/>
              </a:rPr>
              <a:t>https://www.oszk.hu/sites/default/files/virtualis_kiallitasok/bank_ban/lapok/nsz5868.html</a:t>
            </a:r>
            <a:r>
              <a:rPr lang="hu-HU" dirty="0"/>
              <a:t>, </a:t>
            </a:r>
            <a:r>
              <a:rPr lang="hu-HU" dirty="0">
                <a:hlinkClick r:id="rId5"/>
              </a:rPr>
              <a:t>https://turul.info/napok/bankban</a:t>
            </a:r>
            <a:r>
              <a:rPr lang="hu-HU" dirty="0"/>
              <a:t>, </a:t>
            </a:r>
            <a:r>
              <a:rPr lang="hu-HU" dirty="0">
                <a:hlinkClick r:id="rId6"/>
              </a:rPr>
              <a:t>https://hu.wikipedia.org/wiki/Farkas_utcai_sz%C3%ADnh%C3%A1z#/media/F%C3%A1jl:First_Hungarian_Theather_in_Kolozsv%C3%A1r.JPG</a:t>
            </a:r>
            <a:r>
              <a:rPr lang="hu-HU" dirty="0"/>
              <a:t>, </a:t>
            </a:r>
            <a:r>
              <a:rPr lang="hu-HU" dirty="0">
                <a:hlinkClick r:id="rId7"/>
              </a:rPr>
              <a:t>https://oszmi.hu/hu/hirek/honap-mutargya/szinlapok-szazadfordulos-kolozsvarrol</a:t>
            </a:r>
            <a:r>
              <a:rPr lang="hu-HU" dirty="0"/>
              <a:t>, </a:t>
            </a:r>
            <a:r>
              <a:rPr lang="hu-HU" dirty="0">
                <a:hlinkClick r:id="rId8"/>
              </a:rPr>
              <a:t>https://hu.wikipedia.org/wiki/Hidv%C3%A9gi_Ern%C5%91#/media/F%C3%A1jl:Hidv%C3%A9giErn%C5%91.jpg</a:t>
            </a:r>
            <a:r>
              <a:rPr lang="hu-HU" dirty="0"/>
              <a:t>, </a:t>
            </a:r>
            <a:r>
              <a:rPr lang="hu-HU" dirty="0">
                <a:hlinkClick r:id="rId9"/>
              </a:rPr>
              <a:t>https://hu.wikipedia.org/wiki/Hevesi_S%C3%A1ndor#/media/F%C3%A1jl:Hevesi_S%C3%A1ndor_kb._50_%C3%A9vesen.jpg</a:t>
            </a:r>
            <a:r>
              <a:rPr lang="hu-HU" dirty="0"/>
              <a:t>, </a:t>
            </a:r>
            <a:r>
              <a:rPr lang="hu-HU" dirty="0">
                <a:hlinkClick r:id="rId10"/>
              </a:rPr>
              <a:t>https://gallery.hungaricana.hu/en/BudapestGyujtemeny/1046222/</a:t>
            </a:r>
            <a:r>
              <a:rPr lang="hu-HU" dirty="0"/>
              <a:t>, </a:t>
            </a:r>
            <a:r>
              <a:rPr lang="hu-HU" dirty="0">
                <a:hlinkClick r:id="rId11"/>
              </a:rPr>
              <a:t>https://hu.wikipedia.org/wiki/Kolozsv%C3%A1ri_%C3%81llami_Magyar_Sz%C3%ADnh%C3%A1z#/media/F%C3%A1jl:Jen%C5%91_Janovics_Theatre_in_Cluj-Napoca.jpg</a:t>
            </a:r>
            <a:r>
              <a:rPr lang="hu-HU" dirty="0"/>
              <a:t>, </a:t>
            </a:r>
            <a:r>
              <a:rPr lang="hu-HU" dirty="0">
                <a:hlinkClick r:id="rId12"/>
              </a:rPr>
              <a:t>https://nemzetiarchivum.hu/photobank?query=%22Sz%C3%B6r%C3%A9nyi%20%C3%89va%22</a:t>
            </a:r>
            <a:r>
              <a:rPr lang="hu-HU" dirty="0"/>
              <a:t>, </a:t>
            </a:r>
            <a:r>
              <a:rPr lang="hu-HU" dirty="0">
                <a:hlinkClick r:id="rId13"/>
              </a:rPr>
              <a:t>https://hu.wikipedia.org/wiki/Major_Tam%C3%A1s#/media/F%C3%A1jl:Major_Tam%C3%A1s_1979.JPG</a:t>
            </a:r>
            <a:r>
              <a:rPr lang="hu-HU" dirty="0"/>
              <a:t>, </a:t>
            </a:r>
            <a:r>
              <a:rPr lang="hu-HU" dirty="0">
                <a:hlinkClick r:id="rId14"/>
              </a:rPr>
              <a:t>https://www.darabanth.com/hu/gyorsarveres/216/kategoriak~Festmeny-mutargy-papirregiseg-egyeb/Foto~400056/cca-1940-1950-Varkonyi-Studio-Basti-Lajos-es-Sulyok-Maria-jelenete-a-Bank-ban-Nemzeti-Szin~II913292</a:t>
            </a:r>
            <a:r>
              <a:rPr lang="hu-HU" dirty="0"/>
              <a:t>, </a:t>
            </a:r>
            <a:r>
              <a:rPr lang="hu-HU" dirty="0">
                <a:hlinkClick r:id="rId15"/>
              </a:rPr>
              <a:t>https://szinhaz.hu/2013/08/28/190_eves_a_miskolci_szinhaz_szuletesnapi_forgatagot_rendeznek</a:t>
            </a:r>
            <a:r>
              <a:rPr lang="hu-HU" dirty="0"/>
              <a:t>, </a:t>
            </a:r>
            <a:r>
              <a:rPr lang="hu-HU" dirty="0">
                <a:hlinkClick r:id="rId16"/>
              </a:rPr>
              <a:t>https://pestbuda.hu/cikk/20230511_a_magyar_szinhaztol_rejto_jeno_szulohazaig_a_hevesi_sandor_ter_erdekessegei</a:t>
            </a:r>
            <a:r>
              <a:rPr lang="hu-HU" dirty="0"/>
              <a:t>, </a:t>
            </a:r>
            <a:r>
              <a:rPr lang="hu-HU" dirty="0">
                <a:hlinkClick r:id="rId17"/>
              </a:rPr>
              <a:t>https://hu.wikipedia.org/wiki/Marton_Endre_(rendez%C5%91)#/media/F%C3%A1jl:Marton_Endre_1979.JPG</a:t>
            </a:r>
            <a:r>
              <a:rPr lang="hu-HU" dirty="0"/>
              <a:t>, </a:t>
            </a:r>
            <a:r>
              <a:rPr lang="hu-HU" dirty="0">
                <a:hlinkClick r:id="rId18"/>
              </a:rPr>
              <a:t>https://vasarnap.hu/2019/01/23/szindarab-leall/</a:t>
            </a:r>
            <a:r>
              <a:rPr lang="hu-HU" dirty="0"/>
              <a:t>,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2405D2B-C066-25CC-A713-65A915C139C0}"/>
              </a:ext>
            </a:extLst>
          </p:cNvPr>
          <p:cNvSpPr txBox="1"/>
          <p:nvPr/>
        </p:nvSpPr>
        <p:spPr>
          <a:xfrm>
            <a:off x="10021527" y="6488668"/>
            <a:ext cx="130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„Vastaps”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0459AA2-AE3E-84F0-3423-AAC67C624CDF}"/>
              </a:ext>
            </a:extLst>
          </p:cNvPr>
          <p:cNvSpPr txBox="1"/>
          <p:nvPr/>
        </p:nvSpPr>
        <p:spPr>
          <a:xfrm>
            <a:off x="11110451" y="6474542"/>
            <a:ext cx="1219200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2024. 05.</a:t>
            </a:r>
          </a:p>
        </p:txBody>
      </p:sp>
    </p:spTree>
    <p:extLst>
      <p:ext uri="{BB962C8B-B14F-4D97-AF65-F5344CB8AC3E}">
        <p14:creationId xmlns:p14="http://schemas.microsoft.com/office/powerpoint/2010/main" val="19734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28C1455-18F2-4B6A-B07E-2B31728BC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4C7D59C-11EB-4B8B-B5DD-A73CB695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46E6BC9-FAE3-4F4B-B4B0-78753079B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969418E-DB10-4886-85CE-BB603C895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B775CB6-A84D-4EFF-AA4B-123FD2944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297512A-9FDF-4EA1-8247-FA7BE647B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6A4BE023-56CD-9A83-BB2C-6BA5524E2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704" y="989551"/>
            <a:ext cx="5092447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Agyoncenzúrázott Bánk bán - 1858. 03. 10.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29FB2B0-46A7-41CD-996A-B837EB0B4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109A27B-11EF-B551-040E-96EA05686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" b="-1"/>
          <a:stretch/>
        </p:blipFill>
        <p:spPr>
          <a:xfrm>
            <a:off x="1247209" y="1254050"/>
            <a:ext cx="2508652" cy="2509223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5593735B-142F-4703-AF97-9E4693978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E0B10FB-BDF9-2481-06B0-934F90EB48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84" r="9" b="9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D0B581B-6F81-44B8-8D75-3D6C1505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877318F-7135-4A7B-9C3B-68736EED2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C93F392-9A08-2E8A-4CF5-A2774DEBC6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64" r="1" b="42798"/>
          <a:stretch/>
        </p:blipFill>
        <p:spPr>
          <a:xfrm>
            <a:off x="1247209" y="3922106"/>
            <a:ext cx="2494212" cy="165573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6D753BB-9F30-7DEF-730C-664468AC0A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85" b="9983"/>
          <a:stretch/>
        </p:blipFill>
        <p:spPr>
          <a:xfrm>
            <a:off x="3910152" y="2919155"/>
            <a:ext cx="1996622" cy="2658685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A309EEA-10B2-CE90-6A61-2B3E188DF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7" y="2556931"/>
            <a:ext cx="5024661" cy="353595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hu-HU" dirty="0"/>
              <a:t>Helyszín: Nemzeti Színház, Pest, Kerepesi (ma Rákóczi) út 3</a:t>
            </a:r>
          </a:p>
          <a:p>
            <a:pPr>
              <a:lnSpc>
                <a:spcPct val="90000"/>
              </a:lnSpc>
            </a:pPr>
            <a:r>
              <a:rPr lang="hu-HU" dirty="0"/>
              <a:t>Rendező: ?</a:t>
            </a:r>
          </a:p>
          <a:p>
            <a:pPr>
              <a:lnSpc>
                <a:spcPct val="90000"/>
              </a:lnSpc>
            </a:pPr>
            <a:r>
              <a:rPr lang="hu-HU" dirty="0"/>
              <a:t>Főszereplő: Szigeti József</a:t>
            </a:r>
          </a:p>
          <a:p>
            <a:pPr>
              <a:lnSpc>
                <a:spcPct val="90000"/>
              </a:lnSpc>
            </a:pPr>
            <a:r>
              <a:rPr lang="hu-HU" dirty="0"/>
              <a:t>Érdekesség: „…Petur bán szerepéből például mindaz elmaradt, ami a békétlenkedést indokolja. Tiborc csaknem fölösleges alakká vált, mert nem mondhatta el azt, amiért életre kelt a színpadon. Így volt ez tíz esztendeig.” (Németh Antal)</a:t>
            </a:r>
          </a:p>
        </p:txBody>
      </p:sp>
    </p:spTree>
    <p:extLst>
      <p:ext uri="{BB962C8B-B14F-4D97-AF65-F5344CB8AC3E}">
        <p14:creationId xmlns:p14="http://schemas.microsoft.com/office/powerpoint/2010/main" val="210314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6F1A1B1-D72D-4219-AE30-3EDB2FD2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1FE7BE-30C9-47E1-AA23-7FC5DE0C9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256DDC-2B46-4CBD-98CD-4843A1D36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299BC9-AA13-472C-B2CB-8B1A49F1D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EA125A-C8E0-43E9-A034-878F58FA9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268254-A470-41D9-884E-9DE377E94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D840D497-6340-68EF-0216-6750FE16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Opera ősbemutató – 1861. 03. 09.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510FDE-DE95-4B70-9D1C-7214BFCC3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978D963F-EB59-1CD7-84AD-ABC1FA947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673373" cy="3318936"/>
          </a:xfrm>
        </p:spPr>
        <p:txBody>
          <a:bodyPr>
            <a:normAutofit/>
          </a:bodyPr>
          <a:lstStyle/>
          <a:p>
            <a:r>
              <a:rPr lang="hu-HU" dirty="0"/>
              <a:t>Helyszín: Nemzeti Színház, Pest, Kerepesi (ma Rákóczi) út 3</a:t>
            </a:r>
          </a:p>
          <a:p>
            <a:r>
              <a:rPr lang="hu-HU" dirty="0"/>
              <a:t>Rendező: Szigliget Ede</a:t>
            </a:r>
          </a:p>
          <a:p>
            <a:r>
              <a:rPr lang="hu-HU" dirty="0"/>
              <a:t>Főszerep: </a:t>
            </a:r>
            <a:r>
              <a:rPr lang="hu-HU" dirty="0" err="1"/>
              <a:t>Bignio</a:t>
            </a:r>
            <a:r>
              <a:rPr lang="hu-HU" dirty="0"/>
              <a:t> Lajos</a:t>
            </a:r>
          </a:p>
          <a:p>
            <a:r>
              <a:rPr lang="hu-HU" dirty="0"/>
              <a:t>Érdekesség: </a:t>
            </a:r>
            <a:r>
              <a:rPr lang="en-US" dirty="0"/>
              <a:t>A </a:t>
            </a:r>
            <a:r>
              <a:rPr lang="en-US" dirty="0" err="1"/>
              <a:t>kép</a:t>
            </a:r>
            <a:r>
              <a:rPr lang="en-US" dirty="0"/>
              <a:t> </a:t>
            </a:r>
            <a:r>
              <a:rPr lang="en-US" dirty="0" err="1"/>
              <a:t>hátoldalán</a:t>
            </a:r>
            <a:r>
              <a:rPr lang="en-US" dirty="0"/>
              <a:t>: '</a:t>
            </a:r>
            <a:r>
              <a:rPr lang="en-US" dirty="0" err="1"/>
              <a:t>Emlékül</a:t>
            </a:r>
            <a:r>
              <a:rPr lang="en-US" dirty="0"/>
              <a:t> Pest 30/3 863 </a:t>
            </a:r>
            <a:r>
              <a:rPr lang="en-US" dirty="0" err="1"/>
              <a:t>BignioL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ABCEE40-A26B-16AC-B3E6-08BA504ED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132" y="1253744"/>
            <a:ext cx="1752934" cy="213122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F030752-5F80-7474-5580-1FE4F23D1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311" y="3623619"/>
            <a:ext cx="2254703" cy="190522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1A16AE3-1C1B-E598-913C-0440CEBD2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859" y="1638175"/>
            <a:ext cx="2254829" cy="36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82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E26942-98D3-4165-B38A-63C16BDF6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A9551-8286-49CA-BBAD-C9EDC4C1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37D9E9-B514-4404-BFC3-5CBEDA888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ED875C-CF65-41D6-80BB-B9927D3AC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EE05CE-FD39-49D7-B1DC-97F47AC19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57D2B2-8F64-4CC9-B35C-5AB848D4E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55E72894-D379-3D87-68CD-381C1085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04" y="665690"/>
            <a:ext cx="4970129" cy="173316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Régóta először csonkítatlan változat - 1868. 09. 27.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EAC194-027A-40BE-95EB-F1EA2D2DA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3C93DF-CFAE-E127-3E21-1D28F451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r>
              <a:rPr lang="hu-HU" dirty="0"/>
              <a:t>Helyszín: Nemzeti Színház, Pest, Kerepesi (ma Rákóczi) út 3</a:t>
            </a:r>
          </a:p>
          <a:p>
            <a:r>
              <a:rPr lang="hu-HU" dirty="0"/>
              <a:t>Rendező: </a:t>
            </a:r>
            <a:r>
              <a:rPr lang="hu-HU" dirty="0" err="1"/>
              <a:t>Paulay</a:t>
            </a:r>
            <a:r>
              <a:rPr lang="hu-HU" dirty="0"/>
              <a:t> Ede</a:t>
            </a:r>
          </a:p>
          <a:p>
            <a:r>
              <a:rPr lang="hu-HU" dirty="0"/>
              <a:t>Főszereplő: ?</a:t>
            </a:r>
          </a:p>
          <a:p>
            <a:r>
              <a:rPr lang="hu-HU" dirty="0"/>
              <a:t>Érdekesség: a mű fokozatosan „hazafias alkalmakra való ünnepi játék”-</a:t>
            </a:r>
            <a:r>
              <a:rPr lang="hu-HU" dirty="0" err="1"/>
              <a:t>ká</a:t>
            </a:r>
            <a:r>
              <a:rPr lang="hu-HU" dirty="0"/>
              <a:t> vált (Schöpflin Aladár)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FCBB35-9C7D-454A-913C-5C78C1BB9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4708" y="1087821"/>
            <a:ext cx="2488529" cy="2227885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33AEAD9-EEFA-23F2-270C-8A2E942A6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00" y="1296477"/>
            <a:ext cx="2156354" cy="18221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996CAB-BE2B-47B2-9653-1B02BA8F3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1087821"/>
            <a:ext cx="2240567" cy="22260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28AEA6B-45F1-8CBA-2CA0-3B1EECC21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337" y="1261241"/>
            <a:ext cx="1750647" cy="18925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19FA98-7A89-4E6B-881A-C8D19F1FC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4708" y="3486394"/>
            <a:ext cx="2488529" cy="227558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2FFE209-F6C7-42A1-9E4E-E731647D2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090" y="3649717"/>
            <a:ext cx="1978573" cy="19785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7C77F71-83B3-449E-8CD6-0652103C5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3486394"/>
            <a:ext cx="2240567" cy="227558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702EC4D-76CF-BDB7-B3E1-2A3239F88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445" y="3649717"/>
            <a:ext cx="1622430" cy="1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70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009EAA-F670-4D42-8911-6A21B1F65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206C9E-7738-444F-A788-ED23F4EDD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DC4A6B-1E68-43BA-B47E-0B0C776F5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B474FC-CC12-46CA-8EF1-F65480527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EE96D9-8AE9-44F2-91DD-FD9889F74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D798CA-E264-49B2-B648-CE3C104A1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CF633069-8075-11DE-470A-324F11F3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864" y="982132"/>
            <a:ext cx="5213830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Jászai Mari vendégfellépései- 1900. 11. 11.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BD8BA9-5094-40E2-8C0D-0D5249710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4976494" cy="4659376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1AFF08-2660-4C5B-80A0-4CF0F7DB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1254051"/>
            <a:ext cx="2508652" cy="2094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F3E841F-D0A2-0793-57F8-4554AF750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05" y="1406769"/>
            <a:ext cx="1153061" cy="17470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806480-925F-4DC7-B73F-16E710A8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021" y="1254051"/>
            <a:ext cx="2013752" cy="1507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3DAA5E4-8FE1-C3DE-874C-91BF746A1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980" y="1402315"/>
            <a:ext cx="1631561" cy="118696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657E24-673F-4631-943F-4F2814C5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64766E3-106B-4330-A3FD-48DBCCBB6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509434"/>
            <a:ext cx="2508652" cy="208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2B3A6A9-E292-40D0-A046-C5CB1A97E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067" y="3679249"/>
            <a:ext cx="1196738" cy="17470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AAD6469-661E-41B8-A999-5CCAA8CBF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024" y="2917369"/>
            <a:ext cx="1996749" cy="267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FBC34C8-F1C2-D69B-9AD8-791B4966A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5007" y="3086101"/>
            <a:ext cx="1541507" cy="237392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99BB16-DBD8-4C88-68B3-B44F516D9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7" y="2556931"/>
            <a:ext cx="5024661" cy="3433317"/>
          </a:xfrm>
        </p:spPr>
        <p:txBody>
          <a:bodyPr>
            <a:noAutofit/>
          </a:bodyPr>
          <a:lstStyle/>
          <a:p>
            <a:r>
              <a:rPr lang="hu-HU" sz="2200" dirty="0"/>
              <a:t>Helyszín: Farkas utcai színház, 400394 Kolozsvár, Románia, Farkas utca (</a:t>
            </a:r>
            <a:r>
              <a:rPr lang="hu-HU" sz="2200" dirty="0" err="1"/>
              <a:t>str</a:t>
            </a:r>
            <a:r>
              <a:rPr lang="hu-HU" sz="2200" dirty="0"/>
              <a:t>. </a:t>
            </a:r>
            <a:r>
              <a:rPr lang="hu-HU" sz="2200" dirty="0" err="1"/>
              <a:t>Kogălniceanu</a:t>
            </a:r>
            <a:r>
              <a:rPr lang="hu-HU" sz="2200" dirty="0"/>
              <a:t> 3.)</a:t>
            </a:r>
          </a:p>
          <a:p>
            <a:r>
              <a:rPr lang="hu-HU" sz="2200" dirty="0"/>
              <a:t>Rendező: Szakács Andor</a:t>
            </a:r>
          </a:p>
          <a:p>
            <a:r>
              <a:rPr lang="hu-HU" sz="2200" dirty="0"/>
              <a:t>Főszereplő: Szakács Andor</a:t>
            </a:r>
          </a:p>
          <a:p>
            <a:r>
              <a:rPr lang="hu-HU" sz="2200" dirty="0"/>
              <a:t>Érdekesség: Jászai Mari az 1900-as esztendőben nem kevesebb, mint hétszer lépett fel a Kolozsvári Nemzeti Színház </a:t>
            </a:r>
            <a:r>
              <a:rPr lang="hu-HU" sz="2200" dirty="0" err="1"/>
              <a:t>színpadán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29870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009EAA-F670-4D42-8911-6A21B1F65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206C9E-7738-444F-A788-ED23F4EDD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DC4A6B-1E68-43BA-B47E-0B0C776F5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B474FC-CC12-46CA-8EF1-F65480527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EE96D9-8AE9-44F2-91DD-FD9889F74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D798CA-E264-49B2-B648-CE3C104A1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4B7E976C-388C-488A-FAA7-250CFB62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897" y="852293"/>
            <a:ext cx="5323179" cy="13038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Az első magyar kőszínház utolsó előadása – 1906. 06. 17.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BD8BA9-5094-40E2-8C0D-0D5249710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4976494" cy="4659376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1AFF08-2660-4C5B-80A0-4CF0F7DB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1254051"/>
            <a:ext cx="2508652" cy="2094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8A9CA4-D176-8B87-1787-AF7257C4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530" y="1406769"/>
            <a:ext cx="1375812" cy="17470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806480-925F-4DC7-B73F-16E710A8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021" y="1254051"/>
            <a:ext cx="2013752" cy="1507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3260B99-4E0B-E7BF-7F3C-4794C2C22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167" y="1402315"/>
            <a:ext cx="1637187" cy="118696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657E24-673F-4631-943F-4F2814C5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64766E3-106B-4330-A3FD-48DBCCBB6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509434"/>
            <a:ext cx="2508652" cy="208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12D925D-5915-6976-DA16-B249D0D6B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0904" y="3679249"/>
            <a:ext cx="1747063" cy="17470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AAD6469-661E-41B8-A999-5CCAA8CBF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024" y="2917369"/>
            <a:ext cx="1996749" cy="267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85A607C-EDFD-96D6-349C-FFA976A08A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594" y="3086101"/>
            <a:ext cx="1608332" cy="237392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E855E0-5192-2B67-089B-7E2D270C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708" y="2398853"/>
            <a:ext cx="5166278" cy="37659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2000" dirty="0"/>
              <a:t>Helyszín: Farkas utcai színház, 400394 Kolozsvár, Románia, Farkas utca (</a:t>
            </a:r>
            <a:r>
              <a:rPr lang="hu-HU" sz="2000" dirty="0" err="1"/>
              <a:t>str</a:t>
            </a:r>
            <a:r>
              <a:rPr lang="hu-HU" sz="2000" dirty="0"/>
              <a:t>. </a:t>
            </a:r>
            <a:r>
              <a:rPr lang="hu-HU" sz="2000" dirty="0" err="1"/>
              <a:t>Kogălniceanu</a:t>
            </a:r>
            <a:r>
              <a:rPr lang="hu-HU" sz="2000" dirty="0"/>
              <a:t> 3.)</a:t>
            </a:r>
          </a:p>
          <a:p>
            <a:pPr>
              <a:lnSpc>
                <a:spcPct val="90000"/>
              </a:lnSpc>
            </a:pPr>
            <a:r>
              <a:rPr lang="hu-HU" sz="2000" dirty="0"/>
              <a:t>Rendező: ?</a:t>
            </a:r>
          </a:p>
          <a:p>
            <a:pPr>
              <a:lnSpc>
                <a:spcPct val="90000"/>
              </a:lnSpc>
            </a:pPr>
            <a:r>
              <a:rPr lang="hu-HU" sz="2000" dirty="0"/>
              <a:t>Főszereplő: Hidvégi Ernő</a:t>
            </a:r>
          </a:p>
          <a:p>
            <a:pPr>
              <a:lnSpc>
                <a:spcPct val="90000"/>
              </a:lnSpc>
            </a:pPr>
            <a:r>
              <a:rPr lang="hu-HU" sz="2000" dirty="0"/>
              <a:t>Érdekesség: </a:t>
            </a:r>
          </a:p>
          <a:p>
            <a:pPr lvl="1">
              <a:lnSpc>
                <a:spcPct val="90000"/>
              </a:lnSpc>
            </a:pPr>
            <a:r>
              <a:rPr lang="hu-HU" sz="1400" dirty="0"/>
              <a:t>„Engesztelő áldozat volt ez és hódolat Katona József szelleme előtt”  (</a:t>
            </a:r>
            <a:r>
              <a:rPr lang="hu-HU" sz="1400" dirty="0" err="1"/>
              <a:t>Janovics</a:t>
            </a:r>
            <a:r>
              <a:rPr lang="hu-HU" sz="1400" dirty="0"/>
              <a:t> Jenő)</a:t>
            </a:r>
          </a:p>
          <a:p>
            <a:pPr lvl="1">
              <a:lnSpc>
                <a:spcPct val="90000"/>
              </a:lnSpc>
            </a:pPr>
            <a:r>
              <a:rPr lang="hu-HU" sz="1400" dirty="0"/>
              <a:t>Érdemes külön kiemelni 1906. évi látogatását Jászai Marinak, melynek nyomát egy, a Kolozsvári Nemzeti Színház által kiadott, fehér alapon piros és zöld nyomással készült selyemplakát is őrzi. Ez a dokumentum többek között azért is különleges, mert az első magyar kőszínház, a Farkas utcai színház utolsó előadását hirdeti.</a:t>
            </a:r>
          </a:p>
        </p:txBody>
      </p:sp>
    </p:spTree>
    <p:extLst>
      <p:ext uri="{BB962C8B-B14F-4D97-AF65-F5344CB8AC3E}">
        <p14:creationId xmlns:p14="http://schemas.microsoft.com/office/powerpoint/2010/main" val="3263860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E26942-98D3-4165-B38A-63C16BDF6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A9551-8286-49CA-BBAD-C9EDC4C1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37D9E9-B514-4404-BFC3-5CBEDA888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ED875C-CF65-41D6-80BB-B9927D3AC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EE05CE-FD39-49D7-B1DC-97F47AC19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57D2B2-8F64-4CC9-B35C-5AB848D4E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80C89681-F17C-EB43-569E-7ABFCE81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28" y="874906"/>
            <a:ext cx="5358055" cy="14167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Hevesi Sándor első rendezése – 1916. 01. 01.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EAC194-027A-40BE-95EB-F1EA2D2DA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93B692-E6B8-671E-F2D2-FD8FCE2E5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947" y="2509653"/>
            <a:ext cx="4673872" cy="373874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2200" dirty="0"/>
              <a:t>Helyszín: Népszínház épülete, Budapest</a:t>
            </a:r>
          </a:p>
          <a:p>
            <a:pPr>
              <a:lnSpc>
                <a:spcPct val="90000"/>
              </a:lnSpc>
            </a:pPr>
            <a:r>
              <a:rPr lang="hu-HU" sz="2200" dirty="0"/>
              <a:t>Rendező: Hevesi Sándor</a:t>
            </a:r>
          </a:p>
          <a:p>
            <a:pPr>
              <a:lnSpc>
                <a:spcPct val="90000"/>
              </a:lnSpc>
            </a:pPr>
            <a:r>
              <a:rPr lang="hu-HU" sz="2200" dirty="0"/>
              <a:t>Főszereplő: Kürti József</a:t>
            </a:r>
          </a:p>
          <a:p>
            <a:pPr>
              <a:lnSpc>
                <a:spcPct val="90000"/>
              </a:lnSpc>
            </a:pPr>
            <a:r>
              <a:rPr lang="hu-HU" sz="2200" dirty="0"/>
              <a:t>Érdekesség:</a:t>
            </a:r>
          </a:p>
          <a:p>
            <a:pPr lvl="1">
              <a:lnSpc>
                <a:spcPct val="90000"/>
              </a:lnSpc>
            </a:pPr>
            <a:r>
              <a:rPr lang="hu-HU" sz="1800" dirty="0"/>
              <a:t>Az Uránia című folyóiratban Szász Károly ízekre szedi az előadás dramaturgiáját és rendezését egyaránt.</a:t>
            </a:r>
          </a:p>
          <a:p>
            <a:pPr lvl="1">
              <a:lnSpc>
                <a:spcPct val="90000"/>
              </a:lnSpc>
            </a:pPr>
            <a:r>
              <a:rPr lang="hu-HU" sz="1800" dirty="0"/>
              <a:t>Ugyanakkor a Pesti Napló kritikusa szerint Jászai Gertrudisa »szinte elemi erővel magasodott az előadás fölé«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FCBB35-9C7D-454A-913C-5C78C1BB9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4708" y="1087821"/>
            <a:ext cx="2488529" cy="2227885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B6A066A-E950-CD61-5E31-FF8A8A02F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00" y="1358473"/>
            <a:ext cx="2156354" cy="16981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996CAB-BE2B-47B2-9653-1B02BA8F3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1087821"/>
            <a:ext cx="2240567" cy="22260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EEBA464-9BB7-ECEF-749C-6B1BFB762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2156" y="1261241"/>
            <a:ext cx="1339008" cy="18925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19FA98-7A89-4E6B-881A-C8D19F1FC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4708" y="3486394"/>
            <a:ext cx="2488529" cy="227558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5D14D71-0761-2B72-248E-C934171A4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466" y="3649717"/>
            <a:ext cx="1453821" cy="19785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7C77F71-83B3-449E-8CD6-0652103C5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3486394"/>
            <a:ext cx="2240567" cy="227558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B687AD7-B04C-F69B-EF74-2277B4D15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1097" y="3649717"/>
            <a:ext cx="1281126" cy="1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7E26942-98D3-4165-B38A-63C16BDF6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A9551-8286-49CA-BBAD-C9EDC4C1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37D9E9-B514-4404-BFC3-5CBEDA888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ED875C-CF65-41D6-80BB-B9927D3AC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EE05CE-FD39-49D7-B1DC-97F47AC19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57D2B2-8F64-4CC9-B35C-5AB848D4E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8F8E3DD9-55F8-CBF8-AE5B-6CF7B4BD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63" y="795665"/>
            <a:ext cx="5308894" cy="14167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4100" dirty="0"/>
              <a:t>Hevesi Sándor második Bank bán rendezése – 1930. 04. 24.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EAC194-027A-40BE-95EB-F1EA2D2DA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4FEE01-1E81-3C6E-1444-422712E8A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07" y="2398451"/>
            <a:ext cx="5422150" cy="38499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hu-HU" sz="1500" dirty="0"/>
              <a:t>Helyszín: Népszínház épülete, Budapest</a:t>
            </a:r>
          </a:p>
          <a:p>
            <a:pPr>
              <a:lnSpc>
                <a:spcPct val="90000"/>
              </a:lnSpc>
            </a:pPr>
            <a:r>
              <a:rPr lang="hu-HU" sz="1500" dirty="0"/>
              <a:t>Rendező: Hevesi Sándor</a:t>
            </a:r>
          </a:p>
          <a:p>
            <a:pPr>
              <a:lnSpc>
                <a:spcPct val="90000"/>
              </a:lnSpc>
            </a:pPr>
            <a:r>
              <a:rPr lang="hu-HU" sz="1500" dirty="0"/>
              <a:t>Főszereplő: ?</a:t>
            </a:r>
          </a:p>
          <a:p>
            <a:pPr>
              <a:lnSpc>
                <a:spcPct val="90000"/>
              </a:lnSpc>
            </a:pPr>
            <a:r>
              <a:rPr lang="hu-HU" sz="1500" dirty="0"/>
              <a:t>Érdekesség:</a:t>
            </a:r>
          </a:p>
          <a:p>
            <a:pPr lvl="1">
              <a:lnSpc>
                <a:spcPct val="90000"/>
              </a:lnSpc>
            </a:pPr>
            <a:r>
              <a:rPr lang="hu-HU" sz="1200" dirty="0"/>
              <a:t>„Hallottam Hevesi Sándor ötletéről, mely a Bánk bán átdolgozására, mondjuk színpadképesebbé tételére vonatkozik és nagyon érdekesnek találom a gondolatot. A nagy írónak kijáró kegyelet ebben az esetben nincs veszedelemben. Sőt ellenkezőleg, maga az ötlet meghódolás Katona József géniusza előtt. Ha a rendező vagy az író szükségét érzi, hogy egy százesztendős színdarabot új köntösben vigyen a közönség elé, ez annak a jele, hogy halhatatlan élet lüktet a színdarabban.</a:t>
            </a:r>
            <a:br>
              <a:rPr lang="hu-HU" sz="1200" dirty="0"/>
            </a:br>
            <a:r>
              <a:rPr lang="hu-HU" sz="1200" dirty="0"/>
              <a:t>Ez nem olyan istenkísértő vállalkozás, mintha valaki át akarná festeni Munkácsi egyik híres vásznát. A Bánk bán esetében az eredeti műremek sértetlenül megmarad, az átdolgozó egy művészi variánssal lép a nyilvánosság elé. Az esetleges erkölcsi haszon Katona Józsefé, mert az experimentum sikere új koszorúkkal fonja körül a nevét, a rizikó azonban Hevesi Sándoré, mert ha nem sikerül a próbálkozása, annak nem Katona, hanem ő adja meg az árát. (…)</a:t>
            </a:r>
            <a:br>
              <a:rPr lang="hu-HU" sz="1200" dirty="0"/>
            </a:br>
            <a:r>
              <a:rPr lang="hu-HU" sz="1200" dirty="0"/>
              <a:t>A mai magyar írók közül mindenesetre ő a leghivatottabb arra, hogy a kezébe vegye a Bánk bán-kérdést. Azt ajánlanám, ne is kérjen tanácsot senkitől, hanem vágjon neki a munkának; a kritikusok véleményét pedig kérdezze meg majd a főpróba után.”</a:t>
            </a:r>
            <a:br>
              <a:rPr lang="hu-HU" sz="1200" dirty="0"/>
            </a:br>
            <a:r>
              <a:rPr lang="hu-HU" sz="1200" dirty="0"/>
              <a:t>(Idézi Németh Antal)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FCBB35-9C7D-454A-913C-5C78C1BB9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4708" y="1087821"/>
            <a:ext cx="2488529" cy="2227885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65C8D9-83D2-F39E-BED0-BC80BD356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00" y="1541763"/>
            <a:ext cx="2156354" cy="133154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996CAB-BE2B-47B2-9653-1B02BA8F3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1087821"/>
            <a:ext cx="2240567" cy="22260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53CD478-5BAB-5424-721C-9F6DA1155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364" y="1261241"/>
            <a:ext cx="1892592" cy="189259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19FA98-7A89-4E6B-881A-C8D19F1FC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4708" y="3486394"/>
            <a:ext cx="2488529" cy="227558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E9EC672-EEEF-F518-24C8-5CAF4642B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200" y="3789939"/>
            <a:ext cx="2156354" cy="16981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7C77F71-83B3-449E-8CD6-0652103C5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3486394"/>
            <a:ext cx="2240567" cy="2275588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9355B78-2DF7-D2D3-5CA6-A068002CC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9341" y="3649717"/>
            <a:ext cx="1284639" cy="1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88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u-HU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DE3AE0CD-64E3-11E2-BD93-8A4D0A72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61" y="982132"/>
            <a:ext cx="5013401" cy="1416721"/>
          </a:xfrm>
        </p:spPr>
        <p:txBody>
          <a:bodyPr>
            <a:noAutofit/>
          </a:bodyPr>
          <a:lstStyle/>
          <a:p>
            <a:r>
              <a:rPr lang="hu-HU" sz="4100" dirty="0"/>
              <a:t>Évadnyitó díszelőadás – 1945. 04. 25.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6C5FF2-0C14-E6FA-EFA7-DD6A6423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r>
              <a:rPr lang="hu-HU" dirty="0"/>
              <a:t>Helyszín: Népszínház épülete, Budapest</a:t>
            </a:r>
          </a:p>
          <a:p>
            <a:r>
              <a:rPr lang="hu-HU" dirty="0"/>
              <a:t>Rendező: Major Tamás</a:t>
            </a:r>
          </a:p>
          <a:p>
            <a:r>
              <a:rPr lang="hu-HU" dirty="0"/>
              <a:t>Főszereplő: </a:t>
            </a:r>
            <a:r>
              <a:rPr lang="hu-HU" dirty="0" err="1"/>
              <a:t>Abonyi</a:t>
            </a:r>
            <a:r>
              <a:rPr lang="hu-HU" dirty="0"/>
              <a:t> Géza </a:t>
            </a:r>
          </a:p>
          <a:p>
            <a:r>
              <a:rPr lang="hu-HU" dirty="0"/>
              <a:t>Érdekesség: A Nemzeti Színház 1945/46-os évad nyitó díszelőadása</a:t>
            </a:r>
          </a:p>
          <a:p>
            <a:endParaRPr lang="hu-HU" sz="180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9D875E7-00B6-B381-14C1-29A122D70E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25" r="5" b="2831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2019DFA-D8F6-A782-3873-5F0211B0D2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608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5F9A8E6-AA51-6F1F-6ED9-D219DCA48A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765" r="-2" b="18438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65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TM02900743[[fn=Organikus]]</Template>
  <TotalTime>809</TotalTime>
  <Words>1578</Words>
  <Application>Microsoft Office PowerPoint</Application>
  <PresentationFormat>Szélesvásznú</PresentationFormat>
  <Paragraphs>79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8" baseType="lpstr">
      <vt:lpstr>Arial</vt:lpstr>
      <vt:lpstr>Garamond</vt:lpstr>
      <vt:lpstr>Organikus</vt:lpstr>
      <vt:lpstr>BÁNK BÁN A NEMZETIKBEN</vt:lpstr>
      <vt:lpstr>Agyoncenzúrázott Bánk bán - 1858. 03. 10. </vt:lpstr>
      <vt:lpstr>Opera ősbemutató – 1861. 03. 09.</vt:lpstr>
      <vt:lpstr>Régóta először csonkítatlan változat - 1868. 09. 27.</vt:lpstr>
      <vt:lpstr>Jászai Mari vendégfellépései- 1900. 11. 11.</vt:lpstr>
      <vt:lpstr>Az első magyar kőszínház utolsó előadása – 1906. 06. 17.</vt:lpstr>
      <vt:lpstr>Hevesi Sándor első rendezése – 1916. 01. 01.</vt:lpstr>
      <vt:lpstr>Hevesi Sándor második Bank bán rendezése – 1930. 04. 24.</vt:lpstr>
      <vt:lpstr>Évadnyitó díszelőadás – 1945. 04. 25.</vt:lpstr>
      <vt:lpstr>Sokoldalú rendező - 1948. 03. 14.</vt:lpstr>
      <vt:lpstr>Forradalom után - 1957. 01. 10.</vt:lpstr>
      <vt:lpstr>Bessenyei Bánkja - 1970.02.20</vt:lpstr>
      <vt:lpstr>Sinkovics Imre Bánkja – 1975. </vt:lpstr>
      <vt:lpstr>Bánk bán New Yorkban – 1987. 10. 31.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BÁNK BÁN A NEMZETI SZÍNHÁZBAN</dc:title>
  <dc:creator>O365 felhasználó</dc:creator>
  <cp:lastModifiedBy>O365 felhasználó</cp:lastModifiedBy>
  <cp:revision>80</cp:revision>
  <dcterms:created xsi:type="dcterms:W3CDTF">2024-05-18T07:44:23Z</dcterms:created>
  <dcterms:modified xsi:type="dcterms:W3CDTF">2024-05-19T10:11:01Z</dcterms:modified>
</cp:coreProperties>
</file>