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5" r:id="rId4"/>
    <p:sldId id="264" r:id="rId5"/>
    <p:sldId id="258" r:id="rId6"/>
    <p:sldId id="263" r:id="rId7"/>
    <p:sldId id="259" r:id="rId8"/>
    <p:sldId id="267" r:id="rId9"/>
    <p:sldId id="262" r:id="rId10"/>
    <p:sldId id="260" r:id="rId11"/>
    <p:sldId id="268" r:id="rId12"/>
    <p:sldId id="261" r:id="rId13"/>
    <p:sldId id="266" r:id="rId14"/>
    <p:sldId id="269" r:id="rId15"/>
    <p:sldId id="270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906F"/>
    <a:srgbClr val="EAE2DA"/>
    <a:srgbClr val="DACBBC"/>
    <a:srgbClr val="FECADB"/>
    <a:srgbClr val="FDECD5"/>
    <a:srgbClr val="FEB8CF"/>
    <a:srgbClr val="FDB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3792" autoAdjust="0"/>
  </p:normalViewPr>
  <p:slideViewPr>
    <p:cSldViewPr snapToGrid="0">
      <p:cViewPr>
        <p:scale>
          <a:sx n="66" d="100"/>
          <a:sy n="66" d="100"/>
        </p:scale>
        <p:origin x="732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E7FFC-E58F-4B52-B014-17008877834E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0461C-2C9E-47AD-8AE5-AA00D47D16AA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0488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461C-2C9E-47AD-8AE5-AA00D47D16AA}" type="slidenum">
              <a:rPr lang="hu-HU" smtClean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403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0461C-2C9E-47AD-8AE5-AA00D47D16AA}" type="slidenum">
              <a:rPr lang="hu-HU" smtClean="0"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609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24DEF7-3060-A2E5-C24C-36C058203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51BE4C-A0BE-6CDE-8C50-B79B83362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685B2F8-4B96-58D6-2606-4AD69CB50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14F3-A9B4-44C8-9CBA-761A6411CCB5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9895296-E6B1-4F0E-EE36-7F9EC1A3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B28013-4515-96E9-8D16-ECCB8E7C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BF3B-B4C3-4EE2-ADD8-68CBD8D99A5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1019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868F5BA-3965-DC39-B042-1B0A9E7A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9F571F3-4376-D5FD-5EEE-05033D5F9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1926377-6AD8-F0F3-75BE-E0911C6E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14F3-A9B4-44C8-9CBA-761A6411CCB5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B953A7F-8BC9-4174-EDB0-B63A5739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3A0691A-2DB1-A737-50F6-595609E9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BF3B-B4C3-4EE2-ADD8-68CBD8D99A5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091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919302B-439A-3CB3-BB17-F9AA084CD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91DF799-2B85-0CF0-9E8E-E253A9A98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866F0DC-29D9-DAD2-C75F-122A8FDD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14F3-A9B4-44C8-9CBA-761A6411CCB5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A07FFE-B4FA-B5E2-D3C9-495E5606F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FAD65A9-4E18-27B1-1AC5-FF5E3C65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BF3B-B4C3-4EE2-ADD8-68CBD8D99A5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87883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871530-A9F8-1ECA-B968-47143CCE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A00BB14-78A8-C2E4-C841-8C4AC4FA3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172744D-FC20-D327-4968-E2FCCAD0B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14F3-A9B4-44C8-9CBA-761A6411CCB5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2F3956A-2EA8-BB1E-4B81-E6BE1B19B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A8E53F3-661D-0E39-C45B-72D1665F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BF3B-B4C3-4EE2-ADD8-68CBD8D99A5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037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054BE9-46CE-1995-DA43-39CFBAC18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ACE38B9-39B4-8768-013D-0322A840B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C1132E3-C692-3F97-28A9-6873A25C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14F3-A9B4-44C8-9CBA-761A6411CCB5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CD34E08-44FA-2786-0BDE-B950E973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BCF9E8-CA15-33AA-C6B9-FBD20F1C9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BF3B-B4C3-4EE2-ADD8-68CBD8D99A5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9639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138D8C-D1DC-C572-B943-76287D84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F53CBB-D759-CEC3-FECD-4FFC536D8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00F67E0-888C-E32A-29B0-945867EFD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7FFDAEC-1572-DB53-2B18-63526261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14F3-A9B4-44C8-9CBA-761A6411CCB5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B6DEC7F-BFDA-ADA5-FF00-9A2F4688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ECC5725-BCCC-AEA9-5CA8-7F1373DE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BF3B-B4C3-4EE2-ADD8-68CBD8D99A5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4596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9FAE6F-0FE9-C1F1-33B3-F6AD8FDD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0F82BED-B439-6D6D-F52A-B4546385C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6A3C521-695C-BDC9-7BE1-4C5B7E01F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0F11EF6-83DE-4549-8149-6D725851F5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0DC9E30-15FA-5903-9120-1D4D628B8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ED73B6A-1C1D-B2E8-A997-C58DF207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14F3-A9B4-44C8-9CBA-761A6411CCB5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7BE9169-508B-E849-10A0-EE198503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88DC0B4-A972-A73C-5A99-8880E4AB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BF3B-B4C3-4EE2-ADD8-68CBD8D99A5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681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A435CD-1C8A-E50D-A407-01C022DD7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3F697E7-FA22-1E76-190E-32B36E5C2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14F3-A9B4-44C8-9CBA-761A6411CCB5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B88DD68-4A48-5A64-9370-FE5236FB2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C428007-00AC-0077-C6F3-9D4DB368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BF3B-B4C3-4EE2-ADD8-68CBD8D99A5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254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D21F4762-4541-101A-A4D4-5AD4F573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14F3-A9B4-44C8-9CBA-761A6411CCB5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BC78541-2A1D-F1A0-F970-A6B6A914A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F086579-D3B7-A073-EDA6-EB638C76A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BF3B-B4C3-4EE2-ADD8-68CBD8D99A5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9219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82E63D-9BF7-1366-BB88-38D06295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C59842-EF0B-542A-CB90-D3C0957C4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5AACEB8-E7CE-E73E-ED82-AB397F971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C3DA892-FA2D-FD47-3BE7-B4BA7BDC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14F3-A9B4-44C8-9CBA-761A6411CCB5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667ECC8-04BE-28A1-0F97-4A64D981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0B64C70-B58F-A5B2-0A74-187B6AEC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BF3B-B4C3-4EE2-ADD8-68CBD8D99A5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329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FBDD6D-C1D7-ED95-D153-8BFC44469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8281185-56B5-0DFB-B74B-5432E16E9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3C66F6B-5E1D-0FC0-5ABF-889C2C97F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E1EBF00-6021-05CE-1283-EC0FA167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14F3-A9B4-44C8-9CBA-761A6411CCB5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76F9389-6C69-0CC3-2B8B-A57297D5F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1F22012-4C5C-7804-C372-E9BEBCCDC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BF3B-B4C3-4EE2-ADD8-68CBD8D99A5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05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59FDFAF-97DA-49FC-4589-70153FE0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F4BC41D-96EA-B131-A954-8BE6D6E93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BF23F99-432F-A2C6-8EB1-AD5DDE5640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D414F3-A9B4-44C8-9CBA-761A6411CCB5}" type="datetimeFigureOut">
              <a:rPr lang="hu-HU" smtClean="0"/>
              <a:t>2024. 05. 20.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0E16037-2935-7BD2-8E8E-F50523429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ACC7EDB-2706-A790-873D-BE8B9D4E8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F9BF3B-B4C3-4EE2-ADD8-68CBD8D99A5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023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rezi.com/lukfqjiewi-b/sinkovits-imre/" TargetMode="External"/><Relationship Id="rId2" Type="http://schemas.openxmlformats.org/officeDocument/2006/relationships/hyperlink" Target="https://www.oszk.hu/sites/default/files/virtualis_kiallitasok/bank_ban/lapok/nsz7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zk.hu/sites/default/files/virtualis_kiallitasok/bank_ban/lapok/tabla.html" TargetMode="External"/><Relationship Id="rId5" Type="http://schemas.openxmlformats.org/officeDocument/2006/relationships/hyperlink" Target="https://joreggelt.blogstar.hu/2019/10/12/40-eve-hunyt-el-marton-endre-ketszeres-kossuth-dijas-rendezo/84484/" TargetMode="External"/><Relationship Id="rId4" Type="http://schemas.openxmlformats.org/officeDocument/2006/relationships/hyperlink" Target="https://szinhaztortenet.hu/results/-/results/9598436c-82df-4208-9dfc-c813fa348186/solr#displayResul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3D49EA5-A364-265E-4885-D1762B267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9204"/>
            <a:ext cx="12192000" cy="952804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8A7D903-BEB0-F79E-C154-B286D06C9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2270" y="-4747617"/>
            <a:ext cx="11488938" cy="1321113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12CE7C4-F9F3-2040-73FB-7412CACBE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980" y="-1351682"/>
            <a:ext cx="11224580" cy="1290714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C507C93-5924-9ADB-A5CB-170DA51CD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16" y="979751"/>
            <a:ext cx="7729870" cy="183343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bg1"/>
                </a:solidFill>
                <a:latin typeface="Algerian" panose="04020705040A02060702" pitchFamily="82" charset="0"/>
              </a:rPr>
              <a:t>Bánk bán a </a:t>
            </a:r>
            <a:br>
              <a:rPr lang="hu-HU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hu-HU" dirty="0">
                <a:solidFill>
                  <a:schemeClr val="bg1"/>
                </a:solidFill>
                <a:latin typeface="Algerian" panose="04020705040A02060702" pitchFamily="82" charset="0"/>
              </a:rPr>
              <a:t>Nemzeti Színházban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B881F41-DB1D-9DD1-96F5-152BFCE76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7473" y="5120804"/>
            <a:ext cx="3491023" cy="693932"/>
          </a:xfrm>
        </p:spPr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Készítette:: 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7DC160DA-1994-8C25-6DA9-90392D6857EB}"/>
              </a:ext>
            </a:extLst>
          </p:cNvPr>
          <p:cNvSpPr/>
          <p:nvPr/>
        </p:nvSpPr>
        <p:spPr>
          <a:xfrm>
            <a:off x="9158496" y="4914736"/>
            <a:ext cx="900000" cy="90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620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lumMod val="50000"/>
                <a:lumOff val="50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F53902-512F-A855-D702-F86EBD61F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9300"/>
            <a:ext cx="5689600" cy="610869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hu-HU" sz="2200" dirty="0"/>
              <a:t>Vidnyánszky</a:t>
            </a:r>
            <a:r>
              <a:rPr lang="hu-HU" sz="2200" dirty="0"/>
              <a:t> Attila a Bánk bánt kamaraszínházi produkcióként is megvalósította. </a:t>
            </a:r>
          </a:p>
          <a:p>
            <a:pPr marL="0" indent="0" algn="just">
              <a:buNone/>
            </a:pPr>
            <a:r>
              <a:rPr lang="hu-HU" sz="2200" dirty="0"/>
              <a:t>Szerb Antal szerint ebben a darabban „az első intonációtól az utolsó szóig magával ragad”, kiváltva a klasszikus tragédiákra jellemző katarzist. Ez a fajta megközelítés annak is a próbája lesz, hogy a mai fiatal generáció számára lehet-e még úgy tolmácsolni a darab személyek közötti konfliktusrendszerét, hogy ez egyúttal a nemzeti sorskérdések iránt is fogékonnyá tegye őket, nemcsak a múlt, hanem a jelen vonatkozásában is.</a:t>
            </a:r>
          </a:p>
          <a:p>
            <a:pPr marL="0" indent="0" algn="just">
              <a:buNone/>
            </a:pPr>
            <a:r>
              <a:rPr lang="hu-HU" sz="2200" dirty="0"/>
              <a:t>Vidnyánszky</a:t>
            </a:r>
            <a:r>
              <a:rPr lang="hu-HU" sz="2200" dirty="0"/>
              <a:t> elmondása szerint ugyanazokkal az elemekkel, rendezői megoldásokkal játszik, amelyekkel húsz évvel ezelőtt is, csak egyre összetettebben. Úgy véli:,, Formai szempontból sokféle dolgot csinálhat az ember a szöveggel, modernizálhatja, átalakíthatja, csak a lelkét ne </a:t>
            </a:r>
            <a:r>
              <a:rPr lang="hu-HU" sz="2200" dirty="0"/>
              <a:t>bántsuk</a:t>
            </a:r>
            <a:r>
              <a:rPr lang="hu-HU" sz="2200" dirty="0"/>
              <a:t>: a mű üzenete szent. Nem hozhatok ki más üzenetet.’’</a:t>
            </a:r>
          </a:p>
          <a:p>
            <a:pPr marL="0" indent="0">
              <a:buNone/>
            </a:pPr>
            <a:endParaRPr lang="hu-HU" sz="1100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02F2E71-EB6A-0389-8F4F-17E01D30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36" y="535877"/>
            <a:ext cx="7494539" cy="213423"/>
          </a:xfrm>
        </p:spPr>
        <p:txBody>
          <a:bodyPr anchor="b">
            <a:normAutofit fontScale="90000"/>
          </a:bodyPr>
          <a:lstStyle/>
          <a:p>
            <a:r>
              <a:rPr lang="hu-HU" dirty="0">
                <a:latin typeface="Algerian" panose="04020705040A02060702" pitchFamily="82" charset="0"/>
              </a:rPr>
              <a:t>A </a:t>
            </a:r>
            <a:r>
              <a:rPr lang="hu-HU" dirty="0">
                <a:latin typeface="Algerian" panose="04020705040A02060702" pitchFamily="82" charset="0"/>
              </a:rPr>
              <a:t>Gobbi</a:t>
            </a:r>
            <a:r>
              <a:rPr lang="hu-HU" dirty="0">
                <a:latin typeface="Algerian" panose="04020705040A02060702" pitchFamily="82" charset="0"/>
              </a:rPr>
              <a:t> Hilda Színpadon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30BF202-1DEA-3830-7F28-D93D87FCF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5243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A16235C-87A8-444D-27DE-3A2905440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5" r="17625" b="2"/>
          <a:stretch/>
        </p:blipFill>
        <p:spPr>
          <a:xfrm>
            <a:off x="5590781" y="2207713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1796AEA-D96A-DAAA-FBEC-9BC5F836E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96" b="-2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803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1" fill="hold" grpId="1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DF37193-1E9A-C97E-04CA-79957FE7A7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-3048" y="-2"/>
            <a:ext cx="12192000" cy="685631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501E000-EEA7-03A2-5799-E7FBDD4A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17" y="259881"/>
            <a:ext cx="4299146" cy="837399"/>
          </a:xfrm>
        </p:spPr>
        <p:txBody>
          <a:bodyPr anchor="t"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latin typeface="Algerian" panose="04020705040A02060702" pitchFamily="82" charset="0"/>
              </a:rPr>
              <a:t>Miben más?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6DDA58D-FEB9-7B1C-FBEA-495D2A10A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17" y="914400"/>
            <a:ext cx="10726226" cy="5563402"/>
          </a:xfrm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hu-HU" sz="1900" b="1" dirty="0">
                <a:solidFill>
                  <a:srgbClr val="FFFFFF"/>
                </a:solidFill>
              </a:rPr>
              <a:t>A 2017-es rendezés kiemelte a kegyelem gesztusát: II. Endre király nem rendez vérfürdőt, miután Bánk bán megöli a feleségét, Gertrudist. Szintén erős üzenet volt hat éve az „Ott van a haza, hol a haszon” gondolata </a:t>
            </a:r>
            <a:r>
              <a:rPr lang="hu-HU" sz="1900" b="1" dirty="0">
                <a:solidFill>
                  <a:srgbClr val="FFFFFF"/>
                </a:solidFill>
              </a:rPr>
              <a:t>Biberachtól</a:t>
            </a:r>
            <a:r>
              <a:rPr lang="hu-HU" sz="1900" b="1" dirty="0">
                <a:solidFill>
                  <a:srgbClr val="FFFFFF"/>
                </a:solidFill>
              </a:rPr>
              <a:t>, és a rendező elmondása szerint </a:t>
            </a:r>
            <a:r>
              <a:rPr lang="hu-HU" sz="1900" b="1" dirty="0">
                <a:solidFill>
                  <a:srgbClr val="FFFFFF"/>
                </a:solidFill>
              </a:rPr>
              <a:t>Biberach</a:t>
            </a:r>
            <a:r>
              <a:rPr lang="hu-HU" sz="1900" b="1" dirty="0">
                <a:solidFill>
                  <a:srgbClr val="FFFFFF"/>
                </a:solidFill>
              </a:rPr>
              <a:t> jelenléte most is erős, „mert azóta csak erősödött ez az érzésem. Irgalmatlan mennyiségű </a:t>
            </a:r>
            <a:r>
              <a:rPr lang="hu-HU" sz="1900" b="1" dirty="0">
                <a:solidFill>
                  <a:srgbClr val="FFFFFF"/>
                </a:solidFill>
              </a:rPr>
              <a:t>Biberach</a:t>
            </a:r>
            <a:r>
              <a:rPr lang="hu-HU" sz="1900" b="1" dirty="0">
                <a:solidFill>
                  <a:srgbClr val="FFFFFF"/>
                </a:solidFill>
              </a:rPr>
              <a:t> van Magyarországon”.</a:t>
            </a:r>
          </a:p>
          <a:p>
            <a:pPr algn="just"/>
            <a:r>
              <a:rPr lang="hu-HU" sz="1900" b="1" dirty="0">
                <a:solidFill>
                  <a:srgbClr val="FFFFFF"/>
                </a:solidFill>
              </a:rPr>
              <a:t>A rendező elmondása szerint a magánéleti szál is hangsúlyosan jelenik meg, például az, ahogy Gertrudis öccse, Ottó elcsábítja Bánk bán feleségét, Melindát:</a:t>
            </a:r>
          </a:p>
          <a:p>
            <a:pPr algn="just"/>
            <a:r>
              <a:rPr lang="hu-HU" sz="1900" b="1" dirty="0">
                <a:solidFill>
                  <a:srgbClr val="FFFFFF"/>
                </a:solidFill>
              </a:rPr>
              <a:t>„Az ember meg akarja fejteni Bánk bánt, meg akarja fejteni egy kicsit a lelkét, hogy miért úgy cselekszik, ahogy. Abszolút érzem, hogy miért nem lép, és miért nem csapja agyon Ottót. Nem ez a lényeg. A lényeg az, hogy megbizonyosodjék, hogy a felesége tiszta. Ha a felesége tiszta, akkor nem érdekes, hogy mit csinál Ottó, Béla vagy Karcsi. Ha viszont nem tiszta, akkor meg nincs értelme agyoncsapni Ottót, mert akkor az életem legfontosabb része, lényege, a feleségem, az a szent viszony sérül, amit az ember a felesége iránt érez. Marhaság, amikor az egyenjogúságról beszélnek, mert normális esetben a nő százszorosan fölötte áll a férfinak. Ez van Bánk bánban, és érzi, hogy mindene összetörik, összeroppan. Mindene. Igen, valóban, ha nagyon akarom, akkor azt mondom, hogy az előző Bánk bánokhoz képest a magánéleti vonal erősödött.</a:t>
            </a:r>
          </a:p>
        </p:txBody>
      </p:sp>
    </p:spTree>
    <p:extLst>
      <p:ext uri="{BB962C8B-B14F-4D97-AF65-F5344CB8AC3E}">
        <p14:creationId xmlns:p14="http://schemas.microsoft.com/office/powerpoint/2010/main" val="191386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9F2B0F3-1332-F7B7-552F-50FB93195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9" r="11903" b="-2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CA35125A-A1A4-40EB-B5EE-4371BC4DD4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47004" cy="6858000"/>
          </a:xfrm>
          <a:custGeom>
            <a:avLst/>
            <a:gdLst>
              <a:gd name="connsiteX0" fmla="*/ 39602 w 7347004"/>
              <a:gd name="connsiteY0" fmla="*/ 0 h 6858000"/>
              <a:gd name="connsiteX1" fmla="*/ 5675927 w 7347004"/>
              <a:gd name="connsiteY1" fmla="*/ 0 h 6858000"/>
              <a:gd name="connsiteX2" fmla="*/ 5698706 w 7347004"/>
              <a:gd name="connsiteY2" fmla="*/ 14997 h 6858000"/>
              <a:gd name="connsiteX3" fmla="*/ 7347004 w 7347004"/>
              <a:gd name="connsiteY3" fmla="*/ 3621656 h 6858000"/>
              <a:gd name="connsiteX4" fmla="*/ 5417159 w 7347004"/>
              <a:gd name="connsiteY4" fmla="*/ 6374814 h 6858000"/>
              <a:gd name="connsiteX5" fmla="*/ 4885213 w 7347004"/>
              <a:gd name="connsiteY5" fmla="*/ 6780599 h 6858000"/>
              <a:gd name="connsiteX6" fmla="*/ 4770148 w 7347004"/>
              <a:gd name="connsiteY6" fmla="*/ 6858000 h 6858000"/>
              <a:gd name="connsiteX7" fmla="*/ 850790 w 7347004"/>
              <a:gd name="connsiteY7" fmla="*/ 6858000 h 6858000"/>
              <a:gd name="connsiteX8" fmla="*/ 39602 w 7347004"/>
              <a:gd name="connsiteY8" fmla="*/ 6858000 h 6858000"/>
              <a:gd name="connsiteX9" fmla="*/ 0 w 7347004"/>
              <a:gd name="connsiteY9" fmla="*/ 6858000 h 6858000"/>
              <a:gd name="connsiteX10" fmla="*/ 0 w 7347004"/>
              <a:gd name="connsiteY10" fmla="*/ 1 h 6858000"/>
              <a:gd name="connsiteX11" fmla="*/ 39602 w 7347004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7004" h="6858000">
                <a:moveTo>
                  <a:pt x="39602" y="0"/>
                </a:moveTo>
                <a:lnTo>
                  <a:pt x="5675927" y="0"/>
                </a:lnTo>
                <a:lnTo>
                  <a:pt x="5698706" y="14997"/>
                </a:lnTo>
                <a:cubicBezTo>
                  <a:pt x="6756281" y="754641"/>
                  <a:pt x="7347004" y="2093192"/>
                  <a:pt x="7347004" y="3621656"/>
                </a:cubicBezTo>
                <a:cubicBezTo>
                  <a:pt x="7347004" y="4969131"/>
                  <a:pt x="6390781" y="5602839"/>
                  <a:pt x="5417159" y="6374814"/>
                </a:cubicBezTo>
                <a:cubicBezTo>
                  <a:pt x="5239858" y="6515397"/>
                  <a:pt x="5064178" y="6653108"/>
                  <a:pt x="4885213" y="6780599"/>
                </a:cubicBezTo>
                <a:lnTo>
                  <a:pt x="4770148" y="6858000"/>
                </a:lnTo>
                <a:lnTo>
                  <a:pt x="850790" y="6858000"/>
                </a:lnTo>
                <a:lnTo>
                  <a:pt x="39602" y="6858000"/>
                </a:lnTo>
                <a:lnTo>
                  <a:pt x="0" y="6858000"/>
                </a:lnTo>
                <a:lnTo>
                  <a:pt x="0" y="1"/>
                </a:lnTo>
                <a:lnTo>
                  <a:pt x="39602" y="1"/>
                </a:ln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E739BEF-402A-B161-5C74-3B896BDC1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1" y="380008"/>
            <a:ext cx="5242245" cy="621019"/>
          </a:xfrm>
        </p:spPr>
        <p:txBody>
          <a:bodyPr anchor="b">
            <a:normAutofit/>
          </a:bodyPr>
          <a:lstStyle/>
          <a:p>
            <a:r>
              <a:rPr lang="hu-HU" sz="3600" dirty="0">
                <a:latin typeface="Algerian" panose="04020705040A02060702" pitchFamily="82" charset="0"/>
              </a:rPr>
              <a:t>Vidnyánszky</a:t>
            </a:r>
            <a:r>
              <a:rPr lang="hu-HU" sz="3600" dirty="0">
                <a:latin typeface="Algerian" panose="04020705040A02060702" pitchFamily="82" charset="0"/>
              </a:rPr>
              <a:t> Attila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9121D4-0355-47E6-4C07-7CE1734934CB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220954" y="1260910"/>
            <a:ext cx="7126047" cy="5207268"/>
          </a:xfrm>
        </p:spPr>
        <p:txBody>
          <a:bodyPr>
            <a:normAutofit fontScale="85000" lnSpcReduction="20000"/>
          </a:bodyPr>
          <a:lstStyle/>
          <a:p>
            <a:r>
              <a:rPr lang="hu-HU" sz="2000" dirty="0"/>
              <a:t>Magyar színház- és operarendező, tanár. 1964-ben született az ukrajnai Beregszászon. Magyar szakon végezett az Ungvári Állami Egyetemen (1985). Két évig irodalmat és történelmet tanított. 1992-ben a kijevi Állami </a:t>
            </a:r>
            <a:r>
              <a:rPr lang="hu-HU" sz="2000" dirty="0"/>
              <a:t>Karpenko-Karij</a:t>
            </a:r>
            <a:r>
              <a:rPr lang="hu-HU" sz="2000" dirty="0"/>
              <a:t> Színház- és Filmművészeti Főiskolán színházi rendezői diplomát szerzett.</a:t>
            </a:r>
          </a:p>
          <a:p>
            <a:r>
              <a:rPr lang="hu-HU" sz="2000" dirty="0"/>
              <a:t>1993-ban megalapította saját társulatát, a beregszászi Illyés Gyula Magyar Nemzeti Színházat, amelynek máig főrendezője. 2013 óta a Nemzeti Színház főigazgatója. 2014-ben megalapította a Nemzeti Színház MITEM fesztiválját (Madách International </a:t>
            </a:r>
            <a:r>
              <a:rPr lang="hu-HU" sz="2000" dirty="0"/>
              <a:t>Theatre</a:t>
            </a:r>
            <a:r>
              <a:rPr lang="hu-HU" sz="2000" dirty="0"/>
              <a:t> Meeting). 2023-tól a Színház Olimpia Nemzetközi Bizottságának tagja, a 2023-as budapesti Színházi Olimpia művészeti vezetője. </a:t>
            </a:r>
            <a:endParaRPr lang="hu-HU" sz="2000" dirty="0"/>
          </a:p>
          <a:p>
            <a:r>
              <a:rPr lang="hu-HU" sz="2000" dirty="0" smtClean="0"/>
              <a:t>Rendezett </a:t>
            </a:r>
            <a:r>
              <a:rPr lang="hu-HU" sz="2000" dirty="0"/>
              <a:t>a kijevi Nemzeti Akadémiai Színházban, az </a:t>
            </a:r>
            <a:r>
              <a:rPr lang="hu-HU" sz="2000" dirty="0"/>
              <a:t>Alekszandrinszkij</a:t>
            </a:r>
            <a:r>
              <a:rPr lang="hu-HU" sz="2000" dirty="0"/>
              <a:t> Színházban (Szentpétervár) és a Magyar Állami Operaházban is. Előadásaival </a:t>
            </a:r>
            <a:r>
              <a:rPr lang="hu-HU" sz="2000" dirty="0" smtClean="0"/>
              <a:t>bejárta</a:t>
            </a:r>
            <a:br>
              <a:rPr lang="hu-HU" sz="2000" dirty="0" smtClean="0"/>
            </a:br>
            <a:r>
              <a:rPr lang="hu-HU" sz="2000" dirty="0" smtClean="0"/>
              <a:t>Európát </a:t>
            </a:r>
            <a:r>
              <a:rPr lang="hu-HU" sz="2000" dirty="0"/>
              <a:t>Stockholmtól Moszkván </a:t>
            </a:r>
            <a:r>
              <a:rPr lang="hu-HU" sz="2000" dirty="0" smtClean="0"/>
              <a:t>át</a:t>
            </a:r>
            <a:br>
              <a:rPr lang="hu-HU" sz="2000" dirty="0" smtClean="0"/>
            </a:br>
            <a:r>
              <a:rPr lang="hu-HU" sz="2000" dirty="0" smtClean="0"/>
              <a:t>Tbilisziig</a:t>
            </a:r>
            <a:r>
              <a:rPr lang="hu-HU" sz="2000" dirty="0"/>
              <a:t>, Strasbourgtól Nancyn </a:t>
            </a:r>
            <a:r>
              <a:rPr lang="hu-HU" sz="2000" dirty="0" smtClean="0"/>
              <a:t>át</a:t>
            </a:r>
            <a:br>
              <a:rPr lang="hu-HU" sz="2000" dirty="0" smtClean="0"/>
            </a:br>
            <a:r>
              <a:rPr lang="hu-HU" sz="2000" dirty="0" smtClean="0"/>
              <a:t>Kijevig</a:t>
            </a:r>
            <a:r>
              <a:rPr lang="hu-HU" sz="2000" dirty="0"/>
              <a:t>. </a:t>
            </a:r>
            <a:endParaRPr lang="hu-HU" sz="2000" dirty="0" smtClean="0"/>
          </a:p>
          <a:p>
            <a:r>
              <a:rPr lang="hu-HU" sz="2000" dirty="0" smtClean="0"/>
              <a:t>Számos </a:t>
            </a:r>
            <a:r>
              <a:rPr lang="hu-HU" sz="2000" dirty="0"/>
              <a:t>kitüntetés </a:t>
            </a:r>
            <a:r>
              <a:rPr lang="hu-HU" sz="2000" dirty="0" smtClean="0"/>
              <a:t>birtokosa:</a:t>
            </a:r>
            <a:br>
              <a:rPr lang="hu-HU" sz="2000" dirty="0" smtClean="0"/>
            </a:br>
            <a:r>
              <a:rPr lang="hu-HU" sz="2000" dirty="0" smtClean="0"/>
              <a:t>Ukrajna </a:t>
            </a:r>
            <a:r>
              <a:rPr lang="hu-HU" sz="2000" dirty="0"/>
              <a:t>Érdemes Művésze (</a:t>
            </a:r>
            <a:r>
              <a:rPr lang="hu-HU" sz="2000" dirty="0" smtClean="0"/>
              <a:t>2002)</a:t>
            </a:r>
            <a:br>
              <a:rPr lang="hu-HU" sz="2000" dirty="0" smtClean="0"/>
            </a:br>
            <a:r>
              <a:rPr lang="hu-HU" sz="2000" dirty="0" smtClean="0"/>
              <a:t>Mejerhold</a:t>
            </a:r>
            <a:r>
              <a:rPr lang="hu-HU" sz="2000" dirty="0" smtClean="0"/>
              <a:t>-díj </a:t>
            </a:r>
            <a:r>
              <a:rPr lang="hu-HU" sz="2000" dirty="0"/>
              <a:t>(2009, </a:t>
            </a:r>
            <a:r>
              <a:rPr lang="hu-HU" sz="2000" dirty="0" smtClean="0"/>
              <a:t>Moszkva)</a:t>
            </a:r>
            <a:br>
              <a:rPr lang="hu-HU" sz="2000" dirty="0" smtClean="0"/>
            </a:br>
            <a:r>
              <a:rPr lang="hu-HU" sz="2000" dirty="0" smtClean="0"/>
              <a:t>Kossuth-díj </a:t>
            </a:r>
            <a:r>
              <a:rPr lang="hu-HU" sz="2000" dirty="0"/>
              <a:t>(2011</a:t>
            </a:r>
            <a:r>
              <a:rPr lang="hu-HU" sz="2000" dirty="0" smtClean="0"/>
              <a:t>)</a:t>
            </a:r>
            <a:endParaRPr lang="hu-HU" sz="2000" dirty="0"/>
          </a:p>
          <a:p>
            <a:endParaRPr lang="hu-HU" sz="2000" dirty="0"/>
          </a:p>
          <a:p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417788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01433D-1123-CAD3-34C8-F612B5E96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99" y="81354"/>
            <a:ext cx="7134415" cy="800259"/>
          </a:xfrm>
        </p:spPr>
        <p:txBody>
          <a:bodyPr anchor="b">
            <a:normAutofit/>
          </a:bodyPr>
          <a:lstStyle/>
          <a:p>
            <a:r>
              <a:rPr lang="hu-HU" dirty="0">
                <a:latin typeface="Algerian" panose="04020705040A02060702" pitchFamily="82" charset="0"/>
              </a:rPr>
              <a:t>Bánk-misszió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0690" y="-18918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0C0A3EC-44A6-5AA8-37AC-51C87EAFA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0" r="-2" b="-2"/>
          <a:stretch/>
        </p:blipFill>
        <p:spPr>
          <a:xfrm>
            <a:off x="6232303" y="3297831"/>
            <a:ext cx="5959692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24529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C3CC0C-A7BF-AEC5-AE73-AB68B9235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42" y="881613"/>
            <a:ext cx="8700171" cy="19773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500" dirty="0" smtClean="0"/>
              <a:t>Vidnyánszky</a:t>
            </a:r>
            <a:r>
              <a:rPr lang="hu-HU" sz="1500" dirty="0" smtClean="0"/>
              <a:t> </a:t>
            </a:r>
            <a:r>
              <a:rPr lang="hu-HU" sz="1500" dirty="0"/>
              <a:t>Attila a 2017-es Bánk Bán rendezése után egy új ötlettel ált elő, a mű kivitelezéséhez. Egy úgy nevezett Bánk-missziót hozott létre, melynek célja, hogy a fiataloknak még érthetőbbé tegye a dráma üzenetét. A rendezőt idézve: Nem az a nehéz, hogy „megtanítsuk” a diákoknak a művet. Hanem az, hogy „megéreztessük”. Hogy velük is megtörténhessen az, amiért egy műalkotás megszületik: a katarzis. - … - Nagy segítség lett volna akkor nekem ott abban az osztályban, a </a:t>
            </a:r>
            <a:r>
              <a:rPr lang="hu-HU" sz="1500" dirty="0"/>
              <a:t>nagymuzsalyi</a:t>
            </a:r>
            <a:r>
              <a:rPr lang="hu-HU" sz="1500" dirty="0"/>
              <a:t> iskola tanáraként (akkoriban még előtte álltam a rendezői tanulmányaimnak), ha egy ilyen </a:t>
            </a:r>
            <a:r>
              <a:rPr lang="hu-HU" sz="1500" dirty="0"/>
              <a:t>tantermi</a:t>
            </a:r>
            <a:r>
              <a:rPr lang="hu-HU" sz="1500" dirty="0"/>
              <a:t> előadást hívhatok segítségül. Hogy ott „élőben”, előttünk születhetett volna meg Bánk bán, Melinda, Gertrudis, Ottó, </a:t>
            </a:r>
            <a:r>
              <a:rPr lang="hu-HU" sz="1500" dirty="0"/>
              <a:t>Biberach</a:t>
            </a:r>
            <a:r>
              <a:rPr lang="hu-HU" sz="1500" dirty="0"/>
              <a:t> és Endre király igazsága.</a:t>
            </a:r>
          </a:p>
          <a:p>
            <a:pPr marL="0" indent="0">
              <a:buNone/>
            </a:pPr>
            <a:r>
              <a:rPr lang="hu-HU" sz="1500" dirty="0" smtClean="0"/>
              <a:t>Most </a:t>
            </a:r>
            <a:r>
              <a:rPr lang="hu-HU" sz="1500" dirty="0"/>
              <a:t>van egy ilyen előadás, a címe: A Bánk-misszió.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B4EA3C4-DA68-41B9-CF41-B611431DC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76" r="8473" b="-2"/>
          <a:stretch/>
        </p:blipFill>
        <p:spPr>
          <a:xfrm>
            <a:off x="8898128" y="10"/>
            <a:ext cx="329387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9EB0536-82D4-0D73-2B03-72DD54F84CDF}"/>
              </a:ext>
            </a:extLst>
          </p:cNvPr>
          <p:cNvSpPr txBox="1"/>
          <p:nvPr/>
        </p:nvSpPr>
        <p:spPr>
          <a:xfrm>
            <a:off x="197642" y="3740537"/>
            <a:ext cx="62034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dirty="0"/>
              <a:t>A feldolgozásban könnyítettek a dráma nyelvezetén és habár a játékidőn rövidítettek az öt felvonásos szerkezet megmaradt, nem marad ki egyetlen szereplő </a:t>
            </a:r>
            <a:r>
              <a:rPr lang="hu-HU" sz="1500" dirty="0" smtClean="0"/>
              <a:t>és egyetlen </a:t>
            </a:r>
            <a:r>
              <a:rPr lang="hu-HU" sz="1500" dirty="0"/>
              <a:t>történetszál sem a drámából.</a:t>
            </a:r>
          </a:p>
          <a:p>
            <a:r>
              <a:rPr lang="hu-HU" sz="1500" dirty="0"/>
              <a:t>Az előadás a Nemzeti Színházban 2017 szeptemberében bemutatott „nagy Bánk bán” nyomán készült. A </a:t>
            </a:r>
            <a:r>
              <a:rPr lang="hu-HU" sz="1500" dirty="0"/>
              <a:t>tantermi</a:t>
            </a:r>
            <a:r>
              <a:rPr lang="hu-HU" sz="1500" dirty="0"/>
              <a:t> előadást színinövendékekkel valósult meg. Olyan fiatal felnőttek játszák a szereplőket, akik csupán pár évvel idősebbek a még iskolapadban ülő közönségüknél.  A kötelező olvasmány unalma és kényszere helyett színházi élménnyel teszik érdekessé a tananyagot.</a:t>
            </a:r>
          </a:p>
        </p:txBody>
      </p:sp>
    </p:spTree>
    <p:extLst>
      <p:ext uri="{BB962C8B-B14F-4D97-AF65-F5344CB8AC3E}">
        <p14:creationId xmlns:p14="http://schemas.microsoft.com/office/powerpoint/2010/main" val="42507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906F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A5D4F457-0FDE-01CE-965F-81A1FD7C87E9}"/>
              </a:ext>
            </a:extLst>
          </p:cNvPr>
          <p:cNvGrpSpPr/>
          <p:nvPr/>
        </p:nvGrpSpPr>
        <p:grpSpPr>
          <a:xfrm>
            <a:off x="-3018217" y="-599282"/>
            <a:ext cx="12622722" cy="3254376"/>
            <a:chOff x="-2710269" y="55955"/>
            <a:chExt cx="12622722" cy="3254376"/>
          </a:xfrm>
        </p:grpSpPr>
        <p:sp>
          <p:nvSpPr>
            <p:cNvPr id="5" name="Kettős hullám 4">
              <a:extLst>
                <a:ext uri="{FF2B5EF4-FFF2-40B4-BE49-F238E27FC236}">
                  <a16:creationId xmlns:a16="http://schemas.microsoft.com/office/drawing/2014/main" id="{6584C891-A17D-EA01-EE01-69DE70C49474}"/>
                </a:ext>
              </a:extLst>
            </p:cNvPr>
            <p:cNvSpPr/>
            <p:nvPr/>
          </p:nvSpPr>
          <p:spPr>
            <a:xfrm rot="19642060">
              <a:off x="-2710269" y="55955"/>
              <a:ext cx="12622722" cy="3254376"/>
            </a:xfrm>
            <a:prstGeom prst="doubleWave">
              <a:avLst/>
            </a:prstGeom>
            <a:solidFill>
              <a:srgbClr val="DACBBC">
                <a:alpha val="66000"/>
              </a:srgbClr>
            </a:solidFill>
            <a:ln>
              <a:solidFill>
                <a:srgbClr val="DACB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4" name="Kettős hullám 3">
              <a:extLst>
                <a:ext uri="{FF2B5EF4-FFF2-40B4-BE49-F238E27FC236}">
                  <a16:creationId xmlns:a16="http://schemas.microsoft.com/office/drawing/2014/main" id="{ACAA2BDB-F79A-C054-2011-4608DDA5AF27}"/>
                </a:ext>
              </a:extLst>
            </p:cNvPr>
            <p:cNvSpPr/>
            <p:nvPr/>
          </p:nvSpPr>
          <p:spPr>
            <a:xfrm rot="19642060">
              <a:off x="-2404153" y="404013"/>
              <a:ext cx="12010490" cy="2558265"/>
            </a:xfrm>
            <a:prstGeom prst="doubleWave">
              <a:avLst/>
            </a:prstGeom>
            <a:solidFill>
              <a:srgbClr val="EAE2DA"/>
            </a:solidFill>
            <a:ln>
              <a:solidFill>
                <a:srgbClr val="EAE2D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B7F3C92B-8C96-D084-BF4F-EDB8CFF451E6}"/>
              </a:ext>
            </a:extLst>
          </p:cNvPr>
          <p:cNvGrpSpPr/>
          <p:nvPr/>
        </p:nvGrpSpPr>
        <p:grpSpPr>
          <a:xfrm>
            <a:off x="2728857" y="3603624"/>
            <a:ext cx="12622722" cy="3254376"/>
            <a:chOff x="-2710269" y="55955"/>
            <a:chExt cx="12622722" cy="3254376"/>
          </a:xfrm>
        </p:grpSpPr>
        <p:sp>
          <p:nvSpPr>
            <p:cNvPr id="13" name="Kettős hullám 12">
              <a:extLst>
                <a:ext uri="{FF2B5EF4-FFF2-40B4-BE49-F238E27FC236}">
                  <a16:creationId xmlns:a16="http://schemas.microsoft.com/office/drawing/2014/main" id="{4A86A395-5084-8A83-B3A3-747B00CC0C61}"/>
                </a:ext>
              </a:extLst>
            </p:cNvPr>
            <p:cNvSpPr/>
            <p:nvPr/>
          </p:nvSpPr>
          <p:spPr>
            <a:xfrm rot="19642060">
              <a:off x="-2710269" y="55955"/>
              <a:ext cx="12622722" cy="3254376"/>
            </a:xfrm>
            <a:prstGeom prst="doubleWave">
              <a:avLst/>
            </a:prstGeom>
            <a:solidFill>
              <a:srgbClr val="DACBBC">
                <a:alpha val="66000"/>
              </a:srgbClr>
            </a:solidFill>
            <a:ln>
              <a:solidFill>
                <a:srgbClr val="DACB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4" name="Kettős hullám 13">
              <a:extLst>
                <a:ext uri="{FF2B5EF4-FFF2-40B4-BE49-F238E27FC236}">
                  <a16:creationId xmlns:a16="http://schemas.microsoft.com/office/drawing/2014/main" id="{A9A1103C-C6F0-2DA3-0A47-A67804E441EA}"/>
                </a:ext>
              </a:extLst>
            </p:cNvPr>
            <p:cNvSpPr/>
            <p:nvPr/>
          </p:nvSpPr>
          <p:spPr>
            <a:xfrm rot="19642060">
              <a:off x="-2404153" y="404013"/>
              <a:ext cx="12010490" cy="2558265"/>
            </a:xfrm>
            <a:prstGeom prst="doubleWave">
              <a:avLst/>
            </a:prstGeom>
            <a:solidFill>
              <a:srgbClr val="EAE2DA"/>
            </a:solidFill>
            <a:ln>
              <a:solidFill>
                <a:srgbClr val="EAE2D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9DEB0F9E-93A0-412E-8052-263FD2FB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Források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34C73C-3F62-9A17-8E3D-966742BAE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>
                <a:hlinkClick r:id="rId2"/>
              </a:rPr>
              <a:t>https://www.oszk.hu/sites/default/files/virtualis_kiallitasok/bank_ban/lapok/nsz75.html</a:t>
            </a:r>
            <a:endParaRPr lang="hu-HU" dirty="0"/>
          </a:p>
          <a:p>
            <a:r>
              <a:rPr lang="hu-HU" dirty="0">
                <a:hlinkClick r:id="rId3"/>
              </a:rPr>
              <a:t>https://prezi.com/lukfqjiewi-b/sinkovits-imre/</a:t>
            </a:r>
            <a:endParaRPr lang="hu-HU" dirty="0"/>
          </a:p>
          <a:p>
            <a:r>
              <a:rPr lang="hu-HU" dirty="0">
                <a:hlinkClick r:id="rId4"/>
              </a:rPr>
              <a:t>https://szinhaztortenet.hu/results/-/results/9598436c-82df-4208-9dfc-c813fa348186/solr#displayResult</a:t>
            </a:r>
            <a:endParaRPr lang="hu-HU" dirty="0"/>
          </a:p>
          <a:p>
            <a:r>
              <a:rPr lang="hu-HU" dirty="0">
                <a:hlinkClick r:id="rId5"/>
              </a:rPr>
              <a:t>https://joreggelt.blogstar.hu/2019/10/12/40-eve-hunyt-el-marton-endre-ketszeres-kossuth-dijas-rendezo/84484/</a:t>
            </a:r>
            <a:endParaRPr lang="hu-HU" dirty="0"/>
          </a:p>
          <a:p>
            <a:r>
              <a:rPr lang="hu-HU" dirty="0">
                <a:hlinkClick r:id="rId6"/>
              </a:rPr>
              <a:t>https://www.oszk.hu/sites/default/files/virtualis_kiallitasok/bank_ban/lapok/tabla.html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787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E8CA14E3-E249-556D-05F7-1EFE174A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241" y="4385397"/>
            <a:ext cx="4812382" cy="18738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kern="1200" dirty="0">
                <a:solidFill>
                  <a:schemeClr val="tx2"/>
                </a:solidFill>
                <a:latin typeface="Algerian" panose="04020705040A02060702" pitchFamily="82" charset="0"/>
              </a:rPr>
              <a:t>Köszönjük</a:t>
            </a:r>
            <a:r>
              <a:rPr lang="en-US" sz="4800" kern="1200" dirty="0">
                <a:solidFill>
                  <a:schemeClr val="tx2"/>
                </a:solidFill>
                <a:latin typeface="Algerian" panose="04020705040A02060702" pitchFamily="82" charset="0"/>
              </a:rPr>
              <a:t> a </a:t>
            </a:r>
            <a:r>
              <a:rPr lang="en-US" sz="4800" kern="1200" dirty="0">
                <a:solidFill>
                  <a:schemeClr val="tx2"/>
                </a:solidFill>
                <a:latin typeface="Algerian" panose="04020705040A02060702" pitchFamily="82" charset="0"/>
              </a:rPr>
              <a:t>figyelmet</a:t>
            </a:r>
            <a:r>
              <a:rPr lang="en-US" sz="4800" kern="1200" dirty="0">
                <a:solidFill>
                  <a:schemeClr val="tx2"/>
                </a:solidFill>
                <a:latin typeface="Algerian" panose="04020705040A02060702" pitchFamily="82" charset="0"/>
              </a:rPr>
              <a:t>!</a:t>
            </a:r>
          </a:p>
        </p:txBody>
      </p:sp>
      <p:pic>
        <p:nvPicPr>
          <p:cNvPr id="22" name="Kép 21" descr="A képen ruházat, szöveg, személy, Emberi arc látható&#10;&#10;Automatikusan generált leírás">
            <a:extLst>
              <a:ext uri="{FF2B5EF4-FFF2-40B4-BE49-F238E27FC236}">
                <a16:creationId xmlns:a16="http://schemas.microsoft.com/office/drawing/2014/main" id="{0237A635-1BE5-93CA-A281-E3BBDDC4B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2" b="6003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79" name="Freeform: Shape 78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6" name="Kép 15" descr="A képen Emberi arc, személy, ruházat, Tánc látható&#10;&#10;Automatikusan generált leírás">
            <a:extLst>
              <a:ext uri="{FF2B5EF4-FFF2-40B4-BE49-F238E27FC236}">
                <a16:creationId xmlns:a16="http://schemas.microsoft.com/office/drawing/2014/main" id="{365870F0-F0DC-67F4-201B-05A775C91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r="11979" b="2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88" name="Freeform: Shape 87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Kép 17" descr="A képen szöveg, ruházat, Tánc, ruha látható&#10;&#10;Automatikusan generált leírás">
            <a:extLst>
              <a:ext uri="{FF2B5EF4-FFF2-40B4-BE49-F238E27FC236}">
                <a16:creationId xmlns:a16="http://schemas.microsoft.com/office/drawing/2014/main" id="{C1A472CE-6498-4093-B490-71E87BC03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r="-3" b="-3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94" name="Freeform: Shape 93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27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9392140-D0C7-0C25-34E1-10F731E59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EF84A49-9BCD-98F1-C4FE-5A880E06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hu-HU" sz="4000" dirty="0">
                <a:latin typeface="Algerian" panose="04020705040A02060702" pitchFamily="82" charset="0"/>
              </a:rPr>
              <a:t>Első Bánk bán a Nemzetiben (1839)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61D8F64-FF42-BFEA-3A52-75A9BBEB9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0467"/>
            <a:ext cx="4113944" cy="4758266"/>
          </a:xfrm>
        </p:spPr>
        <p:txBody>
          <a:bodyPr>
            <a:normAutofit/>
          </a:bodyPr>
          <a:lstStyle/>
          <a:p>
            <a:r>
              <a:rPr lang="hu-HU" sz="2000" dirty="0"/>
              <a:t>1837-ben nyitották meg az első állandó magyar színházat Pesten, Pesti Magyar Színház néven.  A város végén, az akkori Kerepesi úton, ma Rákóczi úton állt, az Astoria szállóval szemben</a:t>
            </a:r>
          </a:p>
          <a:p>
            <a:r>
              <a:rPr lang="hu-HU" sz="2000" dirty="0"/>
              <a:t>Itt adták elő először a Bánk bánt</a:t>
            </a:r>
          </a:p>
          <a:p>
            <a:r>
              <a:rPr lang="hu-HU" sz="2000" dirty="0"/>
              <a:t>A darab vegyes érzéseket keltett a </a:t>
            </a:r>
            <a:r>
              <a:rPr lang="hu-HU" sz="2000" dirty="0" smtClean="0"/>
              <a:t>nézőkben, valamint a </a:t>
            </a:r>
            <a:r>
              <a:rPr lang="hu-HU" sz="2000" dirty="0"/>
              <a:t>kor </a:t>
            </a:r>
            <a:r>
              <a:rPr lang="hu-HU" sz="2000" dirty="0" smtClean="0"/>
              <a:t>kritikusait </a:t>
            </a:r>
            <a:r>
              <a:rPr lang="hu-HU" sz="2000" dirty="0"/>
              <a:t>közt is </a:t>
            </a:r>
            <a:r>
              <a:rPr lang="hu-HU" sz="2000" dirty="0" smtClean="0"/>
              <a:t>megosztotta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00934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95C41F3B-459A-E234-B715-CB3363144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2417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82663544-6237-EB4D-8BD7-0EAE0E2E7DFD}"/>
              </a:ext>
            </a:extLst>
          </p:cNvPr>
          <p:cNvSpPr/>
          <p:nvPr/>
        </p:nvSpPr>
        <p:spPr>
          <a:xfrm>
            <a:off x="-871870" y="-840827"/>
            <a:ext cx="14272559" cy="9506362"/>
          </a:xfrm>
          <a:prstGeom prst="rect">
            <a:avLst/>
          </a:prstGeom>
          <a:solidFill>
            <a:schemeClr val="dk1">
              <a:alpha val="3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83946A5-5BC3-9816-3FD8-68C8672F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  <a:latin typeface="Algerian" panose="04020705040A02060702" pitchFamily="82" charset="0"/>
              </a:rPr>
              <a:t>A kor véleménye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214E27-537D-9EFC-7C3D-2E5D07251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5251269"/>
          </a:xfrm>
          <a:gradFill>
            <a:gsLst>
              <a:gs pos="52000">
                <a:schemeClr val="accent1">
                  <a:lumMod val="0"/>
                  <a:alpha val="19000"/>
                </a:schemeClr>
              </a:gs>
              <a:gs pos="0">
                <a:schemeClr val="bg1"/>
              </a:gs>
              <a:gs pos="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</p:spPr>
        <p:txBody>
          <a:bodyPr>
            <a:normAutofit fontScale="85000" lnSpcReduction="20000"/>
          </a:bodyPr>
          <a:lstStyle/>
          <a:p>
            <a:r>
              <a:rPr lang="hu-HU" dirty="0">
                <a:solidFill>
                  <a:schemeClr val="bg1"/>
                </a:solidFill>
              </a:rPr>
              <a:t>Vörösmarty Mihály így ír az előadásról az Athenaeumban: </a:t>
            </a:r>
            <a:r>
              <a:rPr lang="hu-HU" dirty="0" smtClean="0">
                <a:solidFill>
                  <a:schemeClr val="bg1"/>
                </a:solidFill>
              </a:rPr>
              <a:t/>
            </a:r>
            <a:br>
              <a:rPr lang="hu-HU" dirty="0" smtClean="0">
                <a:solidFill>
                  <a:schemeClr val="bg1"/>
                </a:solidFill>
              </a:rPr>
            </a:br>
            <a:r>
              <a:rPr lang="hu-HU" i="1" dirty="0" smtClean="0">
                <a:solidFill>
                  <a:schemeClr val="bg1"/>
                </a:solidFill>
              </a:rPr>
              <a:t>„</a:t>
            </a:r>
            <a:r>
              <a:rPr lang="hu-HU" i="1" dirty="0">
                <a:solidFill>
                  <a:schemeClr val="bg1"/>
                </a:solidFill>
              </a:rPr>
              <a:t>Sok tekintetben hiányos ’s némileg vad, de erővel teljes színmű. </a:t>
            </a:r>
            <a:r>
              <a:rPr lang="hu-HU" i="1" dirty="0">
                <a:solidFill>
                  <a:schemeClr val="bg1"/>
                </a:solidFill>
              </a:rPr>
              <a:t>Legkevesbbé</a:t>
            </a:r>
            <a:r>
              <a:rPr lang="hu-HU" i="1" dirty="0">
                <a:solidFill>
                  <a:schemeClr val="bg1"/>
                </a:solidFill>
              </a:rPr>
              <a:t> sikerült Bánkbán’ </a:t>
            </a:r>
            <a:r>
              <a:rPr lang="hu-HU" i="1" dirty="0">
                <a:solidFill>
                  <a:schemeClr val="bg1"/>
                </a:solidFill>
              </a:rPr>
              <a:t>charactere</a:t>
            </a:r>
            <a:r>
              <a:rPr lang="hu-HU" i="1" dirty="0">
                <a:solidFill>
                  <a:schemeClr val="bg1"/>
                </a:solidFill>
              </a:rPr>
              <a:t>, kiben nem látjuk azon szilárdságot, </a:t>
            </a:r>
            <a:r>
              <a:rPr lang="hu-HU" i="1" dirty="0">
                <a:solidFill>
                  <a:schemeClr val="bg1"/>
                </a:solidFill>
              </a:rPr>
              <a:t>melly</a:t>
            </a:r>
            <a:r>
              <a:rPr lang="hu-HU" i="1" dirty="0">
                <a:solidFill>
                  <a:schemeClr val="bg1"/>
                </a:solidFill>
              </a:rPr>
              <a:t> az általa elkövetett merész s’ nagy felelősségű tetthez kívántatik. Az egész mű mindenesetre </a:t>
            </a:r>
            <a:r>
              <a:rPr lang="hu-HU" i="1" dirty="0">
                <a:solidFill>
                  <a:schemeClr val="bg1"/>
                </a:solidFill>
              </a:rPr>
              <a:t>magasb</a:t>
            </a:r>
            <a:r>
              <a:rPr lang="hu-HU" i="1" dirty="0">
                <a:solidFill>
                  <a:schemeClr val="bg1"/>
                </a:solidFill>
              </a:rPr>
              <a:t> tehetségre mutat. Drámai sőt színi hatás tekintetében végre a mű ritka tünemény. Csupán a negyedik felvonást </a:t>
            </a:r>
            <a:r>
              <a:rPr lang="hu-HU" i="1" dirty="0">
                <a:solidFill>
                  <a:schemeClr val="bg1"/>
                </a:solidFill>
              </a:rPr>
              <a:t>kívánnók</a:t>
            </a:r>
            <a:r>
              <a:rPr lang="hu-HU" i="1" dirty="0">
                <a:solidFill>
                  <a:schemeClr val="bg1"/>
                </a:solidFill>
              </a:rPr>
              <a:t> kiigazítani.”</a:t>
            </a:r>
          </a:p>
          <a:p>
            <a:r>
              <a:rPr lang="hu-HU" dirty="0">
                <a:solidFill>
                  <a:schemeClr val="bg1"/>
                </a:solidFill>
              </a:rPr>
              <a:t>Magát az előadást középszerűnek, kielégítőnek tartják, de kiemelik Bartha Tiborc-megformálását és Lendvayné Hivatal Anikó Melinda-alakítását. - </a:t>
            </a:r>
            <a:r>
              <a:rPr lang="hu-HU" dirty="0" smtClean="0">
                <a:solidFill>
                  <a:schemeClr val="bg1"/>
                </a:solidFill>
              </a:rPr>
              <a:t>Vélekedett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>
                <a:solidFill>
                  <a:schemeClr val="bg1"/>
                </a:solidFill>
              </a:rPr>
              <a:t>Németh Antal a </a:t>
            </a:r>
            <a:r>
              <a:rPr lang="hu-HU" dirty="0" smtClean="0">
                <a:solidFill>
                  <a:schemeClr val="bg1"/>
                </a:solidFill>
              </a:rPr>
              <a:t>darabról:</a:t>
            </a:r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Széchenyi István </a:t>
            </a:r>
            <a:r>
              <a:rPr lang="hu-HU" dirty="0" smtClean="0">
                <a:solidFill>
                  <a:schemeClr val="bg1"/>
                </a:solidFill>
              </a:rPr>
              <a:t>Naplójában </a:t>
            </a:r>
            <a:r>
              <a:rPr lang="hu-HU" dirty="0">
                <a:solidFill>
                  <a:schemeClr val="bg1"/>
                </a:solidFill>
              </a:rPr>
              <a:t>a következő megjegyzést fűzi a darabhoz: </a:t>
            </a:r>
            <a:r>
              <a:rPr lang="hu-HU" dirty="0">
                <a:solidFill>
                  <a:schemeClr val="bg1"/>
                </a:solidFill>
              </a:rPr>
              <a:t/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i="1" dirty="0" smtClean="0">
                <a:solidFill>
                  <a:schemeClr val="bg1"/>
                </a:solidFill>
              </a:rPr>
              <a:t>„</a:t>
            </a:r>
            <a:r>
              <a:rPr lang="hu-HU" i="1" dirty="0">
                <a:solidFill>
                  <a:schemeClr val="bg1"/>
                </a:solidFill>
              </a:rPr>
              <a:t>Magyar színház. Bánk bán. – Felfoghatatlan, hogy a kormány hogy engedhet ilyen esztelenséget játszani. – Rossz, veszedelmes </a:t>
            </a:r>
            <a:r>
              <a:rPr lang="hu-HU" i="1" dirty="0" smtClean="0">
                <a:solidFill>
                  <a:schemeClr val="bg1"/>
                </a:solidFill>
              </a:rPr>
              <a:t>tendencia.”</a:t>
            </a:r>
            <a:endParaRPr lang="hu-HU" i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841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570C0A46-C3B7-EE16-32FA-67C200033C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703072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0577D0F-0939-D20A-C5FC-30B6BD7BE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rial Black" panose="020B0A04020102020204" pitchFamily="34" charset="0"/>
              </a:rPr>
              <a:t>A meghiúsult előadás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4B644D-D416-25CD-C8DA-8ABC332CF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5400"/>
            <a:ext cx="10515600" cy="55626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1848. március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15-én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Nemzeti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Színházba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Két anya gyermeke című színmű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előadást hirdették, azonban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déli órákra nyilvánvalóvá vált, hogy a nap történései nem egy korabeli bulvárdarabot igényelnek esti műsorként.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Így,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Bajza József, a Nemzeti prózai részlegének igazgatója elrendelte, hogy Katona József Bánk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 című darabját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kell játszani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Ám ez is csak terv maradt. Az előadás ugyan elkezdődött, viszont amikor megérkezett a színházba a Táncsics Mihályt kiszabadító tömeg, még a Bánk bánt is félbe kellett hagyni. A színházban történteket a korabeli Pesti Hírlap így írta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meg:</a:t>
            </a:r>
            <a:b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i="1" dirty="0" smtClean="0"/>
              <a:t>A sajtó-szabadság </a:t>
            </a:r>
            <a:r>
              <a:rPr lang="hu-HU" i="1" dirty="0"/>
              <a:t>kivívásából és </a:t>
            </a:r>
            <a:r>
              <a:rPr lang="hu-HU" i="1" dirty="0" smtClean="0"/>
              <a:t>Stancsics</a:t>
            </a:r>
            <a:r>
              <a:rPr lang="hu-HU" i="1" dirty="0" smtClean="0"/>
              <a:t> </a:t>
            </a:r>
            <a:r>
              <a:rPr lang="hu-HU" i="1" dirty="0"/>
              <a:t>kiszabadításából megérkezett nép betódul, minden padok </a:t>
            </a:r>
            <a:r>
              <a:rPr lang="hu-HU" i="1" dirty="0" smtClean="0"/>
              <a:t>megtelnek. </a:t>
            </a:r>
            <a:r>
              <a:rPr lang="hu-HU" i="1" dirty="0"/>
              <a:t>Kiáltások hangzanak: "Halljuk a Rákóczi indulót!" Egressy Gábor Petur bán maszkjában kiáll a közönség elé és megkérdi: "Folytassuk a Bánk bánt, vagy énekeljünk a Hunyadi Lászlóból?" Újabb kiáltások: "Halljuk a Hunyadit, a </a:t>
            </a:r>
            <a:r>
              <a:rPr lang="hu-HU" i="1" dirty="0"/>
              <a:t>Marseillaiset</a:t>
            </a:r>
            <a:r>
              <a:rPr lang="hu-HU" i="1" dirty="0"/>
              <a:t>, a Rákóczit, a Himnuszt...!" Majd a kiáltások elhallgatnak, a várakozás csendje üli meg a termet. Erkel beinti a "Meghalt a cselszövő"-t, a tömeg Metternichet átkozza. Aztán a Himnusz következik, majd a Rákóczi és a Marseillaise. </a:t>
            </a:r>
            <a:r>
              <a:rPr lang="hu-HU" i="1" dirty="0"/>
              <a:t>Füredy</a:t>
            </a:r>
            <a:r>
              <a:rPr lang="hu-HU" i="1" dirty="0"/>
              <a:t> népdalokat énekel, aztán újra felcsendül a Himnusz, a Szózat, a Marseillaise, a Rákóczi; ki tudja hányszor, szinte a végkimerülésig..."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360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841E432-8163-E20D-0A3B-95E5C5CE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22" y="208786"/>
            <a:ext cx="7434031" cy="730163"/>
          </a:xfrm>
        </p:spPr>
        <p:txBody>
          <a:bodyPr>
            <a:noAutofit/>
          </a:bodyPr>
          <a:lstStyle/>
          <a:p>
            <a:r>
              <a:rPr lang="hu-HU" sz="3600" dirty="0">
                <a:latin typeface="Algerian" panose="04020705040A02060702" pitchFamily="82" charset="0"/>
              </a:rPr>
              <a:t>Jászai Mari Gertrudisként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A8C872C-5E67-45A2-1B5C-CFC342460BA6}"/>
              </a:ext>
            </a:extLst>
          </p:cNvPr>
          <p:cNvSpPr txBox="1"/>
          <p:nvPr/>
        </p:nvSpPr>
        <p:spPr>
          <a:xfrm>
            <a:off x="5743048" y="3066701"/>
            <a:ext cx="632140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Jászai Mari élete végéig nem felejtette ezt a kritikát, a Pesti Napló Bánk bán-</a:t>
            </a:r>
            <a:r>
              <a:rPr lang="hu-HU" sz="1200" dirty="0" smtClean="0"/>
              <a:t>emlékalbumában</a:t>
            </a:r>
            <a:r>
              <a:rPr lang="hu-HU" sz="1200" dirty="0" smtClean="0"/>
              <a:t> így emlékszik vissza</a:t>
            </a:r>
            <a:r>
              <a:rPr lang="hu-HU" sz="1200" dirty="0"/>
              <a:t>: </a:t>
            </a:r>
            <a:r>
              <a:rPr lang="hu-HU" sz="1200" i="1" dirty="0"/>
              <a:t>„Gertrudist </a:t>
            </a:r>
            <a:r>
              <a:rPr lang="hu-HU" sz="1200" i="1" dirty="0"/>
              <a:t>játsztam</a:t>
            </a:r>
            <a:r>
              <a:rPr lang="hu-HU" sz="1200" i="1" dirty="0"/>
              <a:t> elsőnek [ti. a Nemzeti Színházban]. </a:t>
            </a:r>
            <a:r>
              <a:rPr lang="hu-HU" sz="1200" i="1" dirty="0"/>
              <a:t>Kitoldtam</a:t>
            </a:r>
            <a:r>
              <a:rPr lang="hu-HU" sz="1200" i="1" dirty="0"/>
              <a:t> az orromat a nyergén, hogy a saséhoz hasonlítson, fölvettem Kolozsvárott hitelre vett vörös bársony ruhámat. ... Fölléptem tehát a Nemzeti Színházban Gertrudisban, ... de nagy keserűség ért .... az egyik újság azt tette a </a:t>
            </a:r>
            <a:r>
              <a:rPr lang="hu-HU" sz="1200" i="1" dirty="0"/>
              <a:t>dícsérete</a:t>
            </a:r>
            <a:r>
              <a:rPr lang="hu-HU" sz="1200" i="1" dirty="0"/>
              <a:t> mellé, hogy kár hogy nem eredeti, amit nyújtok, mert tetőtől-talpig, sőt minden mozdulata </a:t>
            </a:r>
            <a:r>
              <a:rPr lang="hu-HU" sz="1200" i="1" dirty="0"/>
              <a:t>Jókainé</a:t>
            </a:r>
            <a:r>
              <a:rPr lang="hu-HU" sz="1200" i="1" dirty="0"/>
              <a:t> volt, azt utánozta. Én </a:t>
            </a:r>
            <a:r>
              <a:rPr lang="hu-HU" sz="1200" i="1" dirty="0"/>
              <a:t>Jókainét</a:t>
            </a:r>
            <a:r>
              <a:rPr lang="hu-HU" sz="1200" i="1" dirty="0"/>
              <a:t> sohasem láttam addig játszani, tehát nagy keserűség facsarta a szívemet ezen igazságtalanság miatt. Írtam is annak a lapnak egy alázatos, de helyreigazító levelet, melyben elmondtam, hogy én senkitől sem loptam, amit mutattam, különben is úgy képzelem, hogy az a nagy művésznő szörnyen sértve érezheti magát, hogy ilyen semmit, mint én vagyok, hozzá hasonlítanak, kérem tehát a szerkesztő urat, hogy ugyanazon a helyen, ahol lopással vádolt, tegye jóvá ezt a sérelmet és nyomassa ki, hogy én sohasem láttam nagy elődömet.” </a:t>
            </a:r>
            <a:endParaRPr lang="hu-HU" sz="1200" i="1" dirty="0" smtClean="0"/>
          </a:p>
          <a:p>
            <a:endParaRPr lang="hu-HU" sz="1200" i="1" dirty="0"/>
          </a:p>
          <a:p>
            <a:r>
              <a:rPr lang="hu-HU" sz="1200" dirty="0" smtClean="0"/>
              <a:t>(</a:t>
            </a:r>
            <a:r>
              <a:rPr lang="hu-HU" sz="1200" dirty="0"/>
              <a:t>Idézi Németh Antal)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71BDD93-D3DA-6FB1-95A8-26920676D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7120"/>
          <a:stretch/>
        </p:blipFill>
        <p:spPr>
          <a:xfrm>
            <a:off x="0" y="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BE7792-76A0-4748-8ABF-7662A2E3F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185" y="1010721"/>
            <a:ext cx="5582168" cy="2191027"/>
          </a:xfrm>
        </p:spPr>
        <p:txBody>
          <a:bodyPr>
            <a:normAutofit fontScale="85000" lnSpcReduction="10000"/>
          </a:bodyPr>
          <a:lstStyle/>
          <a:p>
            <a:r>
              <a:rPr lang="hu-HU" sz="2000" dirty="0"/>
              <a:t>1872. április 3-án játszotta először Jászai Mari Gertrudis szerepét a Nemzeti Színházban</a:t>
            </a:r>
          </a:p>
          <a:p>
            <a:r>
              <a:rPr lang="hu-HU" sz="2000" dirty="0"/>
              <a:t>A Pesti Napló kritikusa szerint </a:t>
            </a:r>
            <a:r>
              <a:rPr lang="hu-HU" sz="2000" i="1" dirty="0"/>
              <a:t>„</a:t>
            </a:r>
            <a:r>
              <a:rPr lang="hu-HU" sz="2000" i="1" dirty="0"/>
              <a:t>Gertrudja</a:t>
            </a:r>
            <a:r>
              <a:rPr lang="hu-HU" sz="2000" i="1" dirty="0"/>
              <a:t> nem eredeti alak, szigorúan hű másolata </a:t>
            </a:r>
            <a:r>
              <a:rPr lang="hu-HU" sz="2000" i="1" dirty="0"/>
              <a:t>Jókainé</a:t>
            </a:r>
            <a:r>
              <a:rPr lang="hu-HU" sz="2000" i="1" dirty="0"/>
              <a:t> [</a:t>
            </a:r>
            <a:r>
              <a:rPr lang="hu-HU" sz="2000" i="1" dirty="0"/>
              <a:t>Laborfalvi</a:t>
            </a:r>
            <a:r>
              <a:rPr lang="hu-HU" sz="2000" i="1" dirty="0"/>
              <a:t> Róza] Gertrudisának. Mennyi tehát </a:t>
            </a:r>
            <a:r>
              <a:rPr lang="hu-HU" sz="2000" i="1" dirty="0"/>
              <a:t>Kassaynéban</a:t>
            </a:r>
            <a:r>
              <a:rPr lang="hu-HU" sz="2000" i="1" dirty="0"/>
              <a:t> az eredeti tehetség, azt ezen szerep után nem ítélhetni meg.” </a:t>
            </a:r>
          </a:p>
        </p:txBody>
      </p:sp>
    </p:spTree>
    <p:extLst>
      <p:ext uri="{BB962C8B-B14F-4D97-AF65-F5344CB8AC3E}">
        <p14:creationId xmlns:p14="http://schemas.microsoft.com/office/powerpoint/2010/main" val="249907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xit" presetSubtype="32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EE78D38-FCD0-78DC-BA2A-3D909F985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2387" r="1170" b="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E39A00B-D533-9924-BADF-0E7225C9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87400"/>
            <a:ext cx="9888021" cy="533207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FFFFFF"/>
                </a:solidFill>
                <a:latin typeface="Algerian" panose="04020705040A02060702" pitchFamily="82" charset="0"/>
              </a:rPr>
              <a:t>Egyszerű, de nagyszerű (1975)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1D0BDF-7523-5AD8-B141-E1E1AEA14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58800"/>
            <a:ext cx="10744199" cy="6819900"/>
          </a:xfrm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r>
              <a:rPr lang="hu-HU" sz="2000" dirty="0">
                <a:solidFill>
                  <a:srgbClr val="FFFFFF"/>
                </a:solidFill>
              </a:rPr>
              <a:t>Márton Endre rendezése nagy sikert ért el korában. Népszerűségét annak köszönheti, hogy a különböző előadások után visszatért a szimpla eredetiséghez. Egyszerű, de nagyszerű.</a:t>
            </a:r>
          </a:p>
          <a:p>
            <a:r>
              <a:rPr lang="hu-HU" sz="2000" dirty="0">
                <a:solidFill>
                  <a:srgbClr val="FFFFFF"/>
                </a:solidFill>
              </a:rPr>
              <a:t>„Marton Endre Bánk bán-rendezése azért érték a magyar színjáték mostani helyzetében, mert az előadás legfőbb pontjain a régen megírt műhöz mai valóságunkból merített tartalmakat és életjelenségeket ad hozzá. A színjáték így nemcsak a régi idők nembeli öntudatát rögzíti, de a </a:t>
            </a:r>
            <a:r>
              <a:rPr lang="hu-HU" sz="2000" dirty="0">
                <a:solidFill>
                  <a:srgbClr val="FFFFFF"/>
                </a:solidFill>
              </a:rPr>
              <a:t>mában</a:t>
            </a:r>
            <a:r>
              <a:rPr lang="hu-HU" sz="2000" dirty="0">
                <a:solidFill>
                  <a:srgbClr val="FFFFFF"/>
                </a:solidFill>
              </a:rPr>
              <a:t> élő emberhez is szólni akar.” (</a:t>
            </a:r>
            <a:r>
              <a:rPr lang="hu-HU" sz="2000" dirty="0">
                <a:solidFill>
                  <a:srgbClr val="FFFFFF"/>
                </a:solidFill>
              </a:rPr>
              <a:t>Bécsy</a:t>
            </a:r>
            <a:r>
              <a:rPr lang="hu-HU" sz="2000" dirty="0">
                <a:solidFill>
                  <a:srgbClr val="FFFFFF"/>
                </a:solidFill>
              </a:rPr>
              <a:t> Tamás: Egyéni és társadalmi tartalmak az új Bánk bánban, 1975)</a:t>
            </a:r>
          </a:p>
          <a:p>
            <a:r>
              <a:rPr lang="hu-HU" sz="2000" dirty="0">
                <a:solidFill>
                  <a:srgbClr val="FFFFFF"/>
                </a:solidFill>
              </a:rPr>
              <a:t>Mind a fiatal, mind az érett színészek alakítását dicsérik, de kiemeltek Sinkó László alakítása II. Endre királyként, Avar István Tiborca, Sinkovits Imre Bánk Bánja és </a:t>
            </a:r>
            <a:r>
              <a:rPr lang="hu-HU" sz="2000" dirty="0">
                <a:solidFill>
                  <a:srgbClr val="FFFFFF"/>
                </a:solidFill>
              </a:rPr>
              <a:t>Ronyecz</a:t>
            </a:r>
            <a:r>
              <a:rPr lang="hu-HU" sz="2000" dirty="0">
                <a:solidFill>
                  <a:srgbClr val="FFFFFF"/>
                </a:solidFill>
              </a:rPr>
              <a:t> Mária </a:t>
            </a:r>
            <a:r>
              <a:rPr lang="hu-HU" sz="2000" dirty="0">
                <a:solidFill>
                  <a:srgbClr val="FFFFFF"/>
                </a:solidFill>
              </a:rPr>
              <a:t>Gertrúdisa</a:t>
            </a:r>
            <a:r>
              <a:rPr lang="hu-HU" sz="20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022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165E8B2-E8FF-E438-FA72-308A1B09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79" y="101600"/>
            <a:ext cx="6002110" cy="873123"/>
          </a:xfrm>
        </p:spPr>
        <p:txBody>
          <a:bodyPr>
            <a:normAutofit/>
          </a:bodyPr>
          <a:lstStyle/>
          <a:p>
            <a:r>
              <a:rPr lang="hu-HU" dirty="0">
                <a:latin typeface="Algerian" panose="04020705040A02060702" pitchFamily="82" charset="0"/>
              </a:rPr>
              <a:t>Márton Endre</a:t>
            </a:r>
          </a:p>
        </p:txBody>
      </p:sp>
      <p:pic>
        <p:nvPicPr>
          <p:cNvPr id="4" name="Kép 3" descr="A képen Emberi arc, személy, portré, nyakkendő látható&#10;&#10;Automatikusan generált leírás">
            <a:extLst>
              <a:ext uri="{FF2B5EF4-FFF2-40B4-BE49-F238E27FC236}">
                <a16:creationId xmlns:a16="http://schemas.microsoft.com/office/drawing/2014/main" id="{22F4533F-F378-F278-034A-B4FA91099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98" r="2" b="305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F78297-466B-33D1-E707-DC44A54E2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6323"/>
            <a:ext cx="7199440" cy="534987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1650" dirty="0"/>
              <a:t>Marton Endre rendező, színiigazgató. Az Országos Színészegyesület Színésziskola növendéke volt. 1945-ben a Vígszínház rendezője lett, majd később főrendezője. 1950-től tanított a Színház- és Filmművészeti Főiskolán. 1949-ben a Nemzeti Színházhoz szerződött rendezőnek, 1956-tól főrendező, 1971-től 1978-ig, nyugdíjazásáig a színház </a:t>
            </a:r>
            <a:r>
              <a:rPr lang="hu-HU" sz="1650" dirty="0" smtClean="0"/>
              <a:t>igazgatója </a:t>
            </a:r>
            <a:r>
              <a:rPr lang="hu-HU" sz="1650" dirty="0"/>
              <a:t>volt. </a:t>
            </a:r>
          </a:p>
          <a:p>
            <a:pPr marL="0" indent="0" algn="just">
              <a:buNone/>
            </a:pPr>
            <a:r>
              <a:rPr lang="hu-HU" sz="1650" dirty="0"/>
              <a:t>Fegyelmezett és együttest teremtő rendező volt, emellett alapos szövegelemző is, aki a jelenetek pontos kidolgozásával, átgondolt szereposztással, feszes színészvezetéssel szolgálta a darab hatásos színpadi megjelenítését</a:t>
            </a:r>
            <a:r>
              <a:rPr lang="hu-HU" sz="1650" dirty="0" smtClean="0"/>
              <a:t>.</a:t>
            </a:r>
          </a:p>
          <a:p>
            <a:pPr marL="0" indent="0" algn="just">
              <a:buNone/>
            </a:pPr>
            <a:r>
              <a:rPr lang="hu-HU" sz="1650" dirty="0" smtClean="0"/>
              <a:t>Korszakalkotó </a:t>
            </a:r>
            <a:r>
              <a:rPr lang="hu-HU" sz="1650" dirty="0"/>
              <a:t>érdeme volt a magyar klasszikusok új szemléletű színpadra vitele. Megrendezte Vörösmarty szinte elfeledett drámáját, a </a:t>
            </a:r>
            <a:r>
              <a:rPr lang="hu-HU" sz="1650" dirty="0"/>
              <a:t>Czillei</a:t>
            </a:r>
            <a:r>
              <a:rPr lang="hu-HU" sz="1650" dirty="0"/>
              <a:t> és a Hunyadiakat, Madách Imre Mózesét, Katona József Bánk bánját. </a:t>
            </a:r>
          </a:p>
          <a:p>
            <a:pPr marL="0" indent="0" algn="just">
              <a:buNone/>
            </a:pPr>
            <a:r>
              <a:rPr lang="hu-HU" sz="1650" dirty="0" smtClean="0"/>
              <a:t>Léner</a:t>
            </a:r>
            <a:r>
              <a:rPr lang="hu-HU" sz="1650" dirty="0" smtClean="0"/>
              <a:t> </a:t>
            </a:r>
            <a:r>
              <a:rPr lang="hu-HU" sz="1650" dirty="0"/>
              <a:t>Péter írja róla: "Nádasdytól, Majortól, </a:t>
            </a:r>
            <a:r>
              <a:rPr lang="hu-HU" sz="1650" dirty="0"/>
              <a:t>Várkonyitól</a:t>
            </a:r>
            <a:r>
              <a:rPr lang="hu-HU" sz="1650" dirty="0"/>
              <a:t> sokunknak maradt egy-egy kedvenc mondata. Martonnak inkább a személye él bennünk. A tartása, a tekintete, a járása. Ahogy bejött az osztályba, megállt az asztal mögött, és ránk nézett; vagy bement a próbára. Nem </a:t>
            </a:r>
            <a:r>
              <a:rPr lang="hu-HU" sz="1650" dirty="0"/>
              <a:t>sármőrködött</a:t>
            </a:r>
            <a:r>
              <a:rPr lang="hu-HU" sz="1650" dirty="0"/>
              <a:t>, azt érzékeltette, valami komoly dolog kezdődik."</a:t>
            </a:r>
          </a:p>
          <a:p>
            <a:pPr marL="0" indent="0">
              <a:buNone/>
            </a:pP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0572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F5A5DD-8351-68CD-FC11-B7D7C24B6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Avar István Tiborca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F23424B-DF2A-F08A-0D03-69D4E867A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736" y="1613042"/>
            <a:ext cx="6661935" cy="50133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200" dirty="0"/>
              <a:t>„... Avar István egészen kivételes Tiborc-alakítást produkál. Valóban nem </a:t>
            </a:r>
            <a:r>
              <a:rPr lang="hu-HU" sz="2200" dirty="0"/>
              <a:t>totyorgó</a:t>
            </a:r>
            <a:r>
              <a:rPr lang="hu-HU" sz="2200" dirty="0"/>
              <a:t>, szenilis paraszt, valóban nem retorikus fogásokat felvonultató parasztvezér, hanem maga a népi indulat és erő, a történelmi erővonal és társadalmi igazság. […] Híres panasza sem színészi »produkció«, hanem hitelesen átélt keserű indulat, a bajok mindegyikére figyelő és azokat kíméletlen igazsággal felsorakoztató népi látásmód megjelenítése. Bánkban sem bízik azzal a »kutyahűséggel«, ahogy nem egy eddigi Tiborc tette. […] Az V. felvonásban még azt a ravaszkodó paraszti okosságot is érzékeltetni tudja, amelyet a paraszt csak akkor használ, ha nagyurat kell meggyőznie.”(</a:t>
            </a:r>
            <a:r>
              <a:rPr lang="hu-HU" sz="2200" dirty="0"/>
              <a:t>Bécsy</a:t>
            </a:r>
            <a:r>
              <a:rPr lang="hu-HU" sz="2200" dirty="0"/>
              <a:t> Tamás: Egyéni és társadalmi tartalmak az új Bánk bánban, 1975)</a:t>
            </a:r>
          </a:p>
          <a:p>
            <a:endParaRPr lang="hu-HU" dirty="0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A45AC3D9-36CA-501C-71A0-78349B18B2C8}"/>
              </a:ext>
            </a:extLst>
          </p:cNvPr>
          <p:cNvSpPr/>
          <p:nvPr/>
        </p:nvSpPr>
        <p:spPr>
          <a:xfrm>
            <a:off x="8232000" y="0"/>
            <a:ext cx="3960000" cy="396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AD7C1903-F1B5-AD4B-1ADF-FC4AEB82A6F7}"/>
              </a:ext>
            </a:extLst>
          </p:cNvPr>
          <p:cNvSpPr/>
          <p:nvPr/>
        </p:nvSpPr>
        <p:spPr>
          <a:xfrm>
            <a:off x="7887297" y="3544450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17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151F3819-4351-4730-8E02-40BF286E0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DAE5130-F148-4C5A-A6CB-48165DC767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97F21CE-F09B-719D-B79E-E76C8E785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043" y="346746"/>
            <a:ext cx="7144684" cy="1330518"/>
          </a:xfrm>
        </p:spPr>
        <p:txBody>
          <a:bodyPr>
            <a:normAutofit/>
          </a:bodyPr>
          <a:lstStyle/>
          <a:p>
            <a:r>
              <a:rPr lang="sv-SE" dirty="0">
                <a:latin typeface="Algerian" panose="04020705040A02060702" pitchFamily="82" charset="0"/>
              </a:rPr>
              <a:t>Sinkovics </a:t>
            </a:r>
            <a:r>
              <a:rPr lang="hu-HU" dirty="0">
                <a:latin typeface="Algerian" panose="04020705040A02060702" pitchFamily="82" charset="0"/>
              </a:rPr>
              <a:t>I</a:t>
            </a:r>
            <a:r>
              <a:rPr lang="sv-SE" dirty="0">
                <a:latin typeface="Algerian" panose="04020705040A02060702" pitchFamily="82" charset="0"/>
              </a:rPr>
              <a:t>mre mint Bánk bán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FE3515C-C160-BA5E-053A-86F3720DB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33" r="-3" b="16982"/>
          <a:stretch/>
        </p:blipFill>
        <p:spPr>
          <a:xfrm>
            <a:off x="-8" y="3429008"/>
            <a:ext cx="4038600" cy="3428999"/>
          </a:xfrm>
          <a:custGeom>
            <a:avLst/>
            <a:gdLst/>
            <a:ahLst/>
            <a:cxnLst/>
            <a:rect l="l" t="t" r="r" b="b"/>
            <a:pathLst>
              <a:path w="4038600" h="3428999">
                <a:moveTo>
                  <a:pt x="0" y="0"/>
                </a:moveTo>
                <a:lnTo>
                  <a:pt x="3832764" y="0"/>
                </a:lnTo>
                <a:lnTo>
                  <a:pt x="3833410" y="4411"/>
                </a:lnTo>
                <a:cubicBezTo>
                  <a:pt x="3834310" y="12542"/>
                  <a:pt x="3834933" y="20617"/>
                  <a:pt x="3835321" y="28434"/>
                </a:cubicBezTo>
                <a:cubicBezTo>
                  <a:pt x="3843020" y="30350"/>
                  <a:pt x="3840588" y="61692"/>
                  <a:pt x="3852266" y="50998"/>
                </a:cubicBezTo>
                <a:cubicBezTo>
                  <a:pt x="3853153" y="61314"/>
                  <a:pt x="3849223" y="70391"/>
                  <a:pt x="3856614" y="62023"/>
                </a:cubicBezTo>
                <a:cubicBezTo>
                  <a:pt x="3857136" y="65272"/>
                  <a:pt x="3858208" y="66796"/>
                  <a:pt x="3859557" y="67517"/>
                </a:cubicBezTo>
                <a:lnTo>
                  <a:pt x="3860141" y="67604"/>
                </a:lnTo>
                <a:lnTo>
                  <a:pt x="3861913" y="90672"/>
                </a:lnTo>
                <a:lnTo>
                  <a:pt x="3863084" y="93141"/>
                </a:lnTo>
                <a:cubicBezTo>
                  <a:pt x="3863070" y="98407"/>
                  <a:pt x="3863057" y="103672"/>
                  <a:pt x="3863043" y="108938"/>
                </a:cubicBezTo>
                <a:lnTo>
                  <a:pt x="3863660" y="116693"/>
                </a:lnTo>
                <a:lnTo>
                  <a:pt x="3862518" y="119721"/>
                </a:lnTo>
                <a:cubicBezTo>
                  <a:pt x="3862017" y="122528"/>
                  <a:pt x="3862239" y="125949"/>
                  <a:pt x="3864097" y="130743"/>
                </a:cubicBezTo>
                <a:lnTo>
                  <a:pt x="3864775" y="131693"/>
                </a:lnTo>
                <a:lnTo>
                  <a:pt x="3864231" y="141960"/>
                </a:lnTo>
                <a:cubicBezTo>
                  <a:pt x="3863734" y="145469"/>
                  <a:pt x="3862886" y="148837"/>
                  <a:pt x="3861543" y="151981"/>
                </a:cubicBezTo>
                <a:cubicBezTo>
                  <a:pt x="3876816" y="176028"/>
                  <a:pt x="3873891" y="209754"/>
                  <a:pt x="3881956" y="241275"/>
                </a:cubicBezTo>
                <a:cubicBezTo>
                  <a:pt x="3880805" y="282291"/>
                  <a:pt x="3871108" y="290637"/>
                  <a:pt x="3883245" y="317540"/>
                </a:cubicBezTo>
                <a:cubicBezTo>
                  <a:pt x="3887431" y="330343"/>
                  <a:pt x="3884915" y="349601"/>
                  <a:pt x="3894824" y="382132"/>
                </a:cubicBezTo>
                <a:cubicBezTo>
                  <a:pt x="3902184" y="412768"/>
                  <a:pt x="3905028" y="440981"/>
                  <a:pt x="3912029" y="468465"/>
                </a:cubicBezTo>
                <a:cubicBezTo>
                  <a:pt x="3918870" y="501219"/>
                  <a:pt x="3919171" y="493504"/>
                  <a:pt x="3923563" y="512872"/>
                </a:cubicBezTo>
                <a:cubicBezTo>
                  <a:pt x="3925161" y="516259"/>
                  <a:pt x="3933257" y="548851"/>
                  <a:pt x="3935302" y="551780"/>
                </a:cubicBezTo>
                <a:cubicBezTo>
                  <a:pt x="3940193" y="569420"/>
                  <a:pt x="3948108" y="591435"/>
                  <a:pt x="3952908" y="618713"/>
                </a:cubicBezTo>
                <a:cubicBezTo>
                  <a:pt x="3949597" y="640336"/>
                  <a:pt x="3968857" y="662091"/>
                  <a:pt x="3964097" y="689135"/>
                </a:cubicBezTo>
                <a:cubicBezTo>
                  <a:pt x="3963409" y="698730"/>
                  <a:pt x="3967777" y="726290"/>
                  <a:pt x="3972561" y="730194"/>
                </a:cubicBezTo>
                <a:cubicBezTo>
                  <a:pt x="3974287" y="735671"/>
                  <a:pt x="3973869" y="742863"/>
                  <a:pt x="3978553" y="744105"/>
                </a:cubicBezTo>
                <a:cubicBezTo>
                  <a:pt x="3984369" y="746793"/>
                  <a:pt x="3979392" y="769550"/>
                  <a:pt x="3985056" y="764665"/>
                </a:cubicBezTo>
                <a:cubicBezTo>
                  <a:pt x="3981721" y="780759"/>
                  <a:pt x="3994221" y="788526"/>
                  <a:pt x="3998681" y="799644"/>
                </a:cubicBezTo>
                <a:cubicBezTo>
                  <a:pt x="3996807" y="806167"/>
                  <a:pt x="3999133" y="812044"/>
                  <a:pt x="4002586" y="819512"/>
                </a:cubicBezTo>
                <a:lnTo>
                  <a:pt x="4007152" y="829775"/>
                </a:lnTo>
                <a:cubicBezTo>
                  <a:pt x="4007290" y="831346"/>
                  <a:pt x="4007429" y="832918"/>
                  <a:pt x="4007568" y="834489"/>
                </a:cubicBezTo>
                <a:cubicBezTo>
                  <a:pt x="4008582" y="842878"/>
                  <a:pt x="4012501" y="870527"/>
                  <a:pt x="4013238" y="880111"/>
                </a:cubicBezTo>
                <a:lnTo>
                  <a:pt x="4011990" y="891990"/>
                </a:lnTo>
                <a:cubicBezTo>
                  <a:pt x="4012878" y="895711"/>
                  <a:pt x="4017741" y="899277"/>
                  <a:pt x="4018561" y="902435"/>
                </a:cubicBezTo>
                <a:lnTo>
                  <a:pt x="4016914" y="910937"/>
                </a:lnTo>
                <a:cubicBezTo>
                  <a:pt x="4021666" y="910045"/>
                  <a:pt x="4017754" y="920062"/>
                  <a:pt x="4017630" y="927631"/>
                </a:cubicBezTo>
                <a:cubicBezTo>
                  <a:pt x="4017765" y="943134"/>
                  <a:pt x="4017899" y="958638"/>
                  <a:pt x="4018033" y="974141"/>
                </a:cubicBezTo>
                <a:lnTo>
                  <a:pt x="4020844" y="1002853"/>
                </a:lnTo>
                <a:lnTo>
                  <a:pt x="4019159" y="1011649"/>
                </a:lnTo>
                <a:cubicBezTo>
                  <a:pt x="4018755" y="1030805"/>
                  <a:pt x="4025427" y="1051984"/>
                  <a:pt x="4019983" y="1065586"/>
                </a:cubicBezTo>
                <a:cubicBezTo>
                  <a:pt x="4019342" y="1071115"/>
                  <a:pt x="4019489" y="1076118"/>
                  <a:pt x="4020124" y="1080768"/>
                </a:cubicBezTo>
                <a:lnTo>
                  <a:pt x="4023046" y="1093182"/>
                </a:lnTo>
                <a:lnTo>
                  <a:pt x="4030993" y="1117768"/>
                </a:lnTo>
                <a:cubicBezTo>
                  <a:pt x="4017255" y="1119010"/>
                  <a:pt x="4036257" y="1175819"/>
                  <a:pt x="4024084" y="1169607"/>
                </a:cubicBezTo>
                <a:cubicBezTo>
                  <a:pt x="4026558" y="1192318"/>
                  <a:pt x="4002019" y="1213340"/>
                  <a:pt x="4015242" y="1235237"/>
                </a:cubicBezTo>
                <a:cubicBezTo>
                  <a:pt x="4014162" y="1269305"/>
                  <a:pt x="4018570" y="1317827"/>
                  <a:pt x="4017602" y="1350990"/>
                </a:cubicBezTo>
                <a:cubicBezTo>
                  <a:pt x="4023169" y="1344874"/>
                  <a:pt x="4021893" y="1374627"/>
                  <a:pt x="4021736" y="1378298"/>
                </a:cubicBezTo>
                <a:cubicBezTo>
                  <a:pt x="4018952" y="1400570"/>
                  <a:pt x="4019832" y="1419813"/>
                  <a:pt x="4016278" y="1458310"/>
                </a:cubicBezTo>
                <a:cubicBezTo>
                  <a:pt x="4018014" y="1492373"/>
                  <a:pt x="4008830" y="1521984"/>
                  <a:pt x="4018868" y="1553366"/>
                </a:cubicBezTo>
                <a:cubicBezTo>
                  <a:pt x="4016990" y="1555494"/>
                  <a:pt x="4015540" y="1558122"/>
                  <a:pt x="4014402" y="1561090"/>
                </a:cubicBezTo>
                <a:lnTo>
                  <a:pt x="4011936" y="1570307"/>
                </a:lnTo>
                <a:lnTo>
                  <a:pt x="4012405" y="1571592"/>
                </a:lnTo>
                <a:cubicBezTo>
                  <a:pt x="4013272" y="1577147"/>
                  <a:pt x="4012836" y="1580457"/>
                  <a:pt x="4011825" y="1582767"/>
                </a:cubicBezTo>
                <a:lnTo>
                  <a:pt x="4010160" y="1584906"/>
                </a:lnTo>
                <a:lnTo>
                  <a:pt x="4009282" y="1592480"/>
                </a:lnTo>
                <a:lnTo>
                  <a:pt x="4004224" y="1632608"/>
                </a:lnTo>
                <a:lnTo>
                  <a:pt x="4004766" y="1633033"/>
                </a:lnTo>
                <a:cubicBezTo>
                  <a:pt x="4005917" y="1634501"/>
                  <a:pt x="4006652" y="1636551"/>
                  <a:pt x="4006536" y="1639879"/>
                </a:cubicBezTo>
                <a:cubicBezTo>
                  <a:pt x="4015184" y="1636475"/>
                  <a:pt x="4009709" y="1642588"/>
                  <a:pt x="4008603" y="1652696"/>
                </a:cubicBezTo>
                <a:cubicBezTo>
                  <a:pt x="4021787" y="1649666"/>
                  <a:pt x="4013526" y="1677353"/>
                  <a:pt x="4020520" y="1683689"/>
                </a:cubicBezTo>
                <a:cubicBezTo>
                  <a:pt x="4019410" y="1691182"/>
                  <a:pt x="4018476" y="1699055"/>
                  <a:pt x="4017793" y="1707144"/>
                </a:cubicBezTo>
                <a:cubicBezTo>
                  <a:pt x="4017716" y="1708742"/>
                  <a:pt x="4017637" y="1710339"/>
                  <a:pt x="4017559" y="1711937"/>
                </a:cubicBezTo>
                <a:lnTo>
                  <a:pt x="4017686" y="1712065"/>
                </a:lnTo>
                <a:cubicBezTo>
                  <a:pt x="4017911" y="1713173"/>
                  <a:pt x="4017938" y="1714774"/>
                  <a:pt x="4017696" y="1717183"/>
                </a:cubicBezTo>
                <a:lnTo>
                  <a:pt x="4017133" y="1720681"/>
                </a:lnTo>
                <a:lnTo>
                  <a:pt x="4016678" y="1729981"/>
                </a:lnTo>
                <a:lnTo>
                  <a:pt x="4017384" y="1733388"/>
                </a:lnTo>
                <a:lnTo>
                  <a:pt x="4018907" y="1735034"/>
                </a:lnTo>
                <a:cubicBezTo>
                  <a:pt x="4018834" y="1735303"/>
                  <a:pt x="4018762" y="1735573"/>
                  <a:pt x="4018689" y="1735842"/>
                </a:cubicBezTo>
                <a:cubicBezTo>
                  <a:pt x="4015637" y="1741502"/>
                  <a:pt x="4011570" y="1742214"/>
                  <a:pt x="4022227" y="1754258"/>
                </a:cubicBezTo>
                <a:cubicBezTo>
                  <a:pt x="4017088" y="1767842"/>
                  <a:pt x="4023675" y="1773031"/>
                  <a:pt x="4025215" y="1794468"/>
                </a:cubicBezTo>
                <a:cubicBezTo>
                  <a:pt x="4020602" y="1801685"/>
                  <a:pt x="4021846" y="1809129"/>
                  <a:pt x="4024929" y="1817026"/>
                </a:cubicBezTo>
                <a:cubicBezTo>
                  <a:pt x="4022135" y="1836468"/>
                  <a:pt x="4026097" y="1856359"/>
                  <a:pt x="4026330" y="1879330"/>
                </a:cubicBezTo>
                <a:lnTo>
                  <a:pt x="4036998" y="1941432"/>
                </a:lnTo>
                <a:lnTo>
                  <a:pt x="4036084" y="2000732"/>
                </a:lnTo>
                <a:cubicBezTo>
                  <a:pt x="4034263" y="2008113"/>
                  <a:pt x="4032229" y="2015157"/>
                  <a:pt x="4030076" y="2021755"/>
                </a:cubicBezTo>
                <a:cubicBezTo>
                  <a:pt x="4035967" y="2031320"/>
                  <a:pt x="4023973" y="2053600"/>
                  <a:pt x="4037221" y="2057342"/>
                </a:cubicBezTo>
                <a:cubicBezTo>
                  <a:pt x="4034697" y="2066435"/>
                  <a:pt x="4028501" y="2069516"/>
                  <a:pt x="4037394" y="2070619"/>
                </a:cubicBezTo>
                <a:cubicBezTo>
                  <a:pt x="4036804" y="2073734"/>
                  <a:pt x="4037226" y="2076065"/>
                  <a:pt x="4038135" y="2078045"/>
                </a:cubicBezTo>
                <a:lnTo>
                  <a:pt x="4038600" y="2078724"/>
                </a:lnTo>
                <a:lnTo>
                  <a:pt x="4032779" y="2098845"/>
                </a:lnTo>
                <a:lnTo>
                  <a:pt x="4032983" y="2102024"/>
                </a:lnTo>
                <a:lnTo>
                  <a:pt x="4027939" y="2114492"/>
                </a:lnTo>
                <a:lnTo>
                  <a:pt x="4018466" y="2141885"/>
                </a:lnTo>
                <a:cubicBezTo>
                  <a:pt x="4016935" y="2144144"/>
                  <a:pt x="4008999" y="2172239"/>
                  <a:pt x="4006867" y="2173326"/>
                </a:cubicBezTo>
                <a:cubicBezTo>
                  <a:pt x="4012131" y="2208338"/>
                  <a:pt x="3995887" y="2179358"/>
                  <a:pt x="3992697" y="2212754"/>
                </a:cubicBezTo>
                <a:cubicBezTo>
                  <a:pt x="4005768" y="2234675"/>
                  <a:pt x="3987982" y="2231911"/>
                  <a:pt x="3984358" y="2281700"/>
                </a:cubicBezTo>
                <a:cubicBezTo>
                  <a:pt x="3976909" y="2307292"/>
                  <a:pt x="3981397" y="2321058"/>
                  <a:pt x="3966554" y="2358247"/>
                </a:cubicBezTo>
                <a:cubicBezTo>
                  <a:pt x="3960999" y="2394590"/>
                  <a:pt x="3953833" y="2470676"/>
                  <a:pt x="3951025" y="2499761"/>
                </a:cubicBezTo>
                <a:cubicBezTo>
                  <a:pt x="3960739" y="2527319"/>
                  <a:pt x="3950548" y="2509832"/>
                  <a:pt x="3949702" y="2532758"/>
                </a:cubicBezTo>
                <a:cubicBezTo>
                  <a:pt x="3938760" y="2520705"/>
                  <a:pt x="3952389" y="2562520"/>
                  <a:pt x="3938861" y="2556795"/>
                </a:cubicBezTo>
                <a:cubicBezTo>
                  <a:pt x="3939134" y="2561148"/>
                  <a:pt x="3939827" y="2565547"/>
                  <a:pt x="3940623" y="2570003"/>
                </a:cubicBezTo>
                <a:cubicBezTo>
                  <a:pt x="3940759" y="2570781"/>
                  <a:pt x="3940897" y="2571558"/>
                  <a:pt x="3941033" y="2572336"/>
                </a:cubicBezTo>
                <a:lnTo>
                  <a:pt x="3940366" y="2580478"/>
                </a:lnTo>
                <a:lnTo>
                  <a:pt x="3943063" y="2584265"/>
                </a:lnTo>
                <a:lnTo>
                  <a:pt x="3944125" y="2597587"/>
                </a:lnTo>
                <a:cubicBezTo>
                  <a:pt x="3944077" y="2602348"/>
                  <a:pt x="3943504" y="2607198"/>
                  <a:pt x="3942089" y="2612155"/>
                </a:cubicBezTo>
                <a:cubicBezTo>
                  <a:pt x="3932438" y="2625816"/>
                  <a:pt x="3941792" y="2663179"/>
                  <a:pt x="3929196" y="2679622"/>
                </a:cubicBezTo>
                <a:cubicBezTo>
                  <a:pt x="3925571" y="2686502"/>
                  <a:pt x="3920517" y="2712894"/>
                  <a:pt x="3923315" y="2720986"/>
                </a:cubicBezTo>
                <a:cubicBezTo>
                  <a:pt x="3923036" y="2727128"/>
                  <a:pt x="3920401" y="2732389"/>
                  <a:pt x="3923961" y="2738269"/>
                </a:cubicBezTo>
                <a:cubicBezTo>
                  <a:pt x="3928018" y="2746479"/>
                  <a:pt x="3916599" y="2759296"/>
                  <a:pt x="3922927" y="2761348"/>
                </a:cubicBezTo>
                <a:cubicBezTo>
                  <a:pt x="3919813" y="2786694"/>
                  <a:pt x="3907933" y="2868089"/>
                  <a:pt x="3905273" y="2890343"/>
                </a:cubicBezTo>
                <a:cubicBezTo>
                  <a:pt x="3905945" y="2891698"/>
                  <a:pt x="3906516" y="2893225"/>
                  <a:pt x="3906968" y="2894872"/>
                </a:cubicBezTo>
                <a:cubicBezTo>
                  <a:pt x="3909594" y="2904456"/>
                  <a:pt x="3907729" y="2916058"/>
                  <a:pt x="3902804" y="2920783"/>
                </a:cubicBezTo>
                <a:cubicBezTo>
                  <a:pt x="3885416" y="2946524"/>
                  <a:pt x="3880691" y="2976695"/>
                  <a:pt x="3873409" y="3003309"/>
                </a:cubicBezTo>
                <a:cubicBezTo>
                  <a:pt x="3866483" y="3034202"/>
                  <a:pt x="3883685" y="3021162"/>
                  <a:pt x="3865677" y="3054172"/>
                </a:cubicBezTo>
                <a:cubicBezTo>
                  <a:pt x="3869656" y="3061216"/>
                  <a:pt x="3869021" y="3066386"/>
                  <a:pt x="3865322" y="3073552"/>
                </a:cubicBezTo>
                <a:cubicBezTo>
                  <a:pt x="3862309" y="3088769"/>
                  <a:pt x="3874353" y="3094511"/>
                  <a:pt x="3864576" y="3105939"/>
                </a:cubicBezTo>
                <a:cubicBezTo>
                  <a:pt x="3871414" y="3106866"/>
                  <a:pt x="3862070" y="3136685"/>
                  <a:pt x="3869897" y="3133416"/>
                </a:cubicBezTo>
                <a:cubicBezTo>
                  <a:pt x="3873987" y="3146871"/>
                  <a:pt x="3863598" y="3146263"/>
                  <a:pt x="3866944" y="3159200"/>
                </a:cubicBezTo>
                <a:cubicBezTo>
                  <a:pt x="3866209" y="3171160"/>
                  <a:pt x="3861238" y="3148758"/>
                  <a:pt x="3858655" y="3160960"/>
                </a:cubicBezTo>
                <a:cubicBezTo>
                  <a:pt x="3856672" y="3176428"/>
                  <a:pt x="3845007" y="3169580"/>
                  <a:pt x="3857964" y="3189916"/>
                </a:cubicBezTo>
                <a:cubicBezTo>
                  <a:pt x="3851730" y="3203678"/>
                  <a:pt x="3857918" y="3210651"/>
                  <a:pt x="3857749" y="3234304"/>
                </a:cubicBezTo>
                <a:lnTo>
                  <a:pt x="3855596" y="3240571"/>
                </a:lnTo>
                <a:lnTo>
                  <a:pt x="3861634" y="3248569"/>
                </a:lnTo>
                <a:cubicBezTo>
                  <a:pt x="3864052" y="3253014"/>
                  <a:pt x="3865516" y="3258342"/>
                  <a:pt x="3864663" y="3265444"/>
                </a:cubicBezTo>
                <a:cubicBezTo>
                  <a:pt x="3848300" y="3307894"/>
                  <a:pt x="3875588" y="3268090"/>
                  <a:pt x="3865146" y="3338829"/>
                </a:cubicBezTo>
                <a:cubicBezTo>
                  <a:pt x="3862730" y="3342195"/>
                  <a:pt x="3864130" y="3351680"/>
                  <a:pt x="3867052" y="3351725"/>
                </a:cubicBezTo>
                <a:cubicBezTo>
                  <a:pt x="3865794" y="3356006"/>
                  <a:pt x="3859439" y="3365106"/>
                  <a:pt x="3863912" y="3367707"/>
                </a:cubicBezTo>
                <a:cubicBezTo>
                  <a:pt x="3863241" y="3379301"/>
                  <a:pt x="3861774" y="3390600"/>
                  <a:pt x="3859561" y="3401335"/>
                </a:cubicBezTo>
                <a:lnTo>
                  <a:pt x="3853212" y="3423129"/>
                </a:lnTo>
                <a:lnTo>
                  <a:pt x="3856572" y="3428759"/>
                </a:lnTo>
                <a:lnTo>
                  <a:pt x="3856601" y="3428999"/>
                </a:lnTo>
                <a:lnTo>
                  <a:pt x="0" y="3428999"/>
                </a:ln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6244634-A1EA-54BD-1AB6-49993F0E2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02" r="-2" b="13900"/>
          <a:stretch/>
        </p:blipFill>
        <p:spPr>
          <a:xfrm>
            <a:off x="9" y="-7"/>
            <a:ext cx="3832765" cy="3493830"/>
          </a:xfrm>
          <a:custGeom>
            <a:avLst/>
            <a:gdLst/>
            <a:ahLst/>
            <a:cxnLst/>
            <a:rect l="l" t="t" r="r" b="b"/>
            <a:pathLst>
              <a:path w="3832765" h="3429000">
                <a:moveTo>
                  <a:pt x="0" y="0"/>
                </a:moveTo>
                <a:lnTo>
                  <a:pt x="3647227" y="0"/>
                </a:lnTo>
                <a:lnTo>
                  <a:pt x="3639550" y="38855"/>
                </a:lnTo>
                <a:cubicBezTo>
                  <a:pt x="3636650" y="54773"/>
                  <a:pt x="3634345" y="68219"/>
                  <a:pt x="3632595" y="77266"/>
                </a:cubicBezTo>
                <a:cubicBezTo>
                  <a:pt x="3626536" y="79781"/>
                  <a:pt x="3626501" y="84794"/>
                  <a:pt x="3629067" y="94172"/>
                </a:cubicBezTo>
                <a:cubicBezTo>
                  <a:pt x="3627578" y="163765"/>
                  <a:pt x="3557526" y="242917"/>
                  <a:pt x="3584106" y="259179"/>
                </a:cubicBezTo>
                <a:cubicBezTo>
                  <a:pt x="3583700" y="275569"/>
                  <a:pt x="3606846" y="331307"/>
                  <a:pt x="3599938" y="369872"/>
                </a:cubicBezTo>
                <a:cubicBezTo>
                  <a:pt x="3585388" y="383902"/>
                  <a:pt x="3596928" y="466732"/>
                  <a:pt x="3595032" y="485807"/>
                </a:cubicBezTo>
                <a:cubicBezTo>
                  <a:pt x="3585943" y="488250"/>
                  <a:pt x="3592517" y="521115"/>
                  <a:pt x="3579338" y="516547"/>
                </a:cubicBezTo>
                <a:cubicBezTo>
                  <a:pt x="3573622" y="519766"/>
                  <a:pt x="3573367" y="529229"/>
                  <a:pt x="3578241" y="534293"/>
                </a:cubicBezTo>
                <a:cubicBezTo>
                  <a:pt x="3576722" y="545474"/>
                  <a:pt x="3569890" y="551581"/>
                  <a:pt x="3577790" y="563888"/>
                </a:cubicBezTo>
                <a:cubicBezTo>
                  <a:pt x="3576008" y="579306"/>
                  <a:pt x="3555937" y="592508"/>
                  <a:pt x="3568362" y="606614"/>
                </a:cubicBezTo>
                <a:cubicBezTo>
                  <a:pt x="3548060" y="617296"/>
                  <a:pt x="3566748" y="665721"/>
                  <a:pt x="3562360" y="696544"/>
                </a:cubicBezTo>
                <a:cubicBezTo>
                  <a:pt x="3540870" y="749643"/>
                  <a:pt x="3563552" y="814684"/>
                  <a:pt x="3525923" y="839698"/>
                </a:cubicBezTo>
                <a:cubicBezTo>
                  <a:pt x="3535181" y="895191"/>
                  <a:pt x="3521523" y="937628"/>
                  <a:pt x="3518879" y="980382"/>
                </a:cubicBezTo>
                <a:cubicBezTo>
                  <a:pt x="3513995" y="999599"/>
                  <a:pt x="3527321" y="1012505"/>
                  <a:pt x="3515302" y="1028426"/>
                </a:cubicBezTo>
                <a:cubicBezTo>
                  <a:pt x="3518279" y="1066840"/>
                  <a:pt x="3496325" y="1148092"/>
                  <a:pt x="3536738" y="1210870"/>
                </a:cubicBezTo>
                <a:lnTo>
                  <a:pt x="3591526" y="1380154"/>
                </a:lnTo>
                <a:cubicBezTo>
                  <a:pt x="3610626" y="1430030"/>
                  <a:pt x="3618402" y="1446676"/>
                  <a:pt x="3627364" y="1475232"/>
                </a:cubicBezTo>
                <a:cubicBezTo>
                  <a:pt x="3630584" y="1500131"/>
                  <a:pt x="3621205" y="1517302"/>
                  <a:pt x="3629315" y="1551492"/>
                </a:cubicBezTo>
                <a:cubicBezTo>
                  <a:pt x="3627771" y="1569255"/>
                  <a:pt x="3642142" y="1604305"/>
                  <a:pt x="3642065" y="1616703"/>
                </a:cubicBezTo>
                <a:cubicBezTo>
                  <a:pt x="3644190" y="1615867"/>
                  <a:pt x="3646228" y="1622618"/>
                  <a:pt x="3644837" y="1625880"/>
                </a:cubicBezTo>
                <a:cubicBezTo>
                  <a:pt x="3644873" y="1682450"/>
                  <a:pt x="3660396" y="1644242"/>
                  <a:pt x="3653089" y="1681195"/>
                </a:cubicBezTo>
                <a:cubicBezTo>
                  <a:pt x="3653672" y="1703685"/>
                  <a:pt x="3678100" y="1693642"/>
                  <a:pt x="3669268" y="1720463"/>
                </a:cubicBezTo>
                <a:cubicBezTo>
                  <a:pt x="3672709" y="1747068"/>
                  <a:pt x="3683894" y="1760489"/>
                  <a:pt x="3680555" y="1787683"/>
                </a:cubicBezTo>
                <a:cubicBezTo>
                  <a:pt x="3683815" y="1812577"/>
                  <a:pt x="3690283" y="1832624"/>
                  <a:pt x="3690144" y="1854892"/>
                </a:cubicBezTo>
                <a:cubicBezTo>
                  <a:pt x="3694176" y="1862246"/>
                  <a:pt x="3696364" y="1869845"/>
                  <a:pt x="3692847" y="1879545"/>
                </a:cubicBezTo>
                <a:lnTo>
                  <a:pt x="3705899" y="1950159"/>
                </a:lnTo>
                <a:cubicBezTo>
                  <a:pt x="3705811" y="1963349"/>
                  <a:pt x="3696947" y="1944883"/>
                  <a:pt x="3698529" y="1956744"/>
                </a:cubicBezTo>
                <a:cubicBezTo>
                  <a:pt x="3704089" y="1967128"/>
                  <a:pt x="3694319" y="1972691"/>
                  <a:pt x="3700670" y="1983128"/>
                </a:cubicBezTo>
                <a:cubicBezTo>
                  <a:pt x="3707325" y="1975376"/>
                  <a:pt x="3704290" y="2019261"/>
                  <a:pt x="3710819" y="2016104"/>
                </a:cubicBezTo>
                <a:cubicBezTo>
                  <a:pt x="3703899" y="2032806"/>
                  <a:pt x="3716180" y="2041037"/>
                  <a:pt x="3716263" y="2057358"/>
                </a:cubicBezTo>
                <a:cubicBezTo>
                  <a:pt x="3714181" y="2066395"/>
                  <a:pt x="3708419" y="2088153"/>
                  <a:pt x="3713451" y="2092532"/>
                </a:cubicBezTo>
                <a:cubicBezTo>
                  <a:pt x="3702969" y="2134723"/>
                  <a:pt x="3713408" y="2112089"/>
                  <a:pt x="3712825" y="2145702"/>
                </a:cubicBezTo>
                <a:cubicBezTo>
                  <a:pt x="3711099" y="2175441"/>
                  <a:pt x="3721651" y="2170882"/>
                  <a:pt x="3710370" y="2205762"/>
                </a:cubicBezTo>
                <a:cubicBezTo>
                  <a:pt x="3706686" y="2213193"/>
                  <a:pt x="3707151" y="2225380"/>
                  <a:pt x="3711407" y="2232983"/>
                </a:cubicBezTo>
                <a:cubicBezTo>
                  <a:pt x="3712139" y="2234292"/>
                  <a:pt x="3712959" y="2235411"/>
                  <a:pt x="3713840" y="2236309"/>
                </a:cubicBezTo>
                <a:cubicBezTo>
                  <a:pt x="3705311" y="2258197"/>
                  <a:pt x="3712810" y="2264929"/>
                  <a:pt x="3706371" y="2276362"/>
                </a:cubicBezTo>
                <a:cubicBezTo>
                  <a:pt x="3707813" y="2303313"/>
                  <a:pt x="3719116" y="2319717"/>
                  <a:pt x="3713548" y="2330164"/>
                </a:cubicBezTo>
                <a:cubicBezTo>
                  <a:pt x="3716700" y="2349548"/>
                  <a:pt x="3722681" y="2379563"/>
                  <a:pt x="3725281" y="2392669"/>
                </a:cubicBezTo>
                <a:cubicBezTo>
                  <a:pt x="3729704" y="2396182"/>
                  <a:pt x="3728251" y="2402767"/>
                  <a:pt x="3729156" y="2408800"/>
                </a:cubicBezTo>
                <a:cubicBezTo>
                  <a:pt x="3733288" y="2414878"/>
                  <a:pt x="3733591" y="2443086"/>
                  <a:pt x="3731527" y="2451803"/>
                </a:cubicBezTo>
                <a:lnTo>
                  <a:pt x="3736702" y="2478754"/>
                </a:lnTo>
                <a:cubicBezTo>
                  <a:pt x="3728550" y="2525478"/>
                  <a:pt x="3760386" y="2545889"/>
                  <a:pt x="3730701" y="2582746"/>
                </a:cubicBezTo>
                <a:cubicBezTo>
                  <a:pt x="3730821" y="2599785"/>
                  <a:pt x="3740171" y="2587220"/>
                  <a:pt x="3740291" y="2604259"/>
                </a:cubicBezTo>
                <a:cubicBezTo>
                  <a:pt x="3743848" y="2626667"/>
                  <a:pt x="3731064" y="2615985"/>
                  <a:pt x="3745312" y="2636571"/>
                </a:cubicBezTo>
                <a:cubicBezTo>
                  <a:pt x="3741774" y="2677126"/>
                  <a:pt x="3756230" y="2698390"/>
                  <a:pt x="3745913" y="2734956"/>
                </a:cubicBezTo>
                <a:cubicBezTo>
                  <a:pt x="3751211" y="2727858"/>
                  <a:pt x="3750682" y="2814031"/>
                  <a:pt x="3749695" y="2825841"/>
                </a:cubicBezTo>
                <a:cubicBezTo>
                  <a:pt x="3749942" y="2850991"/>
                  <a:pt x="3747920" y="2877551"/>
                  <a:pt x="3747393" y="2915771"/>
                </a:cubicBezTo>
                <a:cubicBezTo>
                  <a:pt x="3750755" y="2949567"/>
                  <a:pt x="3739923" y="2933903"/>
                  <a:pt x="3751447" y="2964244"/>
                </a:cubicBezTo>
                <a:cubicBezTo>
                  <a:pt x="3751616" y="2982921"/>
                  <a:pt x="3749341" y="3024704"/>
                  <a:pt x="3748411" y="3027834"/>
                </a:cubicBezTo>
                <a:lnTo>
                  <a:pt x="3748938" y="3029071"/>
                </a:lnTo>
                <a:cubicBezTo>
                  <a:pt x="3750070" y="3034527"/>
                  <a:pt x="3749794" y="3037871"/>
                  <a:pt x="3748894" y="3040270"/>
                </a:cubicBezTo>
                <a:lnTo>
                  <a:pt x="3747334" y="3042558"/>
                </a:lnTo>
                <a:cubicBezTo>
                  <a:pt x="3747162" y="3045102"/>
                  <a:pt x="3746989" y="3047646"/>
                  <a:pt x="3746817" y="3050190"/>
                </a:cubicBezTo>
                <a:lnTo>
                  <a:pt x="3744491" y="3065086"/>
                </a:lnTo>
                <a:lnTo>
                  <a:pt x="3745283" y="3068003"/>
                </a:lnTo>
                <a:lnTo>
                  <a:pt x="3743686" y="3090671"/>
                </a:lnTo>
                <a:lnTo>
                  <a:pt x="3744246" y="3091046"/>
                </a:lnTo>
                <a:cubicBezTo>
                  <a:pt x="3745467" y="3092400"/>
                  <a:pt x="3746300" y="3094375"/>
                  <a:pt x="3746343" y="3097703"/>
                </a:cubicBezTo>
                <a:cubicBezTo>
                  <a:pt x="3754816" y="3093496"/>
                  <a:pt x="3749641" y="3100105"/>
                  <a:pt x="3749018" y="3110287"/>
                </a:cubicBezTo>
                <a:cubicBezTo>
                  <a:pt x="3762039" y="3106026"/>
                  <a:pt x="3755113" y="3134407"/>
                  <a:pt x="3762400" y="3140063"/>
                </a:cubicBezTo>
                <a:cubicBezTo>
                  <a:pt x="3761648" y="3147641"/>
                  <a:pt x="3761093" y="3155576"/>
                  <a:pt x="3760798" y="3163705"/>
                </a:cubicBezTo>
                <a:cubicBezTo>
                  <a:pt x="3760796" y="3165306"/>
                  <a:pt x="3760795" y="3166906"/>
                  <a:pt x="3760793" y="3168507"/>
                </a:cubicBezTo>
                <a:lnTo>
                  <a:pt x="3760925" y="3168621"/>
                </a:lnTo>
                <a:cubicBezTo>
                  <a:pt x="3761203" y="3169703"/>
                  <a:pt x="3761307" y="3171298"/>
                  <a:pt x="3761180" y="3173722"/>
                </a:cubicBezTo>
                <a:lnTo>
                  <a:pt x="3760784" y="3177263"/>
                </a:lnTo>
                <a:lnTo>
                  <a:pt x="3760776" y="3186578"/>
                </a:lnTo>
                <a:lnTo>
                  <a:pt x="3761644" y="3189908"/>
                </a:lnTo>
                <a:cubicBezTo>
                  <a:pt x="3767239" y="3200999"/>
                  <a:pt x="3784386" y="3192521"/>
                  <a:pt x="3778090" y="3215620"/>
                </a:cubicBezTo>
                <a:cubicBezTo>
                  <a:pt x="3782929" y="3238942"/>
                  <a:pt x="3794645" y="3248487"/>
                  <a:pt x="3792860" y="3273934"/>
                </a:cubicBezTo>
                <a:cubicBezTo>
                  <a:pt x="3797428" y="3295746"/>
                  <a:pt x="3804878" y="3312408"/>
                  <a:pt x="3805965" y="3332638"/>
                </a:cubicBezTo>
                <a:cubicBezTo>
                  <a:pt x="3810325" y="3338359"/>
                  <a:pt x="3812891" y="3344736"/>
                  <a:pt x="3809972" y="3354360"/>
                </a:cubicBezTo>
                <a:cubicBezTo>
                  <a:pt x="3815463" y="3373933"/>
                  <a:pt x="3822569" y="3374995"/>
                  <a:pt x="3820366" y="3391014"/>
                </a:cubicBezTo>
                <a:cubicBezTo>
                  <a:pt x="3832550" y="3396219"/>
                  <a:pt x="3828906" y="3399305"/>
                  <a:pt x="3827143" y="3406519"/>
                </a:cubicBezTo>
                <a:cubicBezTo>
                  <a:pt x="3827126" y="3406819"/>
                  <a:pt x="3827110" y="3407118"/>
                  <a:pt x="3827093" y="3407418"/>
                </a:cubicBezTo>
                <a:lnTo>
                  <a:pt x="3828820" y="3408091"/>
                </a:lnTo>
                <a:lnTo>
                  <a:pt x="3830121" y="3410929"/>
                </a:lnTo>
                <a:lnTo>
                  <a:pt x="3831461" y="3420084"/>
                </a:lnTo>
                <a:cubicBezTo>
                  <a:pt x="3831507" y="3421309"/>
                  <a:pt x="3831554" y="3422534"/>
                  <a:pt x="3831600" y="3423759"/>
                </a:cubicBezTo>
                <a:cubicBezTo>
                  <a:pt x="3831831" y="3426205"/>
                  <a:pt x="3832160" y="3427719"/>
                  <a:pt x="3832580" y="3428642"/>
                </a:cubicBezTo>
                <a:cubicBezTo>
                  <a:pt x="3832626" y="3428658"/>
                  <a:pt x="3832672" y="3428675"/>
                  <a:pt x="3832719" y="3428690"/>
                </a:cubicBezTo>
                <a:lnTo>
                  <a:pt x="3832765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57BAAC-55ED-63D8-2230-929E16E28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887" y="2024010"/>
            <a:ext cx="7068926" cy="4572000"/>
          </a:xfrm>
        </p:spPr>
        <p:txBody>
          <a:bodyPr>
            <a:normAutofit fontScale="92500" lnSpcReduction="20000"/>
          </a:bodyPr>
          <a:lstStyle/>
          <a:p>
            <a:r>
              <a:rPr lang="hu-HU" sz="2000" dirty="0"/>
              <a:t>1975-ben Katona József Bánk bán című drámájában szerepel. Számos vélemény jelent meg az előadásról, különös tekintettel a címszerepben lévő Sinkovics Imréről. Rajk András </a:t>
            </a:r>
            <a:r>
              <a:rPr lang="hu-HU" sz="2000" dirty="0"/>
              <a:t>elődeihez</a:t>
            </a:r>
            <a:r>
              <a:rPr lang="hu-HU" sz="2000" dirty="0"/>
              <a:t> méltónak találja alakítását, Illés Jenő kritikája szerint azonban Sinkovits még nem nőtt fel kellőképpen a nagy embert igénylő feladathoz.</a:t>
            </a:r>
          </a:p>
          <a:p>
            <a:r>
              <a:rPr lang="hu-HU" sz="2000" dirty="0"/>
              <a:t>Sinkovits Imre a Címszerepben szinte felér saját nagy szerepei és a nagy Bánk bán elődei színvonalára (Rajk András Új Bánk bán a Nemzeti Színházban, 1975)</a:t>
            </a:r>
          </a:p>
          <a:p>
            <a:r>
              <a:rPr lang="hu-HU" sz="2000" dirty="0"/>
              <a:t>Sinkovits Imrének jutott Bánk szerepe. Úgy érzem, rossz időpontban érte ez a nagy és megtisztelő feladat. […] Nagyszerű és emlékezetes, döbbenetesen tiszta, bensőséges, szép pillanatai vannak, de egészében az alakítás a szerep lehetőségeit és igényeit nem tudja betölteni.( Illés Jenő Bánk bán 1975)</a:t>
            </a:r>
          </a:p>
          <a:p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401300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1577</TotalTime>
  <Words>1789</Words>
  <Application>Microsoft Office PowerPoint</Application>
  <PresentationFormat>Szélesvásznú</PresentationFormat>
  <Paragraphs>63</Paragraphs>
  <Slides>15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4" baseType="lpstr">
      <vt:lpstr>Algerian</vt:lpstr>
      <vt:lpstr>Aptos</vt:lpstr>
      <vt:lpstr>Aptos Display</vt:lpstr>
      <vt:lpstr>Arial</vt:lpstr>
      <vt:lpstr>Arial Black</vt:lpstr>
      <vt:lpstr>Calibri</vt:lpstr>
      <vt:lpstr>Meiryo</vt:lpstr>
      <vt:lpstr>Times New Roman</vt:lpstr>
      <vt:lpstr>Office-téma</vt:lpstr>
      <vt:lpstr>Bánk bán a  Nemzeti Színházban</vt:lpstr>
      <vt:lpstr>Első Bánk bán a Nemzetiben (1839)</vt:lpstr>
      <vt:lpstr>A kor véleménye</vt:lpstr>
      <vt:lpstr>A meghiúsult előadás</vt:lpstr>
      <vt:lpstr>Jászai Mari Gertrudisként</vt:lpstr>
      <vt:lpstr>Egyszerű, de nagyszerű (1975) </vt:lpstr>
      <vt:lpstr>Márton Endre</vt:lpstr>
      <vt:lpstr>Avar István Tiborca</vt:lpstr>
      <vt:lpstr>Sinkovics Imre mint Bánk bán</vt:lpstr>
      <vt:lpstr>A Gobbi Hilda Színpadon</vt:lpstr>
      <vt:lpstr>Miben más?</vt:lpstr>
      <vt:lpstr>Vidnyánszky Attila</vt:lpstr>
      <vt:lpstr>Bánk-misszió</vt:lpstr>
      <vt:lpstr>Források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O365 felhasználó</dc:creator>
  <cp:lastModifiedBy>Fekete Szilvia</cp:lastModifiedBy>
  <cp:revision>13</cp:revision>
  <dcterms:created xsi:type="dcterms:W3CDTF">2024-05-16T14:08:03Z</dcterms:created>
  <dcterms:modified xsi:type="dcterms:W3CDTF">2024-05-20T18:49:16Z</dcterms:modified>
</cp:coreProperties>
</file>